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85" r:id="rId2"/>
    <p:sldMasterId id="2147483698" r:id="rId3"/>
  </p:sldMasterIdLst>
  <p:notesMasterIdLst>
    <p:notesMasterId r:id="rId49"/>
  </p:notesMasterIdLst>
  <p:sldIdLst>
    <p:sldId id="351" r:id="rId4"/>
    <p:sldId id="882" r:id="rId5"/>
    <p:sldId id="912" r:id="rId6"/>
    <p:sldId id="910" r:id="rId7"/>
    <p:sldId id="911" r:id="rId8"/>
    <p:sldId id="909" r:id="rId9"/>
    <p:sldId id="881" r:id="rId10"/>
    <p:sldId id="883" r:id="rId11"/>
    <p:sldId id="895" r:id="rId12"/>
    <p:sldId id="884" r:id="rId13"/>
    <p:sldId id="885" r:id="rId14"/>
    <p:sldId id="886" r:id="rId15"/>
    <p:sldId id="887" r:id="rId16"/>
    <p:sldId id="888" r:id="rId17"/>
    <p:sldId id="889" r:id="rId18"/>
    <p:sldId id="890" r:id="rId19"/>
    <p:sldId id="891" r:id="rId20"/>
    <p:sldId id="892" r:id="rId21"/>
    <p:sldId id="893" r:id="rId22"/>
    <p:sldId id="896" r:id="rId23"/>
    <p:sldId id="897" r:id="rId24"/>
    <p:sldId id="898" r:id="rId25"/>
    <p:sldId id="899" r:id="rId26"/>
    <p:sldId id="905" r:id="rId27"/>
    <p:sldId id="900" r:id="rId28"/>
    <p:sldId id="903" r:id="rId29"/>
    <p:sldId id="901" r:id="rId30"/>
    <p:sldId id="902" r:id="rId31"/>
    <p:sldId id="904" r:id="rId32"/>
    <p:sldId id="906" r:id="rId33"/>
    <p:sldId id="907" r:id="rId34"/>
    <p:sldId id="913" r:id="rId35"/>
    <p:sldId id="908" r:id="rId36"/>
    <p:sldId id="914" r:id="rId37"/>
    <p:sldId id="915" r:id="rId38"/>
    <p:sldId id="916" r:id="rId39"/>
    <p:sldId id="917" r:id="rId40"/>
    <p:sldId id="918" r:id="rId41"/>
    <p:sldId id="919" r:id="rId42"/>
    <p:sldId id="920" r:id="rId43"/>
    <p:sldId id="925" r:id="rId44"/>
    <p:sldId id="921" r:id="rId45"/>
    <p:sldId id="922" r:id="rId46"/>
    <p:sldId id="923" r:id="rId47"/>
    <p:sldId id="924" r:id="rId4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0" userDrawn="1">
          <p15:clr>
            <a:srgbClr val="A4A3A4"/>
          </p15:clr>
        </p15:guide>
        <p15:guide id="2" pos="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BADD"/>
    <a:srgbClr val="3C4957"/>
    <a:srgbClr val="326699"/>
    <a:srgbClr val="673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/>
    <p:restoredTop sz="86418"/>
  </p:normalViewPr>
  <p:slideViewPr>
    <p:cSldViewPr snapToGrid="0" snapToObjects="1">
      <p:cViewPr varScale="1">
        <p:scale>
          <a:sx n="88" d="100"/>
          <a:sy n="88" d="100"/>
        </p:scale>
        <p:origin x="864" y="84"/>
      </p:cViewPr>
      <p:guideLst>
        <p:guide orient="horz" pos="2820"/>
        <p:guide pos="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r, Steve" userId="6297d5ff-adb6-4960-9b9d-05974fdf90d1" providerId="ADAL" clId="{E353D981-5300-F740-85DD-DF986734E6C0}"/>
    <pc:docChg chg="undo custSel addSld modSld">
      <pc:chgData name="Hur, Steve" userId="6297d5ff-adb6-4960-9b9d-05974fdf90d1" providerId="ADAL" clId="{E353D981-5300-F740-85DD-DF986734E6C0}" dt="2021-09-20T17:21:00.194" v="1189" actId="478"/>
      <pc:docMkLst>
        <pc:docMk/>
      </pc:docMkLst>
      <pc:sldChg chg="addSp delSp modSp mod">
        <pc:chgData name="Hur, Steve" userId="6297d5ff-adb6-4960-9b9d-05974fdf90d1" providerId="ADAL" clId="{E353D981-5300-F740-85DD-DF986734E6C0}" dt="2021-09-20T16:26:34.764" v="29" actId="21"/>
        <pc:sldMkLst>
          <pc:docMk/>
          <pc:sldMk cId="2745369273" sldId="351"/>
        </pc:sldMkLst>
        <pc:picChg chg="add del mod">
          <ac:chgData name="Hur, Steve" userId="6297d5ff-adb6-4960-9b9d-05974fdf90d1" providerId="ADAL" clId="{E353D981-5300-F740-85DD-DF986734E6C0}" dt="2021-09-20T16:26:34.764" v="29" actId="21"/>
          <ac:picMkLst>
            <pc:docMk/>
            <pc:sldMk cId="2745369273" sldId="351"/>
            <ac:picMk id="4" creationId="{4B983D4F-C30A-7741-8EE2-B8ACD7058A0E}"/>
          </ac:picMkLst>
        </pc:picChg>
      </pc:sldChg>
      <pc:sldChg chg="addSp delSp modSp mod">
        <pc:chgData name="Hur, Steve" userId="6297d5ff-adb6-4960-9b9d-05974fdf90d1" providerId="ADAL" clId="{E353D981-5300-F740-85DD-DF986734E6C0}" dt="2021-09-20T17:21:00.194" v="1189" actId="478"/>
        <pc:sldMkLst>
          <pc:docMk/>
          <pc:sldMk cId="858418337" sldId="889"/>
        </pc:sldMkLst>
        <pc:picChg chg="add del mod">
          <ac:chgData name="Hur, Steve" userId="6297d5ff-adb6-4960-9b9d-05974fdf90d1" providerId="ADAL" clId="{E353D981-5300-F740-85DD-DF986734E6C0}" dt="2021-09-20T17:21:00.194" v="1189" actId="478"/>
          <ac:picMkLst>
            <pc:docMk/>
            <pc:sldMk cId="858418337" sldId="889"/>
            <ac:picMk id="2" creationId="{F5517BD1-0509-174C-A10B-EB5DE9C094B8}"/>
          </ac:picMkLst>
        </pc:picChg>
      </pc:sldChg>
      <pc:sldChg chg="modSp mod">
        <pc:chgData name="Hur, Steve" userId="6297d5ff-adb6-4960-9b9d-05974fdf90d1" providerId="ADAL" clId="{E353D981-5300-F740-85DD-DF986734E6C0}" dt="2021-09-20T17:19:13.149" v="1185" actId="20577"/>
        <pc:sldMkLst>
          <pc:docMk/>
          <pc:sldMk cId="751864846" sldId="893"/>
        </pc:sldMkLst>
        <pc:spChg chg="mod">
          <ac:chgData name="Hur, Steve" userId="6297d5ff-adb6-4960-9b9d-05974fdf90d1" providerId="ADAL" clId="{E353D981-5300-F740-85DD-DF986734E6C0}" dt="2021-09-20T17:19:13.149" v="1185" actId="20577"/>
          <ac:spMkLst>
            <pc:docMk/>
            <pc:sldMk cId="751864846" sldId="893"/>
            <ac:spMk id="6" creationId="{DC16EE0A-9739-5249-9996-3C62749BF284}"/>
          </ac:spMkLst>
        </pc:spChg>
      </pc:sldChg>
      <pc:sldChg chg="modSp mod">
        <pc:chgData name="Hur, Steve" userId="6297d5ff-adb6-4960-9b9d-05974fdf90d1" providerId="ADAL" clId="{E353D981-5300-F740-85DD-DF986734E6C0}" dt="2021-09-17T18:51:38.937" v="17" actId="15"/>
        <pc:sldMkLst>
          <pc:docMk/>
          <pc:sldMk cId="1322630453" sldId="898"/>
        </pc:sldMkLst>
        <pc:spChg chg="mod">
          <ac:chgData name="Hur, Steve" userId="6297d5ff-adb6-4960-9b9d-05974fdf90d1" providerId="ADAL" clId="{E353D981-5300-F740-85DD-DF986734E6C0}" dt="2021-09-17T18:51:38.937" v="17" actId="15"/>
          <ac:spMkLst>
            <pc:docMk/>
            <pc:sldMk cId="1322630453" sldId="898"/>
            <ac:spMk id="4" creationId="{2710A619-6D0F-E549-A5F5-28B39646165D}"/>
          </ac:spMkLst>
        </pc:spChg>
      </pc:sldChg>
      <pc:sldChg chg="modSp mod">
        <pc:chgData name="Hur, Steve" userId="6297d5ff-adb6-4960-9b9d-05974fdf90d1" providerId="ADAL" clId="{E353D981-5300-F740-85DD-DF986734E6C0}" dt="2021-09-20T16:29:52.015" v="87" actId="1076"/>
        <pc:sldMkLst>
          <pc:docMk/>
          <pc:sldMk cId="3255912079" sldId="914"/>
        </pc:sldMkLst>
        <pc:spChg chg="mod">
          <ac:chgData name="Hur, Steve" userId="6297d5ff-adb6-4960-9b9d-05974fdf90d1" providerId="ADAL" clId="{E353D981-5300-F740-85DD-DF986734E6C0}" dt="2021-09-20T16:29:52.015" v="87" actId="1076"/>
          <ac:spMkLst>
            <pc:docMk/>
            <pc:sldMk cId="3255912079" sldId="914"/>
            <ac:spMk id="4" creationId="{2710A619-6D0F-E549-A5F5-28B39646165D}"/>
          </ac:spMkLst>
        </pc:spChg>
      </pc:sldChg>
      <pc:sldChg chg="addSp modSp mod modNotesTx">
        <pc:chgData name="Hur, Steve" userId="6297d5ff-adb6-4960-9b9d-05974fdf90d1" providerId="ADAL" clId="{E353D981-5300-F740-85DD-DF986734E6C0}" dt="2021-09-20T16:28:11.272" v="84" actId="1076"/>
        <pc:sldMkLst>
          <pc:docMk/>
          <pc:sldMk cId="720673500" sldId="921"/>
        </pc:sldMkLst>
        <pc:spChg chg="mod">
          <ac:chgData name="Hur, Steve" userId="6297d5ff-adb6-4960-9b9d-05974fdf90d1" providerId="ADAL" clId="{E353D981-5300-F740-85DD-DF986734E6C0}" dt="2021-09-20T16:28:11.272" v="84" actId="1076"/>
          <ac:spMkLst>
            <pc:docMk/>
            <pc:sldMk cId="720673500" sldId="921"/>
            <ac:spMk id="3" creationId="{2DBE4C34-A40A-0F48-A9BB-95F6160C53D9}"/>
          </ac:spMkLst>
        </pc:spChg>
        <pc:spChg chg="mod">
          <ac:chgData name="Hur, Steve" userId="6297d5ff-adb6-4960-9b9d-05974fdf90d1" providerId="ADAL" clId="{E353D981-5300-F740-85DD-DF986734E6C0}" dt="2021-09-20T16:28:11.272" v="84" actId="1076"/>
          <ac:spMkLst>
            <pc:docMk/>
            <pc:sldMk cId="720673500" sldId="921"/>
            <ac:spMk id="7" creationId="{404547F2-0984-D041-85B9-76053898893F}"/>
          </ac:spMkLst>
        </pc:spChg>
        <pc:spChg chg="mod">
          <ac:chgData name="Hur, Steve" userId="6297d5ff-adb6-4960-9b9d-05974fdf90d1" providerId="ADAL" clId="{E353D981-5300-F740-85DD-DF986734E6C0}" dt="2021-09-20T16:28:11.272" v="84" actId="1076"/>
          <ac:spMkLst>
            <pc:docMk/>
            <pc:sldMk cId="720673500" sldId="921"/>
            <ac:spMk id="9" creationId="{031FBB23-9ACF-A445-A43B-5B4967B6905C}"/>
          </ac:spMkLst>
        </pc:spChg>
        <pc:spChg chg="add mod">
          <ac:chgData name="Hur, Steve" userId="6297d5ff-adb6-4960-9b9d-05974fdf90d1" providerId="ADAL" clId="{E353D981-5300-F740-85DD-DF986734E6C0}" dt="2021-09-20T16:28:11.272" v="84" actId="1076"/>
          <ac:spMkLst>
            <pc:docMk/>
            <pc:sldMk cId="720673500" sldId="921"/>
            <ac:spMk id="11" creationId="{5B94C01F-E878-F44F-A687-F9E37FCB8ACF}"/>
          </ac:spMkLst>
        </pc:spChg>
        <pc:picChg chg="mod">
          <ac:chgData name="Hur, Steve" userId="6297d5ff-adb6-4960-9b9d-05974fdf90d1" providerId="ADAL" clId="{E353D981-5300-F740-85DD-DF986734E6C0}" dt="2021-09-20T16:28:11.272" v="84" actId="1076"/>
          <ac:picMkLst>
            <pc:docMk/>
            <pc:sldMk cId="720673500" sldId="921"/>
            <ac:picMk id="2" creationId="{BE7BDA0D-46D4-7F46-9617-651C2B4EFD7F}"/>
          </ac:picMkLst>
        </pc:picChg>
        <pc:picChg chg="mod">
          <ac:chgData name="Hur, Steve" userId="6297d5ff-adb6-4960-9b9d-05974fdf90d1" providerId="ADAL" clId="{E353D981-5300-F740-85DD-DF986734E6C0}" dt="2021-09-20T16:28:11.272" v="84" actId="1076"/>
          <ac:picMkLst>
            <pc:docMk/>
            <pc:sldMk cId="720673500" sldId="921"/>
            <ac:picMk id="6" creationId="{4E9A3583-F8DE-594C-924A-9C5B1D28B97D}"/>
          </ac:picMkLst>
        </pc:picChg>
        <pc:picChg chg="mod">
          <ac:chgData name="Hur, Steve" userId="6297d5ff-adb6-4960-9b9d-05974fdf90d1" providerId="ADAL" clId="{E353D981-5300-F740-85DD-DF986734E6C0}" dt="2021-09-20T16:28:11.272" v="84" actId="1076"/>
          <ac:picMkLst>
            <pc:docMk/>
            <pc:sldMk cId="720673500" sldId="921"/>
            <ac:picMk id="8" creationId="{7584B6C4-28C3-8F42-B3B3-A45EE24A8E1C}"/>
          </ac:picMkLst>
        </pc:picChg>
        <pc:picChg chg="add mod">
          <ac:chgData name="Hur, Steve" userId="6297d5ff-adb6-4960-9b9d-05974fdf90d1" providerId="ADAL" clId="{E353D981-5300-F740-85DD-DF986734E6C0}" dt="2021-09-20T16:28:11.272" v="84" actId="1076"/>
          <ac:picMkLst>
            <pc:docMk/>
            <pc:sldMk cId="720673500" sldId="921"/>
            <ac:picMk id="10" creationId="{F5A6F0B7-976B-4541-8F74-5324B0AA26D1}"/>
          </ac:picMkLst>
        </pc:picChg>
      </pc:sldChg>
      <pc:sldChg chg="addSp modSp add mod">
        <pc:chgData name="Hur, Steve" userId="6297d5ff-adb6-4960-9b9d-05974fdf90d1" providerId="ADAL" clId="{E353D981-5300-F740-85DD-DF986734E6C0}" dt="2021-09-20T17:13:31.108" v="1172" actId="20577"/>
        <pc:sldMkLst>
          <pc:docMk/>
          <pc:sldMk cId="1574521841" sldId="925"/>
        </pc:sldMkLst>
        <pc:spChg chg="add mod">
          <ac:chgData name="Hur, Steve" userId="6297d5ff-adb6-4960-9b9d-05974fdf90d1" providerId="ADAL" clId="{E353D981-5300-F740-85DD-DF986734E6C0}" dt="2021-09-20T17:08:42.604" v="896" actId="113"/>
          <ac:spMkLst>
            <pc:docMk/>
            <pc:sldMk cId="1574521841" sldId="925"/>
            <ac:spMk id="2" creationId="{62248B06-6870-114F-B084-B68D635AFC55}"/>
          </ac:spMkLst>
        </pc:spChg>
        <pc:spChg chg="mod">
          <ac:chgData name="Hur, Steve" userId="6297d5ff-adb6-4960-9b9d-05974fdf90d1" providerId="ADAL" clId="{E353D981-5300-F740-85DD-DF986734E6C0}" dt="2021-09-20T17:13:31.108" v="1172" actId="20577"/>
          <ac:spMkLst>
            <pc:docMk/>
            <pc:sldMk cId="1574521841" sldId="925"/>
            <ac:spMk id="5" creationId="{1A88852F-90B1-CA47-8DEA-7B7A35DA895D}"/>
          </ac:spMkLst>
        </pc:spChg>
        <pc:spChg chg="mod">
          <ac:chgData name="Hur, Steve" userId="6297d5ff-adb6-4960-9b9d-05974fdf90d1" providerId="ADAL" clId="{E353D981-5300-F740-85DD-DF986734E6C0}" dt="2021-09-20T16:35:23.467" v="156" actId="20577"/>
          <ac:spMkLst>
            <pc:docMk/>
            <pc:sldMk cId="1574521841" sldId="925"/>
            <ac:spMk id="20" creationId="{CDE6BD65-1805-4448-AC5A-F7180EB18A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00D72-E30B-E04B-AE53-FA397D8B89A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58221-F110-2040-A34F-06794625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92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61710-520B-E04D-AA15-748E98F91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74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69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51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60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865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264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Cyclic nature of atherosclerosis</a:t>
            </a:r>
          </a:p>
          <a:p>
            <a:r>
              <a:rPr lang="en-US" b="0" u="none" dirty="0"/>
              <a:t>Constriction of the blood flow</a:t>
            </a:r>
          </a:p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550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Constriction of the blood flow</a:t>
            </a:r>
          </a:p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435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Constriction of the blood flow</a:t>
            </a:r>
          </a:p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6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Blood test – cholesterol, sugar, fats, proteins</a:t>
            </a:r>
          </a:p>
          <a:p>
            <a:endParaRPr lang="en-US" b="0" u="none" dirty="0"/>
          </a:p>
          <a:p>
            <a:r>
              <a:rPr lang="en-US" b="0" u="none" dirty="0"/>
              <a:t>Angiography – direct method, but can worsen the condition by physical disruption </a:t>
            </a:r>
          </a:p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98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99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172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505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5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86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Women’s probability increases following endometriosis, gestational diabetes, early menopause</a:t>
            </a:r>
          </a:p>
          <a:p>
            <a:r>
              <a:rPr lang="en-US" b="0" u="non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536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Women’s probability increases following endometriosis, gestational diabetes, early menopause</a:t>
            </a:r>
          </a:p>
          <a:p>
            <a:r>
              <a:rPr lang="en-US" b="0" u="none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25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Heart failure </a:t>
            </a:r>
            <a:r>
              <a:rPr lang="en-US" b="0" u="none" dirty="0">
                <a:sym typeface="Wingdings" pitchFamily="2" charset="2"/>
              </a:rPr>
              <a:t> wh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 your heart doesn’t pump enough blood for your body’s needs</a:t>
            </a:r>
          </a:p>
          <a:p>
            <a:r>
              <a:rPr lang="en-US" sz="9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Arrythmia </a:t>
            </a:r>
            <a:r>
              <a:rPr lang="en-US" sz="9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due to electrolyte imbalances</a:t>
            </a:r>
          </a:p>
          <a:p>
            <a:r>
              <a:rPr lang="en-US" b="0" u="none" dirty="0"/>
              <a:t>Cardiogenic shock </a:t>
            </a:r>
            <a:r>
              <a:rPr lang="en-US" b="0" u="none" dirty="0">
                <a:sym typeface="Wingdings" pitchFamily="2" charset="2"/>
              </a:rPr>
              <a:t> lack of blood to vital organs  most severe form of heart failure</a:t>
            </a:r>
          </a:p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115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Heart failure </a:t>
            </a:r>
            <a:r>
              <a:rPr lang="en-US" b="0" u="none" dirty="0">
                <a:sym typeface="Wingdings" pitchFamily="2" charset="2"/>
              </a:rPr>
              <a:t> wh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 your heart doesn’t pump enough blood for your body’s needs</a:t>
            </a:r>
          </a:p>
          <a:p>
            <a:r>
              <a:rPr lang="en-US" sz="9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Arrythmia </a:t>
            </a:r>
            <a:r>
              <a:rPr lang="en-US" sz="9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due to electrolyte imbalances</a:t>
            </a:r>
          </a:p>
          <a:p>
            <a:r>
              <a:rPr lang="en-US" b="0" u="none" dirty="0"/>
              <a:t>Cardiogenic shock </a:t>
            </a:r>
            <a:r>
              <a:rPr lang="en-US" b="0" u="none" dirty="0">
                <a:sym typeface="Wingdings" pitchFamily="2" charset="2"/>
              </a:rPr>
              <a:t> lack of blood to vital organs  most severe form of heart failure</a:t>
            </a:r>
          </a:p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94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221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17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085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30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Nitroglycerin is metabolized to nitric oxide </a:t>
            </a:r>
            <a:r>
              <a:rPr lang="en-US" b="0" u="none" dirty="0">
                <a:sym typeface="Wingdings" pitchFamily="2" charset="2"/>
              </a:rPr>
              <a:t> </a:t>
            </a:r>
            <a:r>
              <a:rPr lang="en-US" b="0" u="none" dirty="0" err="1">
                <a:sym typeface="Wingdings" pitchFamily="2" charset="2"/>
              </a:rPr>
              <a:t>vasodiluant</a:t>
            </a:r>
            <a:r>
              <a:rPr lang="en-US" b="0" u="none" dirty="0">
                <a:sym typeface="Wingdings" pitchFamily="2" charset="2"/>
              </a:rPr>
              <a:t> </a:t>
            </a:r>
          </a:p>
          <a:p>
            <a:r>
              <a:rPr lang="en-US" b="0" u="none" dirty="0">
                <a:sym typeface="Wingdings" pitchFamily="2" charset="2"/>
              </a:rPr>
              <a:t>Beta blockers inhibit epinephrine/adrenaline  beat slower 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945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I tried to find out what causes the high incidence of intracranial hemorrhages, but I didn’t find anything. </a:t>
            </a:r>
          </a:p>
          <a:p>
            <a:endParaRPr lang="en-US" b="0" u="none" dirty="0"/>
          </a:p>
          <a:p>
            <a:r>
              <a:rPr lang="en-US" b="0" u="none" dirty="0"/>
              <a:t>Tissue plasminogen activator, streptokinase, urokinase, plasmin injection, </a:t>
            </a:r>
            <a:r>
              <a:rPr lang="en-US" b="0" u="none" dirty="0" err="1"/>
              <a:t>etc</a:t>
            </a:r>
            <a:r>
              <a:rPr lang="en-US" b="0" u="none" dirty="0"/>
              <a:t>… </a:t>
            </a:r>
          </a:p>
          <a:p>
            <a:endParaRPr lang="en-US" b="0" u="none" dirty="0"/>
          </a:p>
          <a:p>
            <a:r>
              <a:rPr lang="en-US" b="0" u="none" dirty="0"/>
              <a:t>Tightly regulated.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910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980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256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7165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472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983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21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599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70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779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44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126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Diabetes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769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3998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376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 err="1"/>
              <a:t>ste</a:t>
            </a: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715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12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85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62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295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F3801-AA04-8044-B28A-EE8668C34F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UNC_logo_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14300"/>
            <a:ext cx="238125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1"/>
            <a:ext cx="7772400" cy="1102519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286000"/>
            <a:ext cx="6400800" cy="21717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E7E58C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65DF7-831F-E249-80F7-27DF0AB3BA3A}" type="datetime1">
              <a:rPr lang="en-US" smtClean="0">
                <a:solidFill>
                  <a:srgbClr val="FFFFFF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9/20/2021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bg1"/>
                </a:solidFill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E10DDB-F550-BF44-A7F1-E059D40D66CE}" type="slidenum">
              <a:rPr lang="en-US" smtClean="0">
                <a:solidFill>
                  <a:srgbClr val="FFFFFF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65048"/>
      </p:ext>
    </p:extLst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876581"/>
      </p:ext>
    </p:extLst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7550" y="114300"/>
            <a:ext cx="169545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14300"/>
            <a:ext cx="493395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9896949"/>
      </p:ext>
    </p:extLst>
  </p:cSld>
  <p:clrMapOvr>
    <a:masterClrMapping/>
  </p:clrMapOvr>
  <p:transition advClick="0"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728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90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3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88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38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95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50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1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857557"/>
      </p:ext>
    </p:extLst>
  </p:cSld>
  <p:clrMapOvr>
    <a:masterClrMapping/>
  </p:clrMapOvr>
  <p:transition advClick="0" advTm="6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21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8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44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27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66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94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20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66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166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1893550"/>
      </p:ext>
    </p:extLst>
  </p:cSld>
  <p:clrMapOvr>
    <a:masterClrMapping/>
  </p:clrMapOvr>
  <p:transition advClick="0" advTm="6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00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77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3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02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9168392" cy="51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857250"/>
            <a:ext cx="3276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857250"/>
            <a:ext cx="3276600" cy="38290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047690"/>
      </p:ext>
    </p:extLst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910185"/>
      </p:ext>
    </p:extLst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373740"/>
      </p:ext>
    </p:extLst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33606"/>
      </p:ext>
    </p:extLst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3820259"/>
      </p:ext>
    </p:extLst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653704"/>
      </p:ext>
    </p:extLst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14300"/>
            <a:ext cx="67818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857250"/>
            <a:ext cx="6705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630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advClick="0" advTm="6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55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1800">
          <a:solidFill>
            <a:srgbClr val="335FB7"/>
          </a:solidFill>
          <a:latin typeface="+mn-lt"/>
          <a:ea typeface="ＭＳ Ｐゴシック" charset="0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 sz="1650">
          <a:solidFill>
            <a:srgbClr val="414141"/>
          </a:solidFill>
          <a:latin typeface="+mn-lt"/>
          <a:ea typeface="Arial" charset="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1500">
          <a:solidFill>
            <a:srgbClr val="414141"/>
          </a:solidFill>
          <a:latin typeface="+mn-lt"/>
          <a:ea typeface="Arial" charset="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>
          <a:solidFill>
            <a:srgbClr val="414141"/>
          </a:solidFill>
          <a:latin typeface="+mn-lt"/>
          <a:ea typeface="Arial" charset="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ea typeface="Arial" charset="0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0" y="4835396"/>
            <a:ext cx="9144000" cy="308610"/>
            <a:chOff x="0" y="6447194"/>
            <a:chExt cx="9144000" cy="411480"/>
          </a:xfrm>
        </p:grpSpPr>
        <p:sp>
          <p:nvSpPr>
            <p:cNvPr id="8" name="Rectangle 7"/>
            <p:cNvSpPr/>
            <p:nvPr/>
          </p:nvSpPr>
          <p:spPr>
            <a:xfrm>
              <a:off x="0" y="6447194"/>
              <a:ext cx="9144000" cy="410806"/>
            </a:xfrm>
            <a:prstGeom prst="rect">
              <a:avLst/>
            </a:prstGeom>
            <a:solidFill>
              <a:srgbClr val="508E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9" name="Picture 8" descr="large_white_trans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798" y="6447194"/>
              <a:ext cx="1490870" cy="41148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5954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62454-E463-DF43-9EE2-4102DF75B296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0882E-C300-C54C-8ED1-B9EFA3452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5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b="1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3"/>
        </a:buClr>
        <a:buSzPct val="100000"/>
        <a:buFont typeface="Lucida Grande"/>
        <a:buChar char="⦁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FFFFFF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FFFFFF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4E713-C5A0-ED4E-8E50-9431CBF5D361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2F333-5A7E-B24A-BF1C-3CB09BFAA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8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tif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tif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33.png"/><Relationship Id="rId4" Type="http://schemas.openxmlformats.org/officeDocument/2006/relationships/image" Target="../media/image42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sv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3"/>
          <p:cNvSpPr>
            <a:spLocks noChangeArrowheads="1"/>
          </p:cNvSpPr>
          <p:nvPr/>
        </p:nvSpPr>
        <p:spPr bwMode="auto">
          <a:xfrm>
            <a:off x="445545" y="3614145"/>
            <a:ext cx="3060637" cy="103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 err="1">
                <a:solidFill>
                  <a:schemeClr val="bg1"/>
                </a:solidFill>
                <a:latin typeface="Calibri"/>
                <a:cs typeface="Calibri"/>
              </a:rPr>
              <a:t>Woosuk</a:t>
            </a:r>
            <a:r>
              <a:rPr lang="en-US" sz="2100" b="1" dirty="0">
                <a:solidFill>
                  <a:schemeClr val="bg1"/>
                </a:solidFill>
                <a:latin typeface="Calibri"/>
                <a:cs typeface="Calibri"/>
              </a:rPr>
              <a:t> Steve </a:t>
            </a:r>
            <a:r>
              <a:rPr lang="en-US" sz="2100" b="1" dirty="0" err="1">
                <a:solidFill>
                  <a:schemeClr val="bg1"/>
                </a:solidFill>
                <a:latin typeface="Calibri"/>
                <a:cs typeface="Calibri"/>
              </a:rPr>
              <a:t>Hur</a:t>
            </a:r>
            <a:r>
              <a:rPr lang="en-US" sz="2100" b="1" dirty="0">
                <a:solidFill>
                  <a:schemeClr val="bg1"/>
                </a:solidFill>
                <a:latin typeface="Calibri"/>
                <a:cs typeface="Calibri"/>
              </a:rPr>
              <a:t>, Ph.D.</a:t>
            </a:r>
          </a:p>
          <a:p>
            <a:r>
              <a:rPr lang="en-US" sz="1013" i="1" dirty="0">
                <a:solidFill>
                  <a:schemeClr val="bg1"/>
                </a:solidFill>
                <a:cs typeface="Calibri"/>
              </a:rPr>
              <a:t>Postdoctoral Research Associate of Flick Lab</a:t>
            </a:r>
            <a:endParaRPr lang="en-US" sz="1013" i="1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1013" i="1" dirty="0">
                <a:solidFill>
                  <a:schemeClr val="bg1"/>
                </a:solidFill>
                <a:latin typeface="Calibri"/>
                <a:cs typeface="Calibri"/>
              </a:rPr>
              <a:t>Department of Pathology and Laboratory Medicine</a:t>
            </a:r>
          </a:p>
          <a:p>
            <a:r>
              <a:rPr lang="en-US" sz="1013" i="1" dirty="0">
                <a:solidFill>
                  <a:schemeClr val="bg1"/>
                </a:solidFill>
                <a:latin typeface="Calibri"/>
                <a:cs typeface="Calibri"/>
              </a:rPr>
              <a:t>UNC Blood Research Center</a:t>
            </a:r>
          </a:p>
          <a:p>
            <a:r>
              <a:rPr lang="en-US" sz="1013" i="1" dirty="0">
                <a:solidFill>
                  <a:schemeClr val="bg1"/>
                </a:solidFill>
                <a:latin typeface="Calibri"/>
                <a:cs typeface="Calibri"/>
              </a:rPr>
              <a:t>UNC Nutrition Obesity Research Center</a:t>
            </a:r>
          </a:p>
        </p:txBody>
      </p:sp>
      <p:sp>
        <p:nvSpPr>
          <p:cNvPr id="3075" name="Title 1"/>
          <p:cNvSpPr txBox="1">
            <a:spLocks/>
          </p:cNvSpPr>
          <p:nvPr/>
        </p:nvSpPr>
        <p:spPr bwMode="auto">
          <a:xfrm>
            <a:off x="83127" y="427687"/>
            <a:ext cx="8977745" cy="103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ヒラギノ角ゴ Pro W3" charset="0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 342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Disease and Pathology</a:t>
            </a:r>
          </a:p>
        </p:txBody>
      </p:sp>
      <p:pic>
        <p:nvPicPr>
          <p:cNvPr id="2" name="Picture 1" descr="large_white_tra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914" y="4010760"/>
            <a:ext cx="2554541" cy="7050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46713" y="4715813"/>
            <a:ext cx="1809139" cy="309622"/>
            <a:chOff x="840916" y="5793885"/>
            <a:chExt cx="2412183" cy="412829"/>
          </a:xfrm>
        </p:grpSpPr>
        <p:pic>
          <p:nvPicPr>
            <p:cNvPr id="6" name="Picture 5" descr="mail_12299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916" y="5822666"/>
              <a:ext cx="384048" cy="384048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9" name="TextBox 8"/>
            <p:cNvSpPr txBox="1"/>
            <p:nvPr/>
          </p:nvSpPr>
          <p:spPr>
            <a:xfrm>
              <a:off x="1220066" y="5793885"/>
              <a:ext cx="2033033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 err="1">
                  <a:solidFill>
                    <a:schemeClr val="bg1"/>
                  </a:solidFill>
                </a:rPr>
                <a:t>steve_hur@med.unc.edu</a:t>
              </a:r>
              <a:endParaRPr lang="en-US" sz="1013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36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Risk Factors for Cardiovascular Diseases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6414" y="1879253"/>
            <a:ext cx="66511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Name some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risk factors for cardiovascular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diseases </a:t>
            </a:r>
          </a:p>
          <a:p>
            <a:pPr algn="ctr"/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20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type your answers in the zoom chat!</a:t>
            </a:r>
            <a:endParaRPr lang="en-US" sz="120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96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Risk Factors for Cardiovascular Diseases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12FB8D-7971-9349-A1C5-4BE90F422C3E}"/>
              </a:ext>
            </a:extLst>
          </p:cNvPr>
          <p:cNvSpPr/>
          <p:nvPr/>
        </p:nvSpPr>
        <p:spPr>
          <a:xfrm>
            <a:off x="489856" y="969963"/>
            <a:ext cx="68797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en-US" sz="2800" b="1" dirty="0">
                <a:solidFill>
                  <a:srgbClr val="363636"/>
                </a:solidFill>
              </a:rPr>
              <a:t>Diabetes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High cholesterol (hypercholesterolemia)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High blood pressure (hypertension)</a:t>
            </a:r>
          </a:p>
          <a:p>
            <a:pPr>
              <a:buBlip>
                <a:blip r:embed="rId3"/>
              </a:buBlip>
            </a:pPr>
            <a:r>
              <a:rPr lang="en-US" altLang="en-US" sz="2800" b="1" dirty="0">
                <a:solidFill>
                  <a:srgbClr val="363636"/>
                </a:solidFill>
              </a:rPr>
              <a:t>Obesity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Unhealthy diet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Physical inactivity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Smoking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Heavy alcohol consumption</a:t>
            </a:r>
          </a:p>
        </p:txBody>
      </p:sp>
    </p:spTree>
    <p:extLst>
      <p:ext uri="{BB962C8B-B14F-4D97-AF65-F5344CB8AC3E}">
        <p14:creationId xmlns:p14="http://schemas.microsoft.com/office/powerpoint/2010/main" val="3410030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Atherosclerosis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12FB8D-7971-9349-A1C5-4BE90F422C3E}"/>
              </a:ext>
            </a:extLst>
          </p:cNvPr>
          <p:cNvSpPr/>
          <p:nvPr/>
        </p:nvSpPr>
        <p:spPr>
          <a:xfrm>
            <a:off x="174171" y="1593864"/>
            <a:ext cx="51758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Buildup of fatty deposits in the blood vessel.</a:t>
            </a:r>
          </a:p>
          <a:p>
            <a:pPr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Arteries become thick and stiff.</a:t>
            </a:r>
          </a:p>
          <a:p>
            <a:pPr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Reduces blood flow through vessels.</a:t>
            </a:r>
          </a:p>
          <a:p>
            <a:pPr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Can rupture, leading to thrombosis.</a:t>
            </a:r>
          </a:p>
          <a:p>
            <a:pPr>
              <a:buBlip>
                <a:blip r:embed="rId3"/>
              </a:buBlip>
            </a:pPr>
            <a:endParaRPr lang="en-US" altLang="en-US" sz="2400" b="1" dirty="0">
              <a:solidFill>
                <a:srgbClr val="36363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7E108-E728-E04C-82FF-2D3E5B506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018" y="706621"/>
            <a:ext cx="3793981" cy="36258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024CA3-A777-BF42-84B5-20428ACD178A}"/>
              </a:ext>
            </a:extLst>
          </p:cNvPr>
          <p:cNvSpPr/>
          <p:nvPr/>
        </p:nvSpPr>
        <p:spPr>
          <a:xfrm>
            <a:off x="5369833" y="4367182"/>
            <a:ext cx="3999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www.mayoclinic.org</a:t>
            </a:r>
            <a:r>
              <a:rPr lang="en-US" sz="1000" dirty="0"/>
              <a:t>/diseases-conditions/arteriosclerosis-atherosclerosis/symptoms-causes/syc-20350569#dialogId40591634</a:t>
            </a:r>
          </a:p>
        </p:txBody>
      </p:sp>
    </p:spTree>
    <p:extLst>
      <p:ext uri="{BB962C8B-B14F-4D97-AF65-F5344CB8AC3E}">
        <p14:creationId xmlns:p14="http://schemas.microsoft.com/office/powerpoint/2010/main" val="1632734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Cholesterol Metabolism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16EE0A-9739-5249-9996-3C62749BF284}"/>
              </a:ext>
            </a:extLst>
          </p:cNvPr>
          <p:cNvSpPr txBox="1">
            <a:spLocks noChangeArrowheads="1"/>
          </p:cNvSpPr>
          <p:nvPr/>
        </p:nvSpPr>
        <p:spPr>
          <a:xfrm>
            <a:off x="4503906" y="934978"/>
            <a:ext cx="4693055" cy="3287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Lucida Grande"/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Cholesterol and fatty acids hydrophobic and circulates bound to lipoproteins.</a:t>
            </a:r>
          </a:p>
          <a:p>
            <a:pPr>
              <a:buFont typeface="Lucida Grande"/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Liver releases VLDL, which circulate to deliver cholesterol and fatty acids to periphery.</a:t>
            </a:r>
          </a:p>
          <a:p>
            <a:pPr>
              <a:buFont typeface="Lucida Grande"/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HDL returns to liver for reverse cholesterol transport.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0C68F-5A07-0E4C-9DBB-AF0FBB854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5" y="677665"/>
            <a:ext cx="4382851" cy="37692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FDFBA1-81D2-5447-8ABB-39424B77B52E}"/>
              </a:ext>
            </a:extLst>
          </p:cNvPr>
          <p:cNvSpPr/>
          <p:nvPr/>
        </p:nvSpPr>
        <p:spPr>
          <a:xfrm>
            <a:off x="121055" y="440679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thescienceofhealthyscepticism.blogspot.com</a:t>
            </a:r>
            <a:r>
              <a:rPr lang="en-US" sz="1000" dirty="0"/>
              <a:t>/2011/03/healthy-harmonious-lipoprotein-</a:t>
            </a:r>
            <a:r>
              <a:rPr lang="en-US" sz="1000" dirty="0" err="1"/>
              <a:t>cycle.html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2579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Pathogenesis of Atherosclerosis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16EE0A-9739-5249-9996-3C62749BF284}"/>
              </a:ext>
            </a:extLst>
          </p:cNvPr>
          <p:cNvSpPr txBox="1">
            <a:spLocks noChangeArrowheads="1"/>
          </p:cNvSpPr>
          <p:nvPr/>
        </p:nvSpPr>
        <p:spPr>
          <a:xfrm>
            <a:off x="172860" y="887286"/>
            <a:ext cx="4834569" cy="39024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LDL-cholesterol complex is endocytosed, leading to accumulation of fat deposits.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Macrophages are activated and phagocytose cholesterol and other lipids.</a:t>
            </a:r>
          </a:p>
          <a:p>
            <a:pPr lvl="1">
              <a:buBlip>
                <a:blip r:embed="rId3"/>
              </a:buBlip>
            </a:pPr>
            <a:r>
              <a:rPr lang="en-US" altLang="en-US" sz="2600" dirty="0">
                <a:solidFill>
                  <a:srgbClr val="363636"/>
                </a:solidFill>
              </a:rPr>
              <a:t>Become foam cells.</a:t>
            </a:r>
          </a:p>
          <a:p>
            <a:pPr lvl="1">
              <a:buBlip>
                <a:blip r:embed="rId3"/>
              </a:buBlip>
            </a:pPr>
            <a:r>
              <a:rPr lang="en-US" altLang="en-US" sz="2600" dirty="0">
                <a:solidFill>
                  <a:srgbClr val="363636"/>
                </a:solidFill>
              </a:rPr>
              <a:t>Release cytokines that recruit smooth muscle cells and their proliferation.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This early stage: fatty streak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59F96C-97F0-2047-8184-96FF031CE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97" y="1550466"/>
            <a:ext cx="3897826" cy="28964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37B79B-F9A8-D345-B0BD-69454A077A30}"/>
              </a:ext>
            </a:extLst>
          </p:cNvPr>
          <p:cNvSpPr/>
          <p:nvPr/>
        </p:nvSpPr>
        <p:spPr>
          <a:xfrm>
            <a:off x="5813678" y="4389604"/>
            <a:ext cx="3015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sphweb.bumc.bu.edu</a:t>
            </a:r>
            <a:r>
              <a:rPr lang="en-US" sz="1000" dirty="0"/>
              <a:t>/</a:t>
            </a:r>
            <a:r>
              <a:rPr lang="en-US" sz="1000" dirty="0" err="1"/>
              <a:t>otlt</a:t>
            </a:r>
            <a:r>
              <a:rPr lang="en-US" sz="1000" dirty="0"/>
              <a:t>/mph-modules/</a:t>
            </a:r>
            <a:r>
              <a:rPr lang="en-US" sz="1000" dirty="0" err="1"/>
              <a:t>ph</a:t>
            </a:r>
            <a:r>
              <a:rPr lang="en-US" sz="1000" dirty="0"/>
              <a:t>/ph709_heart/ph709_heart_print.html</a:t>
            </a:r>
          </a:p>
        </p:txBody>
      </p:sp>
    </p:spTree>
    <p:extLst>
      <p:ext uri="{BB962C8B-B14F-4D97-AF65-F5344CB8AC3E}">
        <p14:creationId xmlns:p14="http://schemas.microsoft.com/office/powerpoint/2010/main" val="2950104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Pathogenesis of Atherosclerosis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16EE0A-9739-5249-9996-3C62749BF284}"/>
              </a:ext>
            </a:extLst>
          </p:cNvPr>
          <p:cNvSpPr txBox="1">
            <a:spLocks noChangeArrowheads="1"/>
          </p:cNvSpPr>
          <p:nvPr/>
        </p:nvSpPr>
        <p:spPr>
          <a:xfrm>
            <a:off x="4712196" y="588963"/>
            <a:ext cx="4116872" cy="4233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Lipid core grows</a:t>
            </a:r>
          </a:p>
          <a:p>
            <a:pPr lvl="1">
              <a:buBlip>
                <a:blip r:embed="rId3"/>
              </a:buBlip>
            </a:pPr>
            <a:r>
              <a:rPr lang="en-US" altLang="en-US" sz="2500" dirty="0">
                <a:solidFill>
                  <a:srgbClr val="363636"/>
                </a:solidFill>
              </a:rPr>
              <a:t>Foam cells die from too much lipids and release their content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Smooth muscle cells reproduce and proliferate</a:t>
            </a:r>
          </a:p>
          <a:p>
            <a:pPr lvl="1">
              <a:buBlip>
                <a:blip r:embed="rId3"/>
              </a:buBlip>
            </a:pPr>
            <a:r>
              <a:rPr lang="en-US" altLang="en-US" sz="2500" dirty="0">
                <a:solidFill>
                  <a:srgbClr val="363636"/>
                </a:solidFill>
              </a:rPr>
              <a:t>Leads to bulging arteries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Calcification occurs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Fibrous collagen caps form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D890B-F935-9540-BA3D-7286C9037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1" y="914400"/>
            <a:ext cx="4472709" cy="32439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7B631F-E43C-CF47-8CD9-E904B3636723}"/>
              </a:ext>
            </a:extLst>
          </p:cNvPr>
          <p:cNvSpPr/>
          <p:nvPr/>
        </p:nvSpPr>
        <p:spPr>
          <a:xfrm>
            <a:off x="119743" y="415834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watcut.uwaterloo.ca</a:t>
            </a:r>
            <a:r>
              <a:rPr lang="en-US" sz="1000" dirty="0"/>
              <a:t>/</a:t>
            </a:r>
            <a:r>
              <a:rPr lang="en-US" sz="1000" dirty="0" err="1"/>
              <a:t>webnotes</a:t>
            </a:r>
            <a:r>
              <a:rPr lang="en-US" sz="1000" dirty="0"/>
              <a:t>/Metabolism/</a:t>
            </a:r>
            <a:r>
              <a:rPr lang="en-US" sz="1000" dirty="0" err="1"/>
              <a:t>Cholesterol.html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58418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Pathogenesis of Atherosclerosis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16EE0A-9739-5249-9996-3C62749BF284}"/>
              </a:ext>
            </a:extLst>
          </p:cNvPr>
          <p:cNvSpPr txBox="1">
            <a:spLocks noChangeArrowheads="1"/>
          </p:cNvSpPr>
          <p:nvPr/>
        </p:nvSpPr>
        <p:spPr>
          <a:xfrm>
            <a:off x="97972" y="1050573"/>
            <a:ext cx="4834569" cy="378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The fibrotic cap becomes eroded</a:t>
            </a:r>
          </a:p>
          <a:p>
            <a:pPr lvl="1">
              <a:buBlip>
                <a:blip r:embed="rId3"/>
              </a:buBlip>
            </a:pPr>
            <a:r>
              <a:rPr lang="en-US" altLang="en-US" sz="2500" dirty="0">
                <a:solidFill>
                  <a:srgbClr val="363636"/>
                </a:solidFill>
              </a:rPr>
              <a:t>By sheer</a:t>
            </a:r>
          </a:p>
          <a:p>
            <a:pPr lvl="1">
              <a:buBlip>
                <a:blip r:embed="rId3"/>
              </a:buBlip>
            </a:pPr>
            <a:r>
              <a:rPr lang="en-US" altLang="en-US" sz="2500" dirty="0">
                <a:solidFill>
                  <a:srgbClr val="363636"/>
                </a:solidFill>
              </a:rPr>
              <a:t>By macrophage-derived enzymes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Thrombus formation</a:t>
            </a:r>
          </a:p>
          <a:p>
            <a:pPr lvl="1">
              <a:buBlip>
                <a:blip r:embed="rId3"/>
              </a:buBlip>
            </a:pPr>
            <a:r>
              <a:rPr lang="en-US" altLang="en-US" sz="2500" dirty="0">
                <a:solidFill>
                  <a:srgbClr val="363636"/>
                </a:solidFill>
              </a:rPr>
              <a:t>Release from sight </a:t>
            </a:r>
            <a:r>
              <a:rPr lang="en-US" altLang="en-US" sz="2500" dirty="0">
                <a:solidFill>
                  <a:srgbClr val="363636"/>
                </a:solidFill>
                <a:sym typeface="Wingdings" pitchFamily="2" charset="2"/>
              </a:rPr>
              <a:t> embolism</a:t>
            </a:r>
            <a:endParaRPr lang="en-US" altLang="en-US" sz="2500" dirty="0">
              <a:solidFill>
                <a:srgbClr val="36363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29537-77EF-3B40-85B5-1E21491DD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108" y="1050573"/>
            <a:ext cx="4295959" cy="32205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B6B13E-8194-1840-A1AC-67CDC01DAF68}"/>
              </a:ext>
            </a:extLst>
          </p:cNvPr>
          <p:cNvSpPr/>
          <p:nvPr/>
        </p:nvSpPr>
        <p:spPr>
          <a:xfrm>
            <a:off x="5404438" y="4402128"/>
            <a:ext cx="22557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slideplayer.com</a:t>
            </a:r>
            <a:r>
              <a:rPr lang="en-US" sz="1000" dirty="0"/>
              <a:t>/slide/4289862/</a:t>
            </a:r>
          </a:p>
        </p:txBody>
      </p:sp>
    </p:spTree>
    <p:extLst>
      <p:ext uri="{BB962C8B-B14F-4D97-AF65-F5344CB8AC3E}">
        <p14:creationId xmlns:p14="http://schemas.microsoft.com/office/powerpoint/2010/main" val="1251709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Prevalence of Atherosclerosis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16EE0A-9739-5249-9996-3C62749BF284}"/>
              </a:ext>
            </a:extLst>
          </p:cNvPr>
          <p:cNvSpPr txBox="1">
            <a:spLocks noChangeArrowheads="1"/>
          </p:cNvSpPr>
          <p:nvPr/>
        </p:nvSpPr>
        <p:spPr>
          <a:xfrm>
            <a:off x="4309431" y="1562201"/>
            <a:ext cx="4834569" cy="2498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No one knows</a:t>
            </a:r>
          </a:p>
          <a:p>
            <a:pPr lvl="1">
              <a:buBlip>
                <a:blip r:embed="rId3"/>
              </a:buBlip>
            </a:pPr>
            <a:r>
              <a:rPr lang="en-US" altLang="en-US" sz="2200" dirty="0">
                <a:solidFill>
                  <a:srgbClr val="363636"/>
                </a:solidFill>
              </a:rPr>
              <a:t>Asymptomatic unless problematic</a:t>
            </a:r>
          </a:p>
          <a:p>
            <a:pPr>
              <a:buBlip>
                <a:blip r:embed="rId3"/>
              </a:buBlip>
            </a:pPr>
            <a:r>
              <a:rPr lang="en-US" altLang="en-US" sz="2500" dirty="0">
                <a:solidFill>
                  <a:srgbClr val="363636"/>
                </a:solidFill>
              </a:rPr>
              <a:t>Identified due to angina, heart attack and/or stroke</a:t>
            </a:r>
          </a:p>
          <a:p>
            <a:pPr>
              <a:buBlip>
                <a:blip r:embed="rId3"/>
              </a:buBlip>
            </a:pPr>
            <a:r>
              <a:rPr lang="en-US" altLang="en-US" sz="2500" dirty="0">
                <a:solidFill>
                  <a:srgbClr val="363636"/>
                </a:solidFill>
              </a:rPr>
              <a:t>Can form as early as –teens.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76613-AFE5-E249-8705-F8F8434AF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33" y="1482254"/>
            <a:ext cx="3600000" cy="240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59CE2B-6A47-D34B-A4E8-E324F0E71AB5}"/>
              </a:ext>
            </a:extLst>
          </p:cNvPr>
          <p:cNvSpPr/>
          <p:nvPr/>
        </p:nvSpPr>
        <p:spPr>
          <a:xfrm>
            <a:off x="394990" y="3882254"/>
            <a:ext cx="3519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news.mit.edu</a:t>
            </a:r>
            <a:r>
              <a:rPr lang="en-US" sz="1000" dirty="0"/>
              <a:t>/2019/machine-learning-shows-no-difference-angina-symptoms-between-men-and-women-1106</a:t>
            </a:r>
          </a:p>
        </p:txBody>
      </p:sp>
    </p:spTree>
    <p:extLst>
      <p:ext uri="{BB962C8B-B14F-4D97-AF65-F5344CB8AC3E}">
        <p14:creationId xmlns:p14="http://schemas.microsoft.com/office/powerpoint/2010/main" val="2977365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Diagnosis of Atherosclerosis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16EE0A-9739-5249-9996-3C62749BF284}"/>
              </a:ext>
            </a:extLst>
          </p:cNvPr>
          <p:cNvSpPr txBox="1">
            <a:spLocks noChangeArrowheads="1"/>
          </p:cNvSpPr>
          <p:nvPr/>
        </p:nvSpPr>
        <p:spPr>
          <a:xfrm>
            <a:off x="97972" y="1050573"/>
            <a:ext cx="4834569" cy="378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Blood test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EKG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X ray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Echocardiography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Angiography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No clear BIOMARKER</a:t>
            </a:r>
          </a:p>
          <a:p>
            <a:pPr>
              <a:buBlip>
                <a:blip r:embed="rId3"/>
              </a:buBlip>
            </a:pPr>
            <a:endParaRPr lang="en-US" altLang="en-US" sz="2800" dirty="0">
              <a:solidFill>
                <a:srgbClr val="36363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1FC44-6257-6D4A-B75D-3D2EDB840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624" y="680408"/>
            <a:ext cx="5048854" cy="37826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D15C3F-C0A0-6341-A955-172D9BD2FF71}"/>
              </a:ext>
            </a:extLst>
          </p:cNvPr>
          <p:cNvSpPr/>
          <p:nvPr/>
        </p:nvSpPr>
        <p:spPr>
          <a:xfrm>
            <a:off x="4257067" y="448366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heartdiseasendsublog.blogspot.com</a:t>
            </a:r>
            <a:r>
              <a:rPr lang="en-US" sz="1000" dirty="0"/>
              <a:t>/2018/03/diagnosis-and-</a:t>
            </a:r>
            <a:r>
              <a:rPr lang="en-US" sz="1000" dirty="0" err="1"/>
              <a:t>treatment.html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71692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Treatment for Atherosclerosis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16EE0A-9739-5249-9996-3C62749BF28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821973"/>
            <a:ext cx="3537857" cy="37826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Lifestyle changes 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Lowering cholesterol levels in blood – statins 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Lowering high blood pressure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Anticoagulants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Coronary angioplasty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Bypass surgery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Atherectomy </a:t>
            </a: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88AA49-5D23-8D4D-B42A-BA4FC1D24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912" y="1167768"/>
            <a:ext cx="2936617" cy="2942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54EBC6-3D74-3140-B01C-CECC1EF77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093" y="1279122"/>
            <a:ext cx="2524654" cy="28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About 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7FA931-20BB-7E4C-8DC9-BF61B671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79" y="205740"/>
            <a:ext cx="1257300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CA492D-5BC6-5340-B2B9-555BF85B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" y="2645728"/>
            <a:ext cx="1422400" cy="142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FD783-B9F3-F44D-8424-0E6D0AFA615D}"/>
              </a:ext>
            </a:extLst>
          </p:cNvPr>
          <p:cNvSpPr txBox="1"/>
          <p:nvPr/>
        </p:nvSpPr>
        <p:spPr>
          <a:xfrm>
            <a:off x="0" y="1989941"/>
            <a:ext cx="21157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BSc from McGill University</a:t>
            </a:r>
          </a:p>
          <a:p>
            <a:r>
              <a:rPr lang="en-US" dirty="0"/>
              <a:t>Major: Biochemistry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A3290-2DD4-C744-B425-966F4FCB0E86}"/>
              </a:ext>
            </a:extLst>
          </p:cNvPr>
          <p:cNvSpPr txBox="1"/>
          <p:nvPr/>
        </p:nvSpPr>
        <p:spPr>
          <a:xfrm>
            <a:off x="0" y="4068128"/>
            <a:ext cx="34015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PhD from University of British Columbia</a:t>
            </a:r>
          </a:p>
          <a:p>
            <a:r>
              <a:rPr lang="en-US" dirty="0"/>
              <a:t>Major: Biochemistry and Molecular Biology</a:t>
            </a:r>
          </a:p>
          <a:p>
            <a:r>
              <a:rPr lang="en-US" dirty="0"/>
              <a:t>Mentor: Dr. Christian Kastrup </a:t>
            </a:r>
          </a:p>
        </p:txBody>
      </p:sp>
    </p:spTree>
    <p:extLst>
      <p:ext uri="{BB962C8B-B14F-4D97-AF65-F5344CB8AC3E}">
        <p14:creationId xmlns:p14="http://schemas.microsoft.com/office/powerpoint/2010/main" val="3090452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Ongoing Research of Atherosclerosis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9B5EFE3-29D8-CF46-8445-3567A4F1A4A8}"/>
              </a:ext>
            </a:extLst>
          </p:cNvPr>
          <p:cNvSpPr txBox="1">
            <a:spLocks noChangeArrowheads="1"/>
          </p:cNvSpPr>
          <p:nvPr/>
        </p:nvSpPr>
        <p:spPr>
          <a:xfrm>
            <a:off x="314933" y="759829"/>
            <a:ext cx="8669269" cy="378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Imaging technologies 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Biomarkers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Differences in women and ethnic minorities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Multi-ethnic study of atherosclerosis (MESA)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Atherosclerosis risk in communities (ARIC)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Genetic risk factor identification and personalized medicine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Novel therapies to reduce atherosclerotic plaques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Anti-inflammatory treatment</a:t>
            </a:r>
          </a:p>
          <a:p>
            <a:pPr lvl="1">
              <a:buBlip>
                <a:blip r:embed="rId3"/>
              </a:buBlip>
            </a:pPr>
            <a:r>
              <a:rPr lang="en-US" altLang="en-US" dirty="0" err="1">
                <a:solidFill>
                  <a:srgbClr val="363636"/>
                </a:solidFill>
              </a:rPr>
              <a:t>Bempedoic</a:t>
            </a:r>
            <a:r>
              <a:rPr lang="en-US" altLang="en-US" dirty="0">
                <a:solidFill>
                  <a:srgbClr val="363636"/>
                </a:solidFill>
              </a:rPr>
              <a:t> acid (ATP citrate lyase inhibitor)</a:t>
            </a:r>
          </a:p>
        </p:txBody>
      </p:sp>
    </p:spTree>
    <p:extLst>
      <p:ext uri="{BB962C8B-B14F-4D97-AF65-F5344CB8AC3E}">
        <p14:creationId xmlns:p14="http://schemas.microsoft.com/office/powerpoint/2010/main" val="2247124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Ongoing Research of Atherosclerosis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6F04B9B-9654-E64D-BB3B-5E9BEFE3DC00}"/>
              </a:ext>
            </a:extLst>
          </p:cNvPr>
          <p:cNvSpPr txBox="1">
            <a:spLocks noChangeArrowheads="1"/>
          </p:cNvSpPr>
          <p:nvPr/>
        </p:nvSpPr>
        <p:spPr>
          <a:xfrm>
            <a:off x="3565824" y="2735586"/>
            <a:ext cx="5471643" cy="20008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Developed a method to coat atherosclerotic plaques to prevent rupture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Can also incorporate drugs to be released at the atherosclerotic plaques 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Stable for over 4 months in mice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46ABA-3C59-D947-AAFF-67ACFAD7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743"/>
            <a:ext cx="9144000" cy="192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8038AA-8329-1E46-A9E8-242B78190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55" y="2015591"/>
            <a:ext cx="3124447" cy="263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382E7-17CB-0E42-B89B-4EFBB8F15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645" y="826898"/>
            <a:ext cx="2370338" cy="15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37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Coronary Heart Disease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9B5EFE3-29D8-CF46-8445-3567A4F1A4A8}"/>
              </a:ext>
            </a:extLst>
          </p:cNvPr>
          <p:cNvSpPr txBox="1">
            <a:spLocks noChangeArrowheads="1"/>
          </p:cNvSpPr>
          <p:nvPr/>
        </p:nvSpPr>
        <p:spPr>
          <a:xfrm>
            <a:off x="314933" y="759829"/>
            <a:ext cx="8669269" cy="378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85593" y="759828"/>
            <a:ext cx="5303153" cy="40409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When arteries of the heart cannot deliver oxygen-rich, nutrient-rich blood to the heart.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Heart attacks, 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Heart failures,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Leading cause of death in US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1 in 36 seconds, someone dies of CVD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Classified as obstructive or non-obstructive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Obstructive = &gt;50% blocked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Non-obstructive </a:t>
            </a:r>
          </a:p>
          <a:p>
            <a:pPr lvl="2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Unresponsive to vasoconstriction/vasodilation</a:t>
            </a:r>
          </a:p>
          <a:p>
            <a:pPr lvl="2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Vasospasm</a:t>
            </a:r>
          </a:p>
          <a:p>
            <a:pPr lvl="2"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0CC0D-C8A2-B24A-BFEF-FF0A18717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086" y="588963"/>
            <a:ext cx="3257094" cy="39450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405B9C-69D2-1749-8B54-47B4CD492656}"/>
              </a:ext>
            </a:extLst>
          </p:cNvPr>
          <p:cNvSpPr/>
          <p:nvPr/>
        </p:nvSpPr>
        <p:spPr>
          <a:xfrm>
            <a:off x="5471568" y="4554537"/>
            <a:ext cx="36724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www.nhlbi.nih.gov</a:t>
            </a:r>
            <a:r>
              <a:rPr lang="en-US" sz="1000" dirty="0"/>
              <a:t>/health-topics/coronary-heart-disease</a:t>
            </a:r>
          </a:p>
        </p:txBody>
      </p:sp>
    </p:spTree>
    <p:extLst>
      <p:ext uri="{BB962C8B-B14F-4D97-AF65-F5344CB8AC3E}">
        <p14:creationId xmlns:p14="http://schemas.microsoft.com/office/powerpoint/2010/main" val="1322630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Risk Factors of Coronary Heart Disease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9B5EFE3-29D8-CF46-8445-3567A4F1A4A8}"/>
              </a:ext>
            </a:extLst>
          </p:cNvPr>
          <p:cNvSpPr txBox="1">
            <a:spLocks noChangeArrowheads="1"/>
          </p:cNvSpPr>
          <p:nvPr/>
        </p:nvSpPr>
        <p:spPr>
          <a:xfrm>
            <a:off x="314933" y="759829"/>
            <a:ext cx="8669269" cy="378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85593" y="759829"/>
            <a:ext cx="4029207" cy="37826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Age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&gt;45 for men,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~&gt;55 for women (menopause)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Genetics / family history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Lifestyle habits </a:t>
            </a:r>
          </a:p>
          <a:p>
            <a:pPr lvl="1">
              <a:buBlip>
                <a:blip r:embed="rId3"/>
              </a:buBlip>
            </a:pPr>
            <a:r>
              <a:rPr lang="en-US" altLang="en-US" b="1" dirty="0">
                <a:solidFill>
                  <a:srgbClr val="363636"/>
                </a:solidFill>
              </a:rPr>
              <a:t>Obesity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Abnormal sleep quality</a:t>
            </a:r>
          </a:p>
          <a:p>
            <a:pPr lvl="2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Daylight saving time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Stress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Smoking</a:t>
            </a:r>
          </a:p>
          <a:p>
            <a:pPr lvl="1"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C09A9D-7923-0146-B25C-DFD37EA1C6C0}"/>
              </a:ext>
            </a:extLst>
          </p:cNvPr>
          <p:cNvSpPr/>
          <p:nvPr/>
        </p:nvSpPr>
        <p:spPr>
          <a:xfrm>
            <a:off x="4263501" y="1253605"/>
            <a:ext cx="45655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Underlying disease </a:t>
            </a:r>
          </a:p>
          <a:p>
            <a:pPr lvl="1">
              <a:buBlip>
                <a:blip r:embed="rId3"/>
              </a:buBlip>
            </a:pPr>
            <a:r>
              <a:rPr lang="en-US" altLang="en-US" sz="2400" b="1" dirty="0">
                <a:solidFill>
                  <a:srgbClr val="363636"/>
                </a:solidFill>
              </a:rPr>
              <a:t>Diabetes</a:t>
            </a:r>
          </a:p>
          <a:p>
            <a:pPr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Race or ethnicity</a:t>
            </a:r>
          </a:p>
          <a:p>
            <a:pPr lvl="1"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Asian Americans have lower incidence</a:t>
            </a:r>
          </a:p>
          <a:p>
            <a:pPr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Sex</a:t>
            </a:r>
          </a:p>
          <a:p>
            <a:pPr lvl="1"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Obstructive: Men&gt;Women</a:t>
            </a:r>
          </a:p>
          <a:p>
            <a:pPr lvl="1"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Non-obstructive: Men&lt;Women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E7613-D01B-8349-9AF9-F3802BE88D9E}"/>
              </a:ext>
            </a:extLst>
          </p:cNvPr>
          <p:cNvSpPr/>
          <p:nvPr/>
        </p:nvSpPr>
        <p:spPr>
          <a:xfrm>
            <a:off x="1935982" y="4413297"/>
            <a:ext cx="565353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</a:t>
            </a:r>
            <a:r>
              <a:rPr lang="en-US" b="1" dirty="0" err="1">
                <a:solidFill>
                  <a:srgbClr val="FF0000"/>
                </a:solidFill>
              </a:rPr>
              <a:t>tools.acc.org</a:t>
            </a:r>
            <a:r>
              <a:rPr lang="en-US" b="1" dirty="0">
                <a:solidFill>
                  <a:srgbClr val="FF0000"/>
                </a:solidFill>
              </a:rPr>
              <a:t>/ASCVD-Risk-Estimator-Plus/#!/calculate/estimate/</a:t>
            </a:r>
          </a:p>
        </p:txBody>
      </p:sp>
    </p:spTree>
    <p:extLst>
      <p:ext uri="{BB962C8B-B14F-4D97-AF65-F5344CB8AC3E}">
        <p14:creationId xmlns:p14="http://schemas.microsoft.com/office/powerpoint/2010/main" val="2116748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Risk Factors of Coronary Heart Disease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3E73B-1DC8-4340-B619-22378645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60" y="932688"/>
            <a:ext cx="7816311" cy="30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53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Symptoms of Coronary Heart Disease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9B5EFE3-29D8-CF46-8445-3567A4F1A4A8}"/>
              </a:ext>
            </a:extLst>
          </p:cNvPr>
          <p:cNvSpPr txBox="1">
            <a:spLocks noChangeArrowheads="1"/>
          </p:cNvSpPr>
          <p:nvPr/>
        </p:nvSpPr>
        <p:spPr>
          <a:xfrm>
            <a:off x="314933" y="759829"/>
            <a:ext cx="8669269" cy="378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949169" y="881694"/>
            <a:ext cx="3745743" cy="3782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Angina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Behind breastbone, arm, shoulder, jaw, throat, back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Cold sweats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Dizziness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Light-headedness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Neck pain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Shortness of breath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Sleep disturbances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Fatigue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Nausea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C91166-816B-2A4F-8179-5EB89BB49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461" y="516099"/>
            <a:ext cx="2975710" cy="42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10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Complications of Coronary Heart Disease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9B5EFE3-29D8-CF46-8445-3567A4F1A4A8}"/>
              </a:ext>
            </a:extLst>
          </p:cNvPr>
          <p:cNvSpPr txBox="1">
            <a:spLocks noChangeArrowheads="1"/>
          </p:cNvSpPr>
          <p:nvPr/>
        </p:nvSpPr>
        <p:spPr>
          <a:xfrm>
            <a:off x="314933" y="759829"/>
            <a:ext cx="8669269" cy="378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EB17CC2-AC14-3741-A4AE-B13EDB699EED}"/>
              </a:ext>
            </a:extLst>
          </p:cNvPr>
          <p:cNvSpPr txBox="1">
            <a:spLocks noChangeArrowheads="1"/>
          </p:cNvSpPr>
          <p:nvPr/>
        </p:nvSpPr>
        <p:spPr>
          <a:xfrm>
            <a:off x="4099562" y="1161057"/>
            <a:ext cx="4440934" cy="322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Can lead to</a:t>
            </a:r>
          </a:p>
          <a:p>
            <a:pPr lvl="1"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Heart attack</a:t>
            </a:r>
          </a:p>
          <a:p>
            <a:pPr lvl="1"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Arrythmia</a:t>
            </a:r>
          </a:p>
          <a:p>
            <a:pPr lvl="2"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Sudden cardiac arrest</a:t>
            </a:r>
          </a:p>
          <a:p>
            <a:pPr lvl="1"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Heart failure</a:t>
            </a:r>
          </a:p>
          <a:p>
            <a:pPr lvl="2"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Cardiogenic shock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6CC966-5277-5B4E-97AD-85AB51234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59" y="600987"/>
            <a:ext cx="3473183" cy="41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40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Heart Attacks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9B5EFE3-29D8-CF46-8445-3567A4F1A4A8}"/>
              </a:ext>
            </a:extLst>
          </p:cNvPr>
          <p:cNvSpPr txBox="1">
            <a:spLocks noChangeArrowheads="1"/>
          </p:cNvSpPr>
          <p:nvPr/>
        </p:nvSpPr>
        <p:spPr>
          <a:xfrm>
            <a:off x="314933" y="759829"/>
            <a:ext cx="8669269" cy="3782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314933" y="680408"/>
            <a:ext cx="4823995" cy="3782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Myocardial Infarction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Flow of oxygen-rich, nutrient-rich blood is suddenly blocked.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Heart muscles (cardiomyocytes) start to die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If not treated quickly, can lead to death of heart muscles and be replaced by scar tissue 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Can cause future problems 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Mostly from atherosclerosis and associated thrombosis</a:t>
            </a: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E171F2-91DF-0144-B3E0-D9CF0AF7A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745" y="588963"/>
            <a:ext cx="3778457" cy="31172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697D66-B88E-9E45-9BF5-AA84BBE669B6}"/>
              </a:ext>
            </a:extLst>
          </p:cNvPr>
          <p:cNvSpPr/>
          <p:nvPr/>
        </p:nvSpPr>
        <p:spPr>
          <a:xfrm>
            <a:off x="5600813" y="3662500"/>
            <a:ext cx="29883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www.nhlbi.nih.gov</a:t>
            </a:r>
            <a:r>
              <a:rPr lang="en-US" sz="1000" dirty="0"/>
              <a:t>/health-topics/heart-attack</a:t>
            </a:r>
          </a:p>
        </p:txBody>
      </p:sp>
    </p:spTree>
    <p:extLst>
      <p:ext uri="{BB962C8B-B14F-4D97-AF65-F5344CB8AC3E}">
        <p14:creationId xmlns:p14="http://schemas.microsoft.com/office/powerpoint/2010/main" val="4128998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Diagnosis of Heart Attacks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4736279" y="1231080"/>
            <a:ext cx="4257067" cy="2858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Electrocardiogram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Blood test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Troponin tests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CK test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Serum myoglobin tests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Coronary angiography</a:t>
            </a: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D1A9F-2676-6543-8EFF-9D5784684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193" y="1727661"/>
            <a:ext cx="1800000" cy="844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AC51CB-3060-5041-9BFB-8FA23A86D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60" y="968427"/>
            <a:ext cx="3206643" cy="32066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102F2B-8348-CE4C-93E1-AE9E5A4572D8}"/>
              </a:ext>
            </a:extLst>
          </p:cNvPr>
          <p:cNvSpPr/>
          <p:nvPr/>
        </p:nvSpPr>
        <p:spPr>
          <a:xfrm>
            <a:off x="832960" y="4146799"/>
            <a:ext cx="37944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www.amjmed.com</a:t>
            </a:r>
            <a:r>
              <a:rPr lang="en-US" sz="1000" dirty="0"/>
              <a:t>/article/S0002-9343(08)01018-8/</a:t>
            </a:r>
            <a:r>
              <a:rPr lang="en-US" sz="1000" dirty="0" err="1"/>
              <a:t>fulltext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82662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Prevalence of Heart Attacks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157467" y="554980"/>
            <a:ext cx="3450616" cy="2188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Someone has a heart attack every 40 seconds in US.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805 000 Americans have a heart attack each year.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605 000 are first time.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1 in 5 are silent.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Mortality: 108 610 (2018)</a:t>
            </a: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AE3C5-E1C4-C142-8022-67B5A053B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016" y="554980"/>
            <a:ext cx="5220984" cy="4033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E161B-F815-564D-A882-2B339423C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99" y="2620630"/>
            <a:ext cx="3293150" cy="21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6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About 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7FA931-20BB-7E4C-8DC9-BF61B671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79" y="205740"/>
            <a:ext cx="1257300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CA492D-5BC6-5340-B2B9-555BF85B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" y="2645728"/>
            <a:ext cx="1422400" cy="142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FD783-B9F3-F44D-8424-0E6D0AFA615D}"/>
              </a:ext>
            </a:extLst>
          </p:cNvPr>
          <p:cNvSpPr txBox="1"/>
          <p:nvPr/>
        </p:nvSpPr>
        <p:spPr>
          <a:xfrm>
            <a:off x="0" y="1989941"/>
            <a:ext cx="21157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BSc from McGill University</a:t>
            </a:r>
          </a:p>
          <a:p>
            <a:r>
              <a:rPr lang="en-US" dirty="0"/>
              <a:t>Major: Biochemistry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A3290-2DD4-C744-B425-966F4FCB0E86}"/>
              </a:ext>
            </a:extLst>
          </p:cNvPr>
          <p:cNvSpPr txBox="1"/>
          <p:nvPr/>
        </p:nvSpPr>
        <p:spPr>
          <a:xfrm>
            <a:off x="0" y="4068128"/>
            <a:ext cx="34015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PhD from University of British Columbia</a:t>
            </a:r>
          </a:p>
          <a:p>
            <a:r>
              <a:rPr lang="en-US" dirty="0"/>
              <a:t>Major: Biochemistry and Molecular Biology</a:t>
            </a:r>
          </a:p>
          <a:p>
            <a:r>
              <a:rPr lang="en-US" dirty="0"/>
              <a:t>Mentor: Dr. Christian Kastrup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92664D-2A6E-1F4E-8B3E-1B2C29D1326D}"/>
              </a:ext>
            </a:extLst>
          </p:cNvPr>
          <p:cNvSpPr txBox="1"/>
          <p:nvPr/>
        </p:nvSpPr>
        <p:spPr>
          <a:xfrm>
            <a:off x="2933830" y="1320063"/>
            <a:ext cx="1388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Vascular Damage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F1AA77-0B39-3846-93F2-1BCC4097AFF5}"/>
              </a:ext>
            </a:extLst>
          </p:cNvPr>
          <p:cNvSpPr txBox="1"/>
          <p:nvPr/>
        </p:nvSpPr>
        <p:spPr>
          <a:xfrm>
            <a:off x="3192619" y="1951784"/>
            <a:ext cx="8711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Thrombin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121FCF-481B-BE43-83A9-89B4F0A6BA14}"/>
              </a:ext>
            </a:extLst>
          </p:cNvPr>
          <p:cNvSpPr txBox="1"/>
          <p:nvPr/>
        </p:nvSpPr>
        <p:spPr>
          <a:xfrm>
            <a:off x="2479751" y="3281933"/>
            <a:ext cx="9500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Fibrinogen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6D5CE2-B1D0-DD4A-A174-4D8A0C54977A}"/>
              </a:ext>
            </a:extLst>
          </p:cNvPr>
          <p:cNvSpPr txBox="1"/>
          <p:nvPr/>
        </p:nvSpPr>
        <p:spPr>
          <a:xfrm>
            <a:off x="3939275" y="3281933"/>
            <a:ext cx="583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Fibrin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9AA2B4-76B4-224C-B2A0-2D331C5A77B5}"/>
              </a:ext>
            </a:extLst>
          </p:cNvPr>
          <p:cNvSpPr txBox="1"/>
          <p:nvPr/>
        </p:nvSpPr>
        <p:spPr>
          <a:xfrm>
            <a:off x="6427197" y="970659"/>
            <a:ext cx="10841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Plasminogen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9B44A4-99D9-884E-A189-D737ACD3BB26}"/>
              </a:ext>
            </a:extLst>
          </p:cNvPr>
          <p:cNvSpPr txBox="1"/>
          <p:nvPr/>
        </p:nvSpPr>
        <p:spPr>
          <a:xfrm>
            <a:off x="6602021" y="1840566"/>
            <a:ext cx="734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5AAED-933A-E944-B19C-50A2598A5978}"/>
              </a:ext>
            </a:extLst>
          </p:cNvPr>
          <p:cNvSpPr txBox="1"/>
          <p:nvPr/>
        </p:nvSpPr>
        <p:spPr>
          <a:xfrm>
            <a:off x="7336517" y="1258795"/>
            <a:ext cx="1735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Urokinase/tissue </a:t>
            </a:r>
          </a:p>
          <a:p>
            <a:r>
              <a:rPr lang="en-US" dirty="0"/>
              <a:t>plasminogen activator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D7C9C2-AA96-F24D-99B2-2D61AF12B07B}"/>
              </a:ext>
            </a:extLst>
          </p:cNvPr>
          <p:cNvSpPr txBox="1"/>
          <p:nvPr/>
        </p:nvSpPr>
        <p:spPr>
          <a:xfrm>
            <a:off x="5447428" y="3175023"/>
            <a:ext cx="9841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Crosslinked</a:t>
            </a:r>
          </a:p>
          <a:p>
            <a:pPr algn="ctr"/>
            <a:r>
              <a:rPr lang="en-US" dirty="0"/>
              <a:t>Fibrin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C406BE-FD27-F648-8AEC-6FADF0DA9046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3628187" y="1620145"/>
            <a:ext cx="0" cy="3316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CA9698-9518-1749-95D7-F726E93D350D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3628186" y="2251866"/>
            <a:ext cx="1" cy="109442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7EC637-56B6-584D-A928-D74ED73CFE7A}"/>
              </a:ext>
            </a:extLst>
          </p:cNvPr>
          <p:cNvCxnSpPr>
            <a:cxnSpLocks/>
          </p:cNvCxnSpPr>
          <p:nvPr/>
        </p:nvCxnSpPr>
        <p:spPr>
          <a:xfrm>
            <a:off x="3432759" y="3428939"/>
            <a:ext cx="50951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BAD1CB-EB73-F749-BA96-0729709EF810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4523256" y="3428939"/>
            <a:ext cx="924172" cy="30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89C75D-43FC-F047-9288-A20EB6FECFD4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6969269" y="1270741"/>
            <a:ext cx="0" cy="56982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0184A71-9E9D-F84E-8B62-3DA78219EA99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034490" y="1512711"/>
            <a:ext cx="302027" cy="211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FA10122-BF5C-AE47-BA22-86BDA570203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969269" y="2140648"/>
            <a:ext cx="0" cy="120564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58F6202-6F33-8A43-BFA3-98F900AFFDFF}"/>
              </a:ext>
            </a:extLst>
          </p:cNvPr>
          <p:cNvSpPr txBox="1"/>
          <p:nvPr/>
        </p:nvSpPr>
        <p:spPr>
          <a:xfrm>
            <a:off x="7253673" y="3178601"/>
            <a:ext cx="14956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Fibrin Degradation</a:t>
            </a:r>
          </a:p>
          <a:p>
            <a:pPr algn="ctr"/>
            <a:r>
              <a:rPr lang="en-US" dirty="0"/>
              <a:t>Products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A6B3A02-F101-814B-96CC-4D820E968AF0}"/>
              </a:ext>
            </a:extLst>
          </p:cNvPr>
          <p:cNvCxnSpPr>
            <a:cxnSpLocks/>
            <a:stCxn id="26" idx="3"/>
            <a:endCxn id="36" idx="1"/>
          </p:cNvCxnSpPr>
          <p:nvPr/>
        </p:nvCxnSpPr>
        <p:spPr>
          <a:xfrm>
            <a:off x="6431607" y="3428939"/>
            <a:ext cx="822066" cy="357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E239993-EA2E-7642-B08A-B0985BA0616E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063755" y="2101825"/>
            <a:ext cx="58098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7CAE322-9FEF-F04E-8744-DEC3865AB0E0}"/>
              </a:ext>
            </a:extLst>
          </p:cNvPr>
          <p:cNvSpPr txBox="1"/>
          <p:nvPr/>
        </p:nvSpPr>
        <p:spPr>
          <a:xfrm>
            <a:off x="4766369" y="1258795"/>
            <a:ext cx="4825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FXIII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6D2B05-1E03-9744-9BE0-BA3F6247EAF2}"/>
              </a:ext>
            </a:extLst>
          </p:cNvPr>
          <p:cNvSpPr txBox="1"/>
          <p:nvPr/>
        </p:nvSpPr>
        <p:spPr>
          <a:xfrm>
            <a:off x="4415920" y="2419577"/>
            <a:ext cx="1183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Activated FXIII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1FAB9C4-ECEA-AE45-AFE7-B2009D8B0361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5007653" y="1558877"/>
            <a:ext cx="0" cy="8607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5E4B602-8AE3-F642-99B0-76C8CA44E2C6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5007653" y="2719659"/>
            <a:ext cx="0" cy="6266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404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Treatment for Heart Attacks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4681729" y="1285944"/>
            <a:ext cx="3923016" cy="29294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Aspirin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Nitroglycerin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Beta blockers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Oxygen therapy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Thrombolysis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Anticoagulants 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Coronary angioplasty</a:t>
            </a: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7C7EB-5087-674A-B35E-A292CCC33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33" y="588963"/>
            <a:ext cx="3017119" cy="41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95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Thrombolytic Therapy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185667" y="1216618"/>
            <a:ext cx="3923016" cy="2929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Administration of enzymes that degrade the blood clot.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Associated with increased risk of bleeding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Major bleeding (drop in hemoglobin, or transfusion)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Intracranial hemorrhages</a:t>
            </a:r>
          </a:p>
          <a:p>
            <a:pPr lvl="1"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D64E37-E3B1-CF4E-BBAB-77A5A6F2C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868" y="1107030"/>
            <a:ext cx="4663457" cy="15403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148727-00BF-F549-BD90-762B3CE04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220" y="2647384"/>
            <a:ext cx="2331729" cy="1540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1EA5A-BD62-8340-83CE-17F9D7A26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596" y="2647384"/>
            <a:ext cx="2317597" cy="15544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33813A-2FA6-1442-874E-E64D34696A9C}"/>
              </a:ext>
            </a:extLst>
          </p:cNvPr>
          <p:cNvSpPr/>
          <p:nvPr/>
        </p:nvSpPr>
        <p:spPr>
          <a:xfrm>
            <a:off x="4292949" y="414605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onlinelibrary.wiley.com</a:t>
            </a:r>
            <a:r>
              <a:rPr lang="en-US" sz="1000" dirty="0"/>
              <a:t>/</a:t>
            </a:r>
            <a:r>
              <a:rPr lang="en-US" sz="1000" dirty="0" err="1"/>
              <a:t>doi</a:t>
            </a:r>
            <a:r>
              <a:rPr lang="en-US" sz="1000" dirty="0"/>
              <a:t>/full/10.1111/j.1538-7836.2011.04370.x</a:t>
            </a:r>
          </a:p>
        </p:txBody>
      </p:sp>
    </p:spTree>
    <p:extLst>
      <p:ext uri="{BB962C8B-B14F-4D97-AF65-F5344CB8AC3E}">
        <p14:creationId xmlns:p14="http://schemas.microsoft.com/office/powerpoint/2010/main" val="3846003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Ongoing Research for Heart Attacks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110499" y="855357"/>
            <a:ext cx="2950725" cy="3689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5"/>
              </a:buBlip>
            </a:pPr>
            <a:r>
              <a:rPr lang="en-US" altLang="en-US" dirty="0">
                <a:solidFill>
                  <a:srgbClr val="363636"/>
                </a:solidFill>
              </a:rPr>
              <a:t>Identifying genetic and environmental risk factors</a:t>
            </a:r>
            <a:br>
              <a:rPr lang="en-US" altLang="en-US" dirty="0">
                <a:solidFill>
                  <a:srgbClr val="363636"/>
                </a:solidFill>
              </a:rPr>
            </a:br>
            <a:endParaRPr lang="en-US" altLang="en-US" dirty="0">
              <a:solidFill>
                <a:srgbClr val="363636"/>
              </a:solidFill>
            </a:endParaRPr>
          </a:p>
          <a:p>
            <a:pPr>
              <a:buBlip>
                <a:blip r:embed="rId5"/>
              </a:buBlip>
            </a:pPr>
            <a:r>
              <a:rPr lang="en-US" altLang="en-US" dirty="0">
                <a:solidFill>
                  <a:srgbClr val="363636"/>
                </a:solidFill>
              </a:rPr>
              <a:t>Improving treatments </a:t>
            </a:r>
            <a:br>
              <a:rPr lang="en-US" altLang="en-US" dirty="0">
                <a:solidFill>
                  <a:srgbClr val="363636"/>
                </a:solidFill>
              </a:rPr>
            </a:br>
            <a:endParaRPr lang="en-US" altLang="en-US" dirty="0">
              <a:solidFill>
                <a:srgbClr val="363636"/>
              </a:solidFill>
            </a:endParaRPr>
          </a:p>
          <a:p>
            <a:pPr>
              <a:buBlip>
                <a:blip r:embed="rId5"/>
              </a:buBlip>
            </a:pPr>
            <a:r>
              <a:rPr lang="en-US" altLang="en-US" dirty="0">
                <a:solidFill>
                  <a:srgbClr val="363636"/>
                </a:solidFill>
              </a:rPr>
              <a:t>Reversing scarred tissues</a:t>
            </a:r>
          </a:p>
          <a:p>
            <a:pPr>
              <a:buBlip>
                <a:blip r:embed="rId5"/>
              </a:buBlip>
            </a:pPr>
            <a:endParaRPr lang="en-US" altLang="en-US" dirty="0">
              <a:solidFill>
                <a:srgbClr val="363636"/>
              </a:solidFill>
            </a:endParaRPr>
          </a:p>
          <a:p>
            <a:pPr>
              <a:buBlip>
                <a:blip r:embed="rId5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3" name="41586_2012_BFnature11044_MOESM8_ESM" descr="41586_2012_BFnature11044_MOESM8_ESM">
            <a:hlinkClick r:id="" action="ppaction://media"/>
            <a:extLst>
              <a:ext uri="{FF2B5EF4-FFF2-40B4-BE49-F238E27FC236}">
                <a16:creationId xmlns:a16="http://schemas.microsoft.com/office/drawing/2014/main" id="{A50050BA-3E08-814E-B5BC-607640CAF5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3754" y="1047382"/>
            <a:ext cx="3750246" cy="2817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371215-6871-3B40-A8EA-AE543A712F45}"/>
              </a:ext>
            </a:extLst>
          </p:cNvPr>
          <p:cNvSpPr/>
          <p:nvPr/>
        </p:nvSpPr>
        <p:spPr>
          <a:xfrm>
            <a:off x="7484223" y="3915226"/>
            <a:ext cx="13276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Qian et al., Nature, 2012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5C7DD-7576-3E4B-A991-49D34D628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9520" y="1063830"/>
            <a:ext cx="1707642" cy="2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Stroke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0" y="1247630"/>
            <a:ext cx="3923016" cy="29294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When the brain does not receive sufficient oxygen and nutrients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2% of body weight, yet 20% of oxygen usage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2 types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Ischemic (80%)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Hemorrhagic (20%)</a:t>
            </a: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7B3CE8-4EA6-4143-AE3A-58272BA66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68" y="912569"/>
            <a:ext cx="3109200" cy="310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2D65FB9-AB8A-BF46-8C76-D4F142BD28D7}"/>
              </a:ext>
            </a:extLst>
          </p:cNvPr>
          <p:cNvSpPr/>
          <p:nvPr/>
        </p:nvSpPr>
        <p:spPr>
          <a:xfrm>
            <a:off x="872718" y="3977015"/>
            <a:ext cx="310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med.uth.edu</a:t>
            </a:r>
            <a:r>
              <a:rPr lang="en-US" sz="1000" dirty="0"/>
              <a:t>/neurology/specialty-programs/</a:t>
            </a:r>
            <a:r>
              <a:rPr lang="en-US" sz="1000" dirty="0" err="1"/>
              <a:t>ut</a:t>
            </a:r>
            <a:r>
              <a:rPr lang="en-US" sz="1000" dirty="0"/>
              <a:t>-stroke/stroke-symptoms-prevention-and-background/</a:t>
            </a:r>
          </a:p>
        </p:txBody>
      </p:sp>
    </p:spTree>
    <p:extLst>
      <p:ext uri="{BB962C8B-B14F-4D97-AF65-F5344CB8AC3E}">
        <p14:creationId xmlns:p14="http://schemas.microsoft.com/office/powerpoint/2010/main" val="1949976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Prevalence of Stroke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710A619-6D0F-E549-A5F5-28B39646165D}"/>
              </a:ext>
            </a:extLst>
          </p:cNvPr>
          <p:cNvSpPr txBox="1">
            <a:spLocks noChangeArrowheads="1"/>
          </p:cNvSpPr>
          <p:nvPr/>
        </p:nvSpPr>
        <p:spPr>
          <a:xfrm>
            <a:off x="95406" y="897521"/>
            <a:ext cx="4187952" cy="3647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1/6 CVD disease is due to stroke.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Someone suffers from stroke every 40 seconds and someone dies every 4 min. 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185 000 stroke/year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Leading cause of long-term disability.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Risk of having the first stroke is twice as high for the Black population compared to the White population.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208D5-1A7A-FA4E-881E-9D6D73555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358" y="696843"/>
            <a:ext cx="4860642" cy="37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12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Symptoms and Diagnosis of Stroke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67654-AD1B-2348-A5D7-298F7B5A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69" y="1236345"/>
            <a:ext cx="5136858" cy="2670810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859D3C06-D3BE-9B42-AC4B-D23D71C1A55A}"/>
              </a:ext>
            </a:extLst>
          </p:cNvPr>
          <p:cNvSpPr txBox="1">
            <a:spLocks noChangeArrowheads="1"/>
          </p:cNvSpPr>
          <p:nvPr/>
        </p:nvSpPr>
        <p:spPr>
          <a:xfrm>
            <a:off x="6329615" y="2024871"/>
            <a:ext cx="2421193" cy="135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Blood tests</a:t>
            </a:r>
          </a:p>
          <a:p>
            <a:pPr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EKG</a:t>
            </a:r>
          </a:p>
          <a:p>
            <a:pPr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MRI/CT</a:t>
            </a:r>
          </a:p>
          <a:p>
            <a:pPr>
              <a:buBlip>
                <a:blip r:embed="rId4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16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Treatment for Stroke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1154D-2A08-FF41-B6FB-E561B7F60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351" y="890304"/>
            <a:ext cx="4203592" cy="3655298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1A88852F-90B1-CA47-8DEA-7B7A35DA895D}"/>
              </a:ext>
            </a:extLst>
          </p:cNvPr>
          <p:cNvSpPr txBox="1">
            <a:spLocks noChangeArrowheads="1"/>
          </p:cNvSpPr>
          <p:nvPr/>
        </p:nvSpPr>
        <p:spPr>
          <a:xfrm>
            <a:off x="797306" y="1092183"/>
            <a:ext cx="4937760" cy="3150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Ischemic stroke</a:t>
            </a:r>
          </a:p>
          <a:p>
            <a:pPr lvl="1"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Thrombolytic therapy</a:t>
            </a:r>
          </a:p>
          <a:p>
            <a:pPr lvl="1"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Anticoagulant/antiplatelet drugs</a:t>
            </a:r>
          </a:p>
          <a:p>
            <a:pPr lvl="1"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Thrombectomy</a:t>
            </a:r>
          </a:p>
          <a:p>
            <a:pPr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Hemorrhagic stroke</a:t>
            </a:r>
          </a:p>
          <a:p>
            <a:pPr lvl="1"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Surgery</a:t>
            </a:r>
          </a:p>
          <a:p>
            <a:pPr lvl="1">
              <a:buBlip>
                <a:blip r:embed="rId4"/>
              </a:buBlip>
            </a:pPr>
            <a:r>
              <a:rPr lang="en-US" altLang="en-US" dirty="0">
                <a:solidFill>
                  <a:srgbClr val="363636"/>
                </a:solidFill>
              </a:rPr>
              <a:t>Blood clotting reagents</a:t>
            </a:r>
          </a:p>
          <a:p>
            <a:pPr>
              <a:buBlip>
                <a:blip r:embed="rId4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5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Risk Factors for Stroke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88852F-90B1-CA47-8DEA-7B7A35DA895D}"/>
              </a:ext>
            </a:extLst>
          </p:cNvPr>
          <p:cNvSpPr txBox="1">
            <a:spLocks noChangeArrowheads="1"/>
          </p:cNvSpPr>
          <p:nvPr/>
        </p:nvSpPr>
        <p:spPr>
          <a:xfrm>
            <a:off x="714121" y="936734"/>
            <a:ext cx="7715758" cy="372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b="1" dirty="0">
                <a:solidFill>
                  <a:srgbClr val="363636"/>
                </a:solidFill>
              </a:rPr>
              <a:t>Obesity</a:t>
            </a:r>
          </a:p>
          <a:p>
            <a:pPr>
              <a:buBlip>
                <a:blip r:embed="rId3"/>
              </a:buBlip>
            </a:pPr>
            <a:r>
              <a:rPr lang="en-US" altLang="en-US" b="1" dirty="0">
                <a:solidFill>
                  <a:srgbClr val="363636"/>
                </a:solidFill>
              </a:rPr>
              <a:t>Diabetes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High blood pressure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High cholesterol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Smoking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Cerebral amyloid angiopathy 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Build up of amyloid beta proteins along brain blood vessels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Risk factor for bleeding in thrombolytic therapy</a:t>
            </a:r>
          </a:p>
        </p:txBody>
      </p:sp>
    </p:spTree>
    <p:extLst>
      <p:ext uri="{BB962C8B-B14F-4D97-AF65-F5344CB8AC3E}">
        <p14:creationId xmlns:p14="http://schemas.microsoft.com/office/powerpoint/2010/main" val="513845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Cerebral Amyloid Angiopathy (CAA) 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88852F-90B1-CA47-8DEA-7B7A35DA895D}"/>
              </a:ext>
            </a:extLst>
          </p:cNvPr>
          <p:cNvSpPr txBox="1">
            <a:spLocks noChangeArrowheads="1"/>
          </p:cNvSpPr>
          <p:nvPr/>
        </p:nvSpPr>
        <p:spPr>
          <a:xfrm>
            <a:off x="3329178" y="932687"/>
            <a:ext cx="5690996" cy="3730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Build-up of amyloid beta proteins along the blood vessels of the brain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Highly associated with the development of Alzheimer’s disease (AD)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Genetic risk factors and environmental risk factors of CAA and AD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Risk factor for thrombolysis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CE465-C44B-B748-A6DD-7B4055318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6" y="592000"/>
            <a:ext cx="2486406" cy="1882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326C20-31C5-7D4E-806C-943BBFC64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3" y="2430849"/>
            <a:ext cx="2496312" cy="18920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607910-3864-A24D-AD2E-F3F99667424B}"/>
              </a:ext>
            </a:extLst>
          </p:cNvPr>
          <p:cNvSpPr/>
          <p:nvPr/>
        </p:nvSpPr>
        <p:spPr>
          <a:xfrm>
            <a:off x="0" y="4274501"/>
            <a:ext cx="33291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www.semanticscholar.org</a:t>
            </a:r>
            <a:r>
              <a:rPr lang="en-US" sz="1000" dirty="0"/>
              <a:t>/paper/The-development-of-cerebral-amyloid-angiopathy-in-A-Mendel-Wierzba-Bobrowicz/b2b17e4572384cd7bc779193e912636a12aa5df9</a:t>
            </a:r>
          </a:p>
        </p:txBody>
      </p:sp>
    </p:spTree>
    <p:extLst>
      <p:ext uri="{BB962C8B-B14F-4D97-AF65-F5344CB8AC3E}">
        <p14:creationId xmlns:p14="http://schemas.microsoft.com/office/powerpoint/2010/main" val="2445171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Cerebral Amyloid Angiopathy and Coagulation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88852F-90B1-CA47-8DEA-7B7A35DA895D}"/>
              </a:ext>
            </a:extLst>
          </p:cNvPr>
          <p:cNvSpPr txBox="1">
            <a:spLocks noChangeArrowheads="1"/>
          </p:cNvSpPr>
          <p:nvPr/>
        </p:nvSpPr>
        <p:spPr>
          <a:xfrm>
            <a:off x="177773" y="1001268"/>
            <a:ext cx="4522243" cy="360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Fibrin deposits are found in CAA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Co-localizes with sites of vascular damage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Fibrinogen worsens inflammation and subsequently AD and CAA development.</a:t>
            </a:r>
          </a:p>
          <a:p>
            <a:pPr>
              <a:buBlip>
                <a:blip r:embed="rId3"/>
              </a:buBlip>
            </a:pPr>
            <a:r>
              <a:rPr lang="en-US" altLang="en-US" dirty="0" err="1">
                <a:solidFill>
                  <a:srgbClr val="363636"/>
                </a:solidFill>
              </a:rPr>
              <a:t>FXIIIa</a:t>
            </a:r>
            <a:r>
              <a:rPr lang="en-US" altLang="en-US" dirty="0">
                <a:solidFill>
                  <a:srgbClr val="363636"/>
                </a:solidFill>
              </a:rPr>
              <a:t> crosslinks amyloid beta proteins to itself and to fibrin.</a:t>
            </a: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36B4E1-5CA4-AF49-8840-715AD5646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972054"/>
            <a:ext cx="4457700" cy="177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26D74E-3947-4D4C-9303-3C79A6DEA1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0" y="859790"/>
            <a:ext cx="4267200" cy="157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B55E7E-21CD-2547-AFE3-4B0C8392BE36}"/>
              </a:ext>
            </a:extLst>
          </p:cNvPr>
          <p:cNvSpPr/>
          <p:nvPr/>
        </p:nvSpPr>
        <p:spPr>
          <a:xfrm>
            <a:off x="4684128" y="2404812"/>
            <a:ext cx="42662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www.jove.com</a:t>
            </a:r>
            <a:r>
              <a:rPr lang="en-US" sz="1000" dirty="0"/>
              <a:t>/t/58475/analysis-amyloid-induced-abnormalities-on-fibrin-clot-structure</a:t>
            </a:r>
          </a:p>
        </p:txBody>
      </p:sp>
    </p:spTree>
    <p:extLst>
      <p:ext uri="{BB962C8B-B14F-4D97-AF65-F5344CB8AC3E}">
        <p14:creationId xmlns:p14="http://schemas.microsoft.com/office/powerpoint/2010/main" val="163553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About 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7FA931-20BB-7E4C-8DC9-BF61B671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79" y="205740"/>
            <a:ext cx="1257300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CA492D-5BC6-5340-B2B9-555BF85B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" y="2645728"/>
            <a:ext cx="1422400" cy="142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FD783-B9F3-F44D-8424-0E6D0AFA615D}"/>
              </a:ext>
            </a:extLst>
          </p:cNvPr>
          <p:cNvSpPr txBox="1"/>
          <p:nvPr/>
        </p:nvSpPr>
        <p:spPr>
          <a:xfrm>
            <a:off x="0" y="1989941"/>
            <a:ext cx="21157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BSc from McGill University</a:t>
            </a:r>
          </a:p>
          <a:p>
            <a:r>
              <a:rPr lang="en-US" dirty="0"/>
              <a:t>Major: Biochemistry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A3290-2DD4-C744-B425-966F4FCB0E86}"/>
              </a:ext>
            </a:extLst>
          </p:cNvPr>
          <p:cNvSpPr txBox="1"/>
          <p:nvPr/>
        </p:nvSpPr>
        <p:spPr>
          <a:xfrm>
            <a:off x="0" y="4068128"/>
            <a:ext cx="34015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PhD from University of British Columbia</a:t>
            </a:r>
          </a:p>
          <a:p>
            <a:r>
              <a:rPr lang="en-US" dirty="0"/>
              <a:t>Major: Biochemistry and Molecular Biology</a:t>
            </a:r>
          </a:p>
          <a:p>
            <a:r>
              <a:rPr lang="en-US" dirty="0"/>
              <a:t>Mentor: Dr. Christian Kastrup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92664D-2A6E-1F4E-8B3E-1B2C29D1326D}"/>
              </a:ext>
            </a:extLst>
          </p:cNvPr>
          <p:cNvSpPr txBox="1"/>
          <p:nvPr/>
        </p:nvSpPr>
        <p:spPr>
          <a:xfrm>
            <a:off x="2933830" y="1320063"/>
            <a:ext cx="1388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Vascular Damage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F1AA77-0B39-3846-93F2-1BCC4097AFF5}"/>
              </a:ext>
            </a:extLst>
          </p:cNvPr>
          <p:cNvSpPr txBox="1"/>
          <p:nvPr/>
        </p:nvSpPr>
        <p:spPr>
          <a:xfrm>
            <a:off x="3192619" y="1951784"/>
            <a:ext cx="8711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Thrombin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121FCF-481B-BE43-83A9-89B4F0A6BA14}"/>
              </a:ext>
            </a:extLst>
          </p:cNvPr>
          <p:cNvSpPr txBox="1"/>
          <p:nvPr/>
        </p:nvSpPr>
        <p:spPr>
          <a:xfrm>
            <a:off x="2479751" y="3281933"/>
            <a:ext cx="9500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Fibrinogen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6D5CE2-B1D0-DD4A-A174-4D8A0C54977A}"/>
              </a:ext>
            </a:extLst>
          </p:cNvPr>
          <p:cNvSpPr txBox="1"/>
          <p:nvPr/>
        </p:nvSpPr>
        <p:spPr>
          <a:xfrm>
            <a:off x="3939275" y="3281933"/>
            <a:ext cx="583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Fibrin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9AA2B4-76B4-224C-B2A0-2D331C5A77B5}"/>
              </a:ext>
            </a:extLst>
          </p:cNvPr>
          <p:cNvSpPr txBox="1"/>
          <p:nvPr/>
        </p:nvSpPr>
        <p:spPr>
          <a:xfrm>
            <a:off x="6427197" y="970659"/>
            <a:ext cx="10841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Plasminogen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9B44A4-99D9-884E-A189-D737ACD3BB26}"/>
              </a:ext>
            </a:extLst>
          </p:cNvPr>
          <p:cNvSpPr txBox="1"/>
          <p:nvPr/>
        </p:nvSpPr>
        <p:spPr>
          <a:xfrm>
            <a:off x="6602021" y="1840566"/>
            <a:ext cx="734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5AAED-933A-E944-B19C-50A2598A5978}"/>
              </a:ext>
            </a:extLst>
          </p:cNvPr>
          <p:cNvSpPr txBox="1"/>
          <p:nvPr/>
        </p:nvSpPr>
        <p:spPr>
          <a:xfrm>
            <a:off x="7336517" y="1258795"/>
            <a:ext cx="1735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Urokinase/tissue </a:t>
            </a:r>
          </a:p>
          <a:p>
            <a:r>
              <a:rPr lang="en-US" dirty="0"/>
              <a:t>plasminogen activator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D7C9C2-AA96-F24D-99B2-2D61AF12B07B}"/>
              </a:ext>
            </a:extLst>
          </p:cNvPr>
          <p:cNvSpPr txBox="1"/>
          <p:nvPr/>
        </p:nvSpPr>
        <p:spPr>
          <a:xfrm>
            <a:off x="5447428" y="3175023"/>
            <a:ext cx="9841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Crosslinked</a:t>
            </a:r>
          </a:p>
          <a:p>
            <a:pPr algn="ctr"/>
            <a:r>
              <a:rPr lang="en-US" dirty="0"/>
              <a:t>Fibrin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C406BE-FD27-F648-8AEC-6FADF0DA9046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3628187" y="1620145"/>
            <a:ext cx="0" cy="3316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CA9698-9518-1749-95D7-F726E93D350D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3628186" y="2251866"/>
            <a:ext cx="1" cy="109442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7EC637-56B6-584D-A928-D74ED73CFE7A}"/>
              </a:ext>
            </a:extLst>
          </p:cNvPr>
          <p:cNvCxnSpPr>
            <a:cxnSpLocks/>
          </p:cNvCxnSpPr>
          <p:nvPr/>
        </p:nvCxnSpPr>
        <p:spPr>
          <a:xfrm>
            <a:off x="3432759" y="3428939"/>
            <a:ext cx="50951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BAD1CB-EB73-F749-BA96-0729709EF810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4523256" y="3428939"/>
            <a:ext cx="924172" cy="30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89C75D-43FC-F047-9288-A20EB6FECFD4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6969269" y="1270741"/>
            <a:ext cx="0" cy="56982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0184A71-9E9D-F84E-8B62-3DA78219EA99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034490" y="1512711"/>
            <a:ext cx="302027" cy="211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FA10122-BF5C-AE47-BA22-86BDA570203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969269" y="2140648"/>
            <a:ext cx="0" cy="120564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58F6202-6F33-8A43-BFA3-98F900AFFDFF}"/>
              </a:ext>
            </a:extLst>
          </p:cNvPr>
          <p:cNvSpPr txBox="1"/>
          <p:nvPr/>
        </p:nvSpPr>
        <p:spPr>
          <a:xfrm>
            <a:off x="7253673" y="3178601"/>
            <a:ext cx="14956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Fibrin Degradation</a:t>
            </a:r>
          </a:p>
          <a:p>
            <a:pPr algn="ctr"/>
            <a:r>
              <a:rPr lang="en-US" dirty="0"/>
              <a:t>Products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A6B3A02-F101-814B-96CC-4D820E968AF0}"/>
              </a:ext>
            </a:extLst>
          </p:cNvPr>
          <p:cNvCxnSpPr>
            <a:cxnSpLocks/>
            <a:stCxn id="26" idx="3"/>
            <a:endCxn id="36" idx="1"/>
          </p:cNvCxnSpPr>
          <p:nvPr/>
        </p:nvCxnSpPr>
        <p:spPr>
          <a:xfrm>
            <a:off x="6431607" y="3428939"/>
            <a:ext cx="822066" cy="357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E239993-EA2E-7642-B08A-B0985BA0616E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063755" y="2101825"/>
            <a:ext cx="58098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7CAE322-9FEF-F04E-8744-DEC3865AB0E0}"/>
              </a:ext>
            </a:extLst>
          </p:cNvPr>
          <p:cNvSpPr txBox="1"/>
          <p:nvPr/>
        </p:nvSpPr>
        <p:spPr>
          <a:xfrm>
            <a:off x="4766369" y="1258795"/>
            <a:ext cx="4825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FXIII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6D2B05-1E03-9744-9BE0-BA3F6247EAF2}"/>
              </a:ext>
            </a:extLst>
          </p:cNvPr>
          <p:cNvSpPr txBox="1"/>
          <p:nvPr/>
        </p:nvSpPr>
        <p:spPr>
          <a:xfrm>
            <a:off x="4415920" y="2419577"/>
            <a:ext cx="1183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Activated FXIII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1FAB9C4-ECEA-AE45-AFE7-B2009D8B0361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5007653" y="1558877"/>
            <a:ext cx="0" cy="8607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5E4B602-8AE3-F642-99B0-76C8CA44E2C6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5007653" y="2719659"/>
            <a:ext cx="0" cy="6266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9D7E8E0-14BC-2E40-96B7-2AD0BDAA8FBD}"/>
              </a:ext>
            </a:extLst>
          </p:cNvPr>
          <p:cNvCxnSpPr>
            <a:cxnSpLocks/>
            <a:endCxn id="51" idx="3"/>
          </p:cNvCxnSpPr>
          <p:nvPr/>
        </p:nvCxnSpPr>
        <p:spPr>
          <a:xfrm flipH="1" flipV="1">
            <a:off x="5248937" y="1408836"/>
            <a:ext cx="1384990" cy="578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317CA55-F087-394E-845C-5EB2D1BAFBE4}"/>
              </a:ext>
            </a:extLst>
          </p:cNvPr>
          <p:cNvCxnSpPr>
            <a:cxnSpLocks/>
            <a:stCxn id="23" idx="1"/>
            <a:endCxn id="52" idx="3"/>
          </p:cNvCxnSpPr>
          <p:nvPr/>
        </p:nvCxnSpPr>
        <p:spPr>
          <a:xfrm flipH="1">
            <a:off x="5599386" y="1990607"/>
            <a:ext cx="1002635" cy="579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7C1F7FC-8B80-324B-99AB-D2B215AAF851}"/>
              </a:ext>
            </a:extLst>
          </p:cNvPr>
          <p:cNvSpPr txBox="1"/>
          <p:nvPr/>
        </p:nvSpPr>
        <p:spPr>
          <a:xfrm>
            <a:off x="5710205" y="1003831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0E3C2F4-E6AB-694C-B0EF-21CCD394ADD1}"/>
              </a:ext>
            </a:extLst>
          </p:cNvPr>
          <p:cNvSpPr txBox="1"/>
          <p:nvPr/>
        </p:nvSpPr>
        <p:spPr>
          <a:xfrm>
            <a:off x="5962301" y="2137155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0735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Ongoing Research for Stroke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88852F-90B1-CA47-8DEA-7B7A35DA895D}"/>
              </a:ext>
            </a:extLst>
          </p:cNvPr>
          <p:cNvSpPr txBox="1">
            <a:spLocks noChangeArrowheads="1"/>
          </p:cNvSpPr>
          <p:nvPr/>
        </p:nvSpPr>
        <p:spPr>
          <a:xfrm>
            <a:off x="664958" y="1019556"/>
            <a:ext cx="7814083" cy="360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Identify new genetic risk factors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Find new biomarkers of atherosclerosis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Improve thrombolytic therapy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Develop new drugs to prevent/reduce neurological damage</a:t>
            </a:r>
          </a:p>
          <a:p>
            <a:pPr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84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Cardiovascular Health in African Americans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88852F-90B1-CA47-8DEA-7B7A35DA895D}"/>
              </a:ext>
            </a:extLst>
          </p:cNvPr>
          <p:cNvSpPr txBox="1">
            <a:spLocks noChangeArrowheads="1"/>
          </p:cNvSpPr>
          <p:nvPr/>
        </p:nvSpPr>
        <p:spPr>
          <a:xfrm>
            <a:off x="664958" y="1019556"/>
            <a:ext cx="7814083" cy="3607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Coronary Heart Disease: 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-3.2%/y vs -6.5%/y (men) -4.0%/y vs -5.2%/y (women)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2.18 (men) and 1.63 (women) more likely of fatal CHD 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 Stroke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Mortality is higher in non-White population</a:t>
            </a:r>
          </a:p>
          <a:p>
            <a:pPr lvl="2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Reduced from 4.5-fold in 1950s to ~2-fold in 1999.</a:t>
            </a:r>
          </a:p>
          <a:p>
            <a:pPr lvl="2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Risk disparity decreases with increasing age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Obesity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58% in Black women, 38% in Black men, 34% in white men and 33% in white women</a:t>
            </a:r>
          </a:p>
          <a:p>
            <a:pPr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Diabetes</a:t>
            </a:r>
          </a:p>
          <a:p>
            <a:pPr lvl="1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Prevalence: 21.8% in Blacks vs 11.3% in Whites</a:t>
            </a:r>
          </a:p>
          <a:p>
            <a:pPr lvl="2">
              <a:buBlip>
                <a:blip r:embed="rId3"/>
              </a:buBlip>
            </a:pPr>
            <a:r>
              <a:rPr lang="en-US" altLang="en-US" dirty="0">
                <a:solidFill>
                  <a:srgbClr val="363636"/>
                </a:solidFill>
              </a:rPr>
              <a:t>Black men are 1.5 times and women are 2.1 times more likely to develop diabetes.</a:t>
            </a:r>
          </a:p>
          <a:p>
            <a:pPr lvl="1">
              <a:buBlip>
                <a:blip r:embed="rId3"/>
              </a:buBlip>
            </a:pPr>
            <a:endParaRPr lang="en-US" altLang="en-US" dirty="0">
              <a:solidFill>
                <a:srgbClr val="36363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248B06-6870-114F-B084-B68D635AFC55}"/>
              </a:ext>
            </a:extLst>
          </p:cNvPr>
          <p:cNvSpPr txBox="1"/>
          <p:nvPr/>
        </p:nvSpPr>
        <p:spPr>
          <a:xfrm>
            <a:off x="6383045" y="4834270"/>
            <a:ext cx="27609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bg1"/>
                </a:solidFill>
              </a:rPr>
              <a:t>Carnethon</a:t>
            </a:r>
            <a:r>
              <a:rPr lang="en-US" b="1" dirty="0">
                <a:solidFill>
                  <a:schemeClr val="bg1"/>
                </a:solidFill>
              </a:rPr>
              <a:t> et al., Circulation, 2017</a:t>
            </a:r>
          </a:p>
        </p:txBody>
      </p:sp>
    </p:spTree>
    <p:extLst>
      <p:ext uri="{BB962C8B-B14F-4D97-AF65-F5344CB8AC3E}">
        <p14:creationId xmlns:p14="http://schemas.microsoft.com/office/powerpoint/2010/main" val="1574521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Obesity is a Major Risk Factor for CVD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7BDA0D-46D4-7F46-9617-651C2B4EF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732" y="893394"/>
            <a:ext cx="2253246" cy="1741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E4C34-A40A-0F48-A9BB-95F6160C53D9}"/>
              </a:ext>
            </a:extLst>
          </p:cNvPr>
          <p:cNvSpPr txBox="1"/>
          <p:nvPr/>
        </p:nvSpPr>
        <p:spPr>
          <a:xfrm>
            <a:off x="2913261" y="588963"/>
            <a:ext cx="734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Obesity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A3583-F8DE-594C-924A-9C5B1D28B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965" y="2845741"/>
            <a:ext cx="2320046" cy="1789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4547F2-0984-D041-85B9-76053898893F}"/>
              </a:ext>
            </a:extLst>
          </p:cNvPr>
          <p:cNvSpPr txBox="1"/>
          <p:nvPr/>
        </p:nvSpPr>
        <p:spPr>
          <a:xfrm>
            <a:off x="5397102" y="2634538"/>
            <a:ext cx="6426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Stroke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4B6C4-28C3-8F42-B3B3-A45EE24A8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869" y="832691"/>
            <a:ext cx="2363142" cy="1825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1FBB23-9ACF-A445-A43B-5B4967B6905C}"/>
              </a:ext>
            </a:extLst>
          </p:cNvPr>
          <p:cNvSpPr txBox="1"/>
          <p:nvPr/>
        </p:nvSpPr>
        <p:spPr>
          <a:xfrm>
            <a:off x="5200930" y="588963"/>
            <a:ext cx="1078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Heart Attack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A6F0B7-976B-4541-8F74-5324B0AA2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315" y="2784579"/>
            <a:ext cx="2464663" cy="1825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94C01F-E878-F44F-A687-F9E37FCB8ACF}"/>
              </a:ext>
            </a:extLst>
          </p:cNvPr>
          <p:cNvSpPr txBox="1"/>
          <p:nvPr/>
        </p:nvSpPr>
        <p:spPr>
          <a:xfrm>
            <a:off x="2799107" y="2626445"/>
            <a:ext cx="8129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Diabetes</a:t>
            </a:r>
          </a:p>
        </p:txBody>
      </p:sp>
    </p:spTree>
    <p:extLst>
      <p:ext uri="{BB962C8B-B14F-4D97-AF65-F5344CB8AC3E}">
        <p14:creationId xmlns:p14="http://schemas.microsoft.com/office/powerpoint/2010/main" val="720673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Obesity Leads to Dysregulation of Hemostasis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88852F-90B1-CA47-8DEA-7B7A35DA895D}"/>
              </a:ext>
            </a:extLst>
          </p:cNvPr>
          <p:cNvSpPr txBox="1">
            <a:spLocks noChangeArrowheads="1"/>
          </p:cNvSpPr>
          <p:nvPr/>
        </p:nvSpPr>
        <p:spPr>
          <a:xfrm>
            <a:off x="664958" y="1019556"/>
            <a:ext cx="4701699" cy="360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Enhanced platelet activation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Increased levels and activities of VWF, FVIII, FIX, FXI, FXII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Impaired fibrinolysis</a:t>
            </a:r>
          </a:p>
          <a:p>
            <a:pPr lvl="1"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Reduced plasmin generation </a:t>
            </a:r>
          </a:p>
          <a:p>
            <a:pPr lvl="1">
              <a:buBlip>
                <a:blip r:embed="rId3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Reduced plasmin activity</a:t>
            </a:r>
          </a:p>
          <a:p>
            <a:pPr>
              <a:buBlip>
                <a:blip r:embed="rId3"/>
              </a:buBlip>
            </a:pPr>
            <a:endParaRPr lang="en-US" altLang="en-US" sz="2800" dirty="0">
              <a:solidFill>
                <a:srgbClr val="363636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F46080D-06FD-8442-B708-54E069E0D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34907" y="877748"/>
            <a:ext cx="3126968" cy="3749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5F078A-5C73-144F-9254-1278A23AD294}"/>
              </a:ext>
            </a:extLst>
          </p:cNvPr>
          <p:cNvSpPr/>
          <p:nvPr/>
        </p:nvSpPr>
        <p:spPr>
          <a:xfrm>
            <a:off x="1532966" y="4862443"/>
            <a:ext cx="763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Miszta</a:t>
            </a:r>
            <a:r>
              <a:rPr lang="en-US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Blood, 2020; </a:t>
            </a:r>
            <a:r>
              <a:rPr lang="en-US" alt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Celikbilek</a:t>
            </a:r>
            <a:r>
              <a:rPr lang="en-US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Platelets, 2013; </a:t>
            </a:r>
            <a:r>
              <a:rPr lang="en-US" alt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Tripodi</a:t>
            </a:r>
            <a:r>
              <a:rPr lang="en-US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J Hepatol, 2014; </a:t>
            </a:r>
            <a:r>
              <a:rPr lang="en-US" alt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Kotronen</a:t>
            </a:r>
            <a:r>
              <a:rPr lang="en-US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Liver Int, 2011; </a:t>
            </a:r>
            <a:r>
              <a:rPr lang="en-US" alt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Ajjan</a:t>
            </a:r>
            <a:r>
              <a:rPr lang="en-US" alt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Blood, 2013</a:t>
            </a:r>
          </a:p>
        </p:txBody>
      </p:sp>
    </p:spTree>
    <p:extLst>
      <p:ext uri="{BB962C8B-B14F-4D97-AF65-F5344CB8AC3E}">
        <p14:creationId xmlns:p14="http://schemas.microsoft.com/office/powerpoint/2010/main" val="3682701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Inhibition of Coagulation Prevents Obesity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88852F-90B1-CA47-8DEA-7B7A35DA895D}"/>
              </a:ext>
            </a:extLst>
          </p:cNvPr>
          <p:cNvSpPr txBox="1">
            <a:spLocks noChangeArrowheads="1"/>
          </p:cNvSpPr>
          <p:nvPr/>
        </p:nvSpPr>
        <p:spPr>
          <a:xfrm>
            <a:off x="3218752" y="827313"/>
            <a:ext cx="5610315" cy="3766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Lucida Grande"/>
              <a:buChar char="⦁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Fibrin deposits are found within livers and white adipose tissues of obese mice and men.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Fibrin increases the accumulation of pro-inflammatory macrophages in these tissues.</a:t>
            </a:r>
          </a:p>
          <a:p>
            <a:pPr>
              <a:buBlip>
                <a:blip r:embed="rId3"/>
              </a:buBlip>
            </a:pPr>
            <a:r>
              <a:rPr lang="en-US" altLang="en-US" sz="2800" dirty="0">
                <a:solidFill>
                  <a:srgbClr val="363636"/>
                </a:solidFill>
              </a:rPr>
              <a:t>Inhibition of thrombin activity prevented weight gain.</a:t>
            </a:r>
            <a:endParaRPr lang="en-US" altLang="en-US" dirty="0">
              <a:solidFill>
                <a:srgbClr val="363636"/>
              </a:solidFill>
            </a:endParaRPr>
          </a:p>
          <a:p>
            <a:pPr>
              <a:buBlip>
                <a:blip r:embed="rId3"/>
              </a:buBlip>
            </a:pPr>
            <a:endParaRPr lang="en-US" altLang="en-US" sz="2800" dirty="0">
              <a:solidFill>
                <a:srgbClr val="36363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ADC8F-901B-594F-A449-204C2DFEA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0" y="525659"/>
            <a:ext cx="2913324" cy="2224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ECA00C-0DA9-DB45-BB7A-C83AFF184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19" y="2750022"/>
            <a:ext cx="2913324" cy="2026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960996-0AFE-904E-B106-593BEC5D5A7F}"/>
              </a:ext>
            </a:extLst>
          </p:cNvPr>
          <p:cNvSpPr txBox="1"/>
          <p:nvPr/>
        </p:nvSpPr>
        <p:spPr>
          <a:xfrm>
            <a:off x="7435775" y="4843418"/>
            <a:ext cx="1732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Kopec</a:t>
            </a:r>
            <a:r>
              <a:rPr lang="en-US" b="1" dirty="0">
                <a:solidFill>
                  <a:schemeClr val="bg1"/>
                </a:solidFill>
              </a:rPr>
              <a:t> et al., JCI, 2017</a:t>
            </a:r>
          </a:p>
        </p:txBody>
      </p:sp>
    </p:spTree>
    <p:extLst>
      <p:ext uri="{BB962C8B-B14F-4D97-AF65-F5344CB8AC3E}">
        <p14:creationId xmlns:p14="http://schemas.microsoft.com/office/powerpoint/2010/main" val="4160984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6" y="1121657"/>
            <a:ext cx="851413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600" dirty="0">
                <a:solidFill>
                  <a:srgbClr val="336699"/>
                </a:solidFill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CD23B1-D302-C347-AE83-52B35EAE40F3}"/>
              </a:ext>
            </a:extLst>
          </p:cNvPr>
          <p:cNvSpPr txBox="1"/>
          <p:nvPr/>
        </p:nvSpPr>
        <p:spPr>
          <a:xfrm>
            <a:off x="3609304" y="3069772"/>
            <a:ext cx="19689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steve_hur@med.unc.edu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15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About 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7FA931-20BB-7E4C-8DC9-BF61B6714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79" y="205740"/>
            <a:ext cx="1257300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CA492D-5BC6-5340-B2B9-555BF85B0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" y="2645728"/>
            <a:ext cx="1422400" cy="142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FD783-B9F3-F44D-8424-0E6D0AFA615D}"/>
              </a:ext>
            </a:extLst>
          </p:cNvPr>
          <p:cNvSpPr txBox="1"/>
          <p:nvPr/>
        </p:nvSpPr>
        <p:spPr>
          <a:xfrm>
            <a:off x="0" y="1989941"/>
            <a:ext cx="21157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BSc from McGill University</a:t>
            </a:r>
          </a:p>
          <a:p>
            <a:r>
              <a:rPr lang="en-US" dirty="0"/>
              <a:t>Major: Biochemistry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A3290-2DD4-C744-B425-966F4FCB0E86}"/>
              </a:ext>
            </a:extLst>
          </p:cNvPr>
          <p:cNvSpPr txBox="1"/>
          <p:nvPr/>
        </p:nvSpPr>
        <p:spPr>
          <a:xfrm>
            <a:off x="0" y="4068128"/>
            <a:ext cx="34015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PhD from University of British Columbia</a:t>
            </a:r>
          </a:p>
          <a:p>
            <a:r>
              <a:rPr lang="en-US" dirty="0"/>
              <a:t>Major: Biochemistry and Molecular Biology</a:t>
            </a:r>
          </a:p>
          <a:p>
            <a:r>
              <a:rPr lang="en-US" dirty="0"/>
              <a:t>Mentor: Dr. Christian Kastrup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92664D-2A6E-1F4E-8B3E-1B2C29D1326D}"/>
              </a:ext>
            </a:extLst>
          </p:cNvPr>
          <p:cNvSpPr txBox="1"/>
          <p:nvPr/>
        </p:nvSpPr>
        <p:spPr>
          <a:xfrm>
            <a:off x="2933830" y="1320063"/>
            <a:ext cx="1388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Vascular Damage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F1AA77-0B39-3846-93F2-1BCC4097AFF5}"/>
              </a:ext>
            </a:extLst>
          </p:cNvPr>
          <p:cNvSpPr txBox="1"/>
          <p:nvPr/>
        </p:nvSpPr>
        <p:spPr>
          <a:xfrm>
            <a:off x="3192619" y="1951784"/>
            <a:ext cx="8711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Thrombin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121FCF-481B-BE43-83A9-89B4F0A6BA14}"/>
              </a:ext>
            </a:extLst>
          </p:cNvPr>
          <p:cNvSpPr txBox="1"/>
          <p:nvPr/>
        </p:nvSpPr>
        <p:spPr>
          <a:xfrm>
            <a:off x="2479751" y="3281933"/>
            <a:ext cx="9500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Fibrinogen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6D5CE2-B1D0-DD4A-A174-4D8A0C54977A}"/>
              </a:ext>
            </a:extLst>
          </p:cNvPr>
          <p:cNvSpPr txBox="1"/>
          <p:nvPr/>
        </p:nvSpPr>
        <p:spPr>
          <a:xfrm>
            <a:off x="3939275" y="3281933"/>
            <a:ext cx="5839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Fibrin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9AA2B4-76B4-224C-B2A0-2D331C5A77B5}"/>
              </a:ext>
            </a:extLst>
          </p:cNvPr>
          <p:cNvSpPr txBox="1"/>
          <p:nvPr/>
        </p:nvSpPr>
        <p:spPr>
          <a:xfrm>
            <a:off x="6427197" y="970659"/>
            <a:ext cx="10841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Plasminogen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9B44A4-99D9-884E-A189-D737ACD3BB26}"/>
              </a:ext>
            </a:extLst>
          </p:cNvPr>
          <p:cNvSpPr txBox="1"/>
          <p:nvPr/>
        </p:nvSpPr>
        <p:spPr>
          <a:xfrm>
            <a:off x="6602021" y="1840566"/>
            <a:ext cx="734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5AAED-933A-E944-B19C-50A2598A5978}"/>
              </a:ext>
            </a:extLst>
          </p:cNvPr>
          <p:cNvSpPr txBox="1"/>
          <p:nvPr/>
        </p:nvSpPr>
        <p:spPr>
          <a:xfrm>
            <a:off x="7336517" y="1258795"/>
            <a:ext cx="1735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Urokinase/tissue </a:t>
            </a:r>
          </a:p>
          <a:p>
            <a:r>
              <a:rPr lang="en-US" dirty="0"/>
              <a:t>plasminogen activator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D7C9C2-AA96-F24D-99B2-2D61AF12B07B}"/>
              </a:ext>
            </a:extLst>
          </p:cNvPr>
          <p:cNvSpPr txBox="1"/>
          <p:nvPr/>
        </p:nvSpPr>
        <p:spPr>
          <a:xfrm>
            <a:off x="5447428" y="3175023"/>
            <a:ext cx="9841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Crosslinked</a:t>
            </a:r>
          </a:p>
          <a:p>
            <a:pPr algn="ctr"/>
            <a:r>
              <a:rPr lang="en-US" dirty="0"/>
              <a:t>Fibrin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C406BE-FD27-F648-8AEC-6FADF0DA9046}"/>
              </a:ext>
            </a:extLst>
          </p:cNvPr>
          <p:cNvCxnSpPr>
            <a:stCxn id="17" idx="2"/>
            <a:endCxn id="18" idx="0"/>
          </p:cNvCxnSpPr>
          <p:nvPr/>
        </p:nvCxnSpPr>
        <p:spPr>
          <a:xfrm>
            <a:off x="3628187" y="1620145"/>
            <a:ext cx="0" cy="33163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CA9698-9518-1749-95D7-F726E93D350D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3628186" y="2251866"/>
            <a:ext cx="1" cy="109442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B7EC637-56B6-584D-A928-D74ED73CFE7A}"/>
              </a:ext>
            </a:extLst>
          </p:cNvPr>
          <p:cNvCxnSpPr>
            <a:cxnSpLocks/>
          </p:cNvCxnSpPr>
          <p:nvPr/>
        </p:nvCxnSpPr>
        <p:spPr>
          <a:xfrm>
            <a:off x="3432759" y="3428939"/>
            <a:ext cx="509514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ABAD1CB-EB73-F749-BA96-0729709EF810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 flipV="1">
            <a:off x="4523256" y="3428939"/>
            <a:ext cx="924172" cy="30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89C75D-43FC-F047-9288-A20EB6FECFD4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>
            <a:off x="6969269" y="1270741"/>
            <a:ext cx="0" cy="56982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0184A71-9E9D-F84E-8B62-3DA78219EA99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034490" y="1512711"/>
            <a:ext cx="302027" cy="211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FA10122-BF5C-AE47-BA22-86BDA570203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969269" y="2140648"/>
            <a:ext cx="0" cy="1205647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58F6202-6F33-8A43-BFA3-98F900AFFDFF}"/>
              </a:ext>
            </a:extLst>
          </p:cNvPr>
          <p:cNvSpPr txBox="1"/>
          <p:nvPr/>
        </p:nvSpPr>
        <p:spPr>
          <a:xfrm>
            <a:off x="7253673" y="3178601"/>
            <a:ext cx="14956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Fibrin Degradation</a:t>
            </a:r>
          </a:p>
          <a:p>
            <a:pPr algn="ctr"/>
            <a:r>
              <a:rPr lang="en-US" dirty="0"/>
              <a:t>Products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A6B3A02-F101-814B-96CC-4D820E968AF0}"/>
              </a:ext>
            </a:extLst>
          </p:cNvPr>
          <p:cNvCxnSpPr>
            <a:cxnSpLocks/>
            <a:stCxn id="26" idx="3"/>
            <a:endCxn id="36" idx="1"/>
          </p:cNvCxnSpPr>
          <p:nvPr/>
        </p:nvCxnSpPr>
        <p:spPr>
          <a:xfrm>
            <a:off x="6431607" y="3428939"/>
            <a:ext cx="822066" cy="357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E239993-EA2E-7642-B08A-B0985BA0616E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4063755" y="2101825"/>
            <a:ext cx="580983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7CAE322-9FEF-F04E-8744-DEC3865AB0E0}"/>
              </a:ext>
            </a:extLst>
          </p:cNvPr>
          <p:cNvSpPr txBox="1"/>
          <p:nvPr/>
        </p:nvSpPr>
        <p:spPr>
          <a:xfrm>
            <a:off x="4766369" y="1258795"/>
            <a:ext cx="4825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FXIII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6D2B05-1E03-9744-9BE0-BA3F6247EAF2}"/>
              </a:ext>
            </a:extLst>
          </p:cNvPr>
          <p:cNvSpPr txBox="1"/>
          <p:nvPr/>
        </p:nvSpPr>
        <p:spPr>
          <a:xfrm>
            <a:off x="4415920" y="2419577"/>
            <a:ext cx="1183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Activated FXIII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1FAB9C4-ECEA-AE45-AFE7-B2009D8B0361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5007653" y="1558877"/>
            <a:ext cx="0" cy="8607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5E4B602-8AE3-F642-99B0-76C8CA44E2C6}"/>
              </a:ext>
            </a:extLst>
          </p:cNvPr>
          <p:cNvCxnSpPr>
            <a:cxnSpLocks/>
            <a:stCxn id="52" idx="2"/>
          </p:cNvCxnSpPr>
          <p:nvPr/>
        </p:nvCxnSpPr>
        <p:spPr>
          <a:xfrm>
            <a:off x="5007653" y="2719659"/>
            <a:ext cx="0" cy="6266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9D7E8E0-14BC-2E40-96B7-2AD0BDAA8FBD}"/>
              </a:ext>
            </a:extLst>
          </p:cNvPr>
          <p:cNvCxnSpPr>
            <a:cxnSpLocks/>
            <a:endCxn id="51" idx="3"/>
          </p:cNvCxnSpPr>
          <p:nvPr/>
        </p:nvCxnSpPr>
        <p:spPr>
          <a:xfrm flipH="1" flipV="1">
            <a:off x="5248937" y="1408836"/>
            <a:ext cx="1384990" cy="578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317CA55-F087-394E-845C-5EB2D1BAFBE4}"/>
              </a:ext>
            </a:extLst>
          </p:cNvPr>
          <p:cNvCxnSpPr>
            <a:cxnSpLocks/>
            <a:stCxn id="23" idx="1"/>
            <a:endCxn id="52" idx="3"/>
          </p:cNvCxnSpPr>
          <p:nvPr/>
        </p:nvCxnSpPr>
        <p:spPr>
          <a:xfrm flipH="1">
            <a:off x="5599386" y="1990607"/>
            <a:ext cx="1002635" cy="579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7C1F7FC-8B80-324B-99AB-D2B215AAF851}"/>
              </a:ext>
            </a:extLst>
          </p:cNvPr>
          <p:cNvSpPr txBox="1"/>
          <p:nvPr/>
        </p:nvSpPr>
        <p:spPr>
          <a:xfrm>
            <a:off x="5710205" y="1003831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0E3C2F4-E6AB-694C-B0EF-21CCD394ADD1}"/>
              </a:ext>
            </a:extLst>
          </p:cNvPr>
          <p:cNvSpPr txBox="1"/>
          <p:nvPr/>
        </p:nvSpPr>
        <p:spPr>
          <a:xfrm>
            <a:off x="5962301" y="2137155"/>
            <a:ext cx="445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029F3-9960-6040-8533-DB931FCBB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6371" y="1499634"/>
            <a:ext cx="6137783" cy="15054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6219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Circulatory</a:t>
            </a:r>
            <a:r>
              <a:rPr lang="en-US" sz="2800" i="1" dirty="0">
                <a:solidFill>
                  <a:srgbClr val="336699"/>
                </a:solidFill>
              </a:rPr>
              <a:t> </a:t>
            </a:r>
            <a:r>
              <a:rPr lang="en-US" sz="2800" dirty="0">
                <a:solidFill>
                  <a:srgbClr val="336699"/>
                </a:solidFill>
              </a:rPr>
              <a:t>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CECBE1-24E8-C147-8BAC-4212DB1D2770}"/>
              </a:ext>
            </a:extLst>
          </p:cNvPr>
          <p:cNvSpPr/>
          <p:nvPr/>
        </p:nvSpPr>
        <p:spPr>
          <a:xfrm>
            <a:off x="828783" y="561229"/>
            <a:ext cx="487218" cy="350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A6315C-347D-2247-93CE-54529E28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4" y="606407"/>
            <a:ext cx="3787081" cy="39969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CD01B3-6112-4B4E-9CC8-1846502D3F34}"/>
              </a:ext>
            </a:extLst>
          </p:cNvPr>
          <p:cNvSpPr/>
          <p:nvPr/>
        </p:nvSpPr>
        <p:spPr>
          <a:xfrm>
            <a:off x="1" y="4524697"/>
            <a:ext cx="43312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Source: http://</a:t>
            </a:r>
            <a:r>
              <a:rPr lang="en-US" sz="1100" dirty="0" err="1">
                <a:solidFill>
                  <a:srgbClr val="000000"/>
                </a:solidFill>
              </a:rPr>
              <a:t>humananatomybody.info</a:t>
            </a:r>
            <a:r>
              <a:rPr lang="en-US" sz="1100" dirty="0">
                <a:solidFill>
                  <a:srgbClr val="000000"/>
                </a:solidFill>
              </a:rPr>
              <a:t>/neck-arteries-model-labeled/</a:t>
            </a:r>
            <a:endParaRPr lang="en-US" sz="11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9472DF9-91BA-6643-880B-34F2FB42B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90046" y="736389"/>
            <a:ext cx="3414604" cy="32687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5D7887E-F89E-FE4D-98C3-36A3B74F934D}"/>
              </a:ext>
            </a:extLst>
          </p:cNvPr>
          <p:cNvSpPr/>
          <p:nvPr/>
        </p:nvSpPr>
        <p:spPr>
          <a:xfrm>
            <a:off x="4985657" y="4395577"/>
            <a:ext cx="402846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www.chegg.com</a:t>
            </a:r>
            <a:r>
              <a:rPr lang="en-US" sz="1050" dirty="0"/>
              <a:t>/learn/biology/anatomy-physiology-in-biology/components-of-circulatory-system</a:t>
            </a:r>
          </a:p>
        </p:txBody>
      </p:sp>
    </p:spTree>
    <p:extLst>
      <p:ext uri="{BB962C8B-B14F-4D97-AF65-F5344CB8AC3E}">
        <p14:creationId xmlns:p14="http://schemas.microsoft.com/office/powerpoint/2010/main" val="215034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Cardiovascular Diseases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1149" y="1868936"/>
            <a:ext cx="59817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Name some cardiovascular diseases </a:t>
            </a:r>
          </a:p>
          <a:p>
            <a:pPr algn="ctr"/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140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type your answers in the zoom chat!</a:t>
            </a:r>
            <a:endParaRPr lang="en-US" sz="140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3344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Cardiovascular Diseases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12FB8D-7971-9349-A1C5-4BE90F422C3E}"/>
              </a:ext>
            </a:extLst>
          </p:cNvPr>
          <p:cNvSpPr/>
          <p:nvPr/>
        </p:nvSpPr>
        <p:spPr>
          <a:xfrm>
            <a:off x="457199" y="588963"/>
            <a:ext cx="68797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Atherosclerosis</a:t>
            </a:r>
          </a:p>
          <a:p>
            <a:pPr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Heart Attack</a:t>
            </a:r>
          </a:p>
          <a:p>
            <a:pPr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Heart Failure</a:t>
            </a:r>
          </a:p>
          <a:p>
            <a:pPr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Heart Valve Problems</a:t>
            </a:r>
          </a:p>
          <a:p>
            <a:pPr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Arrhythmia </a:t>
            </a:r>
          </a:p>
          <a:p>
            <a:pPr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Stroke</a:t>
            </a:r>
          </a:p>
          <a:p>
            <a:pPr lvl="1"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Ischemic</a:t>
            </a:r>
          </a:p>
          <a:p>
            <a:pPr lvl="1">
              <a:buBlip>
                <a:blip r:embed="rId3"/>
              </a:buBlip>
            </a:pPr>
            <a:r>
              <a:rPr lang="en-US" altLang="en-US" sz="3200" dirty="0">
                <a:solidFill>
                  <a:srgbClr val="363636"/>
                </a:solidFill>
              </a:rPr>
              <a:t>Hemorrhagic</a:t>
            </a:r>
          </a:p>
        </p:txBody>
      </p:sp>
    </p:spTree>
    <p:extLst>
      <p:ext uri="{BB962C8B-B14F-4D97-AF65-F5344CB8AC3E}">
        <p14:creationId xmlns:p14="http://schemas.microsoft.com/office/powerpoint/2010/main" val="422775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>
            <a:extLst>
              <a:ext uri="{FF2B5EF4-FFF2-40B4-BE49-F238E27FC236}">
                <a16:creationId xmlns:a16="http://schemas.microsoft.com/office/drawing/2014/main" id="{CDE6BD65-1805-4448-AC5A-F7180EB1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33" y="65743"/>
            <a:ext cx="85141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336699"/>
                </a:solidFill>
              </a:rPr>
              <a:t>Cardiovascular Diseases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00A0D-5317-834E-911E-FC7DB12D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380"/>
            <a:ext cx="6284685" cy="37730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3F708B-EE9E-6041-A4EE-008A4FEF3277}"/>
              </a:ext>
            </a:extLst>
          </p:cNvPr>
          <p:cNvSpPr/>
          <p:nvPr/>
        </p:nvSpPr>
        <p:spPr>
          <a:xfrm>
            <a:off x="6290518" y="1503438"/>
            <a:ext cx="28534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Blip>
                <a:blip r:embed="rId4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Leading cause of death in US</a:t>
            </a:r>
          </a:p>
          <a:p>
            <a:pPr>
              <a:buBlip>
                <a:blip r:embed="rId4"/>
              </a:buBlip>
            </a:pPr>
            <a:endParaRPr lang="en-US" altLang="en-US" sz="2400" dirty="0">
              <a:solidFill>
                <a:srgbClr val="363636"/>
              </a:solidFill>
            </a:endParaRPr>
          </a:p>
          <a:p>
            <a:pPr>
              <a:buBlip>
                <a:blip r:embed="rId4"/>
              </a:buBlip>
            </a:pPr>
            <a:r>
              <a:rPr lang="en-US" altLang="en-US" sz="2400" dirty="0">
                <a:solidFill>
                  <a:srgbClr val="363636"/>
                </a:solidFill>
              </a:rPr>
              <a:t>National Heart, Lung and Blood Institute Funding: </a:t>
            </a:r>
            <a:br>
              <a:rPr lang="en-US" altLang="en-US" sz="2400" dirty="0">
                <a:solidFill>
                  <a:srgbClr val="363636"/>
                </a:solidFill>
              </a:rPr>
            </a:br>
            <a:r>
              <a:rPr lang="en-US" altLang="en-US" sz="2400" b="1" dirty="0">
                <a:solidFill>
                  <a:srgbClr val="363636"/>
                </a:solidFill>
              </a:rPr>
              <a:t>$3 Billion.</a:t>
            </a:r>
          </a:p>
        </p:txBody>
      </p:sp>
    </p:spTree>
    <p:extLst>
      <p:ext uri="{BB962C8B-B14F-4D97-AF65-F5344CB8AC3E}">
        <p14:creationId xmlns:p14="http://schemas.microsoft.com/office/powerpoint/2010/main" val="989733896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Custom 13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568ED6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8808E3E-CDA0-7D4D-AFB9-0CE9D8400C76}">
  <we:reference id="6a7bd4f3-0563-43af-8c08-79110eebdff6" version="1.1.0.0" store="EXCatalog" storeType="EXCatalog"/>
  <we:alternateReferences>
    <we:reference id="WA104381155" version="1.1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11677</TotalTime>
  <Words>1683</Words>
  <Application>Microsoft Office PowerPoint</Application>
  <PresentationFormat>On-screen Show (16:9)</PresentationFormat>
  <Paragraphs>426</Paragraphs>
  <Slides>45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Arial</vt:lpstr>
      <vt:lpstr>Calibri</vt:lpstr>
      <vt:lpstr>Calibri Light</vt:lpstr>
      <vt:lpstr>Lucida Grande</vt:lpstr>
      <vt:lpstr>Wingdings</vt:lpstr>
      <vt:lpstr>ヒラギノ角ゴ Pro W3</vt:lpstr>
      <vt:lpstr>1_Default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Flick, Matthew James</dc:creator>
  <cp:lastModifiedBy>edward marth</cp:lastModifiedBy>
  <cp:revision>396</cp:revision>
  <dcterms:created xsi:type="dcterms:W3CDTF">2019-06-13T16:54:57Z</dcterms:created>
  <dcterms:modified xsi:type="dcterms:W3CDTF">2021-09-20T21:49:38Z</dcterms:modified>
</cp:coreProperties>
</file>