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75"/>
  </p:notesMasterIdLst>
  <p:handoutMasterIdLst>
    <p:handoutMasterId r:id="rId76"/>
  </p:handoutMasterIdLst>
  <p:sldIdLst>
    <p:sldId id="256" r:id="rId3"/>
    <p:sldId id="257" r:id="rId4"/>
    <p:sldId id="546" r:id="rId5"/>
    <p:sldId id="552" r:id="rId6"/>
    <p:sldId id="530" r:id="rId7"/>
    <p:sldId id="321" r:id="rId8"/>
    <p:sldId id="323" r:id="rId9"/>
    <p:sldId id="324" r:id="rId10"/>
    <p:sldId id="544" r:id="rId11"/>
    <p:sldId id="533" r:id="rId12"/>
    <p:sldId id="545" r:id="rId13"/>
    <p:sldId id="534" r:id="rId14"/>
    <p:sldId id="535" r:id="rId15"/>
    <p:sldId id="536" r:id="rId16"/>
    <p:sldId id="538" r:id="rId17"/>
    <p:sldId id="548" r:id="rId18"/>
    <p:sldId id="330" r:id="rId19"/>
    <p:sldId id="331" r:id="rId20"/>
    <p:sldId id="332" r:id="rId21"/>
    <p:sldId id="333" r:id="rId22"/>
    <p:sldId id="334" r:id="rId23"/>
    <p:sldId id="335" r:id="rId24"/>
    <p:sldId id="547" r:id="rId25"/>
    <p:sldId id="336" r:id="rId26"/>
    <p:sldId id="365" r:id="rId27"/>
    <p:sldId id="366" r:id="rId28"/>
    <p:sldId id="367" r:id="rId29"/>
    <p:sldId id="369" r:id="rId30"/>
    <p:sldId id="555" r:id="rId31"/>
    <p:sldId id="539" r:id="rId32"/>
    <p:sldId id="540" r:id="rId33"/>
    <p:sldId id="541" r:id="rId34"/>
    <p:sldId id="542" r:id="rId35"/>
    <p:sldId id="543" r:id="rId36"/>
    <p:sldId id="532" r:id="rId37"/>
    <p:sldId id="382" r:id="rId38"/>
    <p:sldId id="384" r:id="rId39"/>
    <p:sldId id="385" r:id="rId40"/>
    <p:sldId id="558" r:id="rId41"/>
    <p:sldId id="398" r:id="rId42"/>
    <p:sldId id="399" r:id="rId43"/>
    <p:sldId id="401" r:id="rId44"/>
    <p:sldId id="402" r:id="rId45"/>
    <p:sldId id="403" r:id="rId46"/>
    <p:sldId id="404" r:id="rId47"/>
    <p:sldId id="405" r:id="rId48"/>
    <p:sldId id="406" r:id="rId49"/>
    <p:sldId id="448" r:id="rId50"/>
    <p:sldId id="408" r:id="rId51"/>
    <p:sldId id="410" r:id="rId52"/>
    <p:sldId id="414" r:id="rId53"/>
    <p:sldId id="416" r:id="rId54"/>
    <p:sldId id="559" r:id="rId55"/>
    <p:sldId id="461" r:id="rId56"/>
    <p:sldId id="455" r:id="rId57"/>
    <p:sldId id="531" r:id="rId58"/>
    <p:sldId id="469" r:id="rId59"/>
    <p:sldId id="468" r:id="rId60"/>
    <p:sldId id="474" r:id="rId61"/>
    <p:sldId id="475" r:id="rId62"/>
    <p:sldId id="476" r:id="rId63"/>
    <p:sldId id="477" r:id="rId64"/>
    <p:sldId id="479" r:id="rId65"/>
    <p:sldId id="480" r:id="rId66"/>
    <p:sldId id="556" r:id="rId67"/>
    <p:sldId id="481" r:id="rId68"/>
    <p:sldId id="494" r:id="rId69"/>
    <p:sldId id="551" r:id="rId70"/>
    <p:sldId id="557" r:id="rId71"/>
    <p:sldId id="499" r:id="rId72"/>
    <p:sldId id="502" r:id="rId73"/>
    <p:sldId id="554" r:id="rId74"/>
  </p:sldIdLst>
  <p:sldSz cx="9144000" cy="6858000" type="screen4x3"/>
  <p:notesSz cx="6858000" cy="9144000"/>
  <p:defaultTextStyle>
    <a:defPPr>
      <a:defRPr lang="ru-RU"/>
    </a:defPPr>
    <a:lvl1pPr algn="l" rtl="0" fontAlgn="base">
      <a:spcBef>
        <a:spcPct val="0"/>
      </a:spcBef>
      <a:spcAft>
        <a:spcPct val="0"/>
      </a:spcAft>
      <a:defRPr b="1"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482B"/>
    <a:srgbClr val="C75806"/>
    <a:srgbClr val="000000"/>
    <a:srgbClr val="00499F"/>
    <a:srgbClr val="0CC1E0"/>
    <a:srgbClr val="1B00FE"/>
    <a:srgbClr val="FFFFFF"/>
    <a:srgbClr val="231F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0693" autoAdjust="0"/>
    <p:restoredTop sz="94660"/>
  </p:normalViewPr>
  <p:slideViewPr>
    <p:cSldViewPr>
      <p:cViewPr varScale="1">
        <p:scale>
          <a:sx n="137" d="100"/>
          <a:sy n="137" d="100"/>
        </p:scale>
        <p:origin x="1068" y="120"/>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notesViewPr>
    <p:cSldViewPr>
      <p:cViewPr varScale="1">
        <p:scale>
          <a:sx n="66" d="100"/>
          <a:sy n="66" d="100"/>
        </p:scale>
        <p:origin x="-1716"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endParaRPr lang="ru-RU" altLang="en-US"/>
          </a:p>
        </p:txBody>
      </p:sp>
      <p:sp>
        <p:nvSpPr>
          <p:cNvPr id="6963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endParaRPr lang="ru-RU" altLang="en-US"/>
          </a:p>
        </p:txBody>
      </p:sp>
      <p:sp>
        <p:nvSpPr>
          <p:cNvPr id="696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963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6963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vl1pPr>
          </a:lstStyle>
          <a:p>
            <a:endParaRPr lang="ru-RU" altLang="en-US"/>
          </a:p>
        </p:txBody>
      </p:sp>
      <p:sp>
        <p:nvSpPr>
          <p:cNvPr id="6963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267FB633-C84C-4427-9F18-83BC5A132EB5}" type="slidenum">
              <a:rPr lang="ru-RU" altLang="en-US"/>
              <a:pPr/>
              <a:t>‹#›</a:t>
            </a:fld>
            <a:endParaRPr lang="ru-RU"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9648C959-6105-45CF-AF31-8DBD70246068}" type="slidenum">
              <a:rPr lang="en-US" altLang="en-US">
                <a:latin typeface="Arial" panose="020B0604020202020204" pitchFamily="34" charset="0"/>
                <a:cs typeface="Arial" panose="020B0604020202020204" pitchFamily="34" charset="0"/>
              </a:rPr>
              <a:pPr eaLnBrk="1" hangingPunct="1">
                <a:spcBef>
                  <a:spcPct val="0"/>
                </a:spcBef>
              </a:pPr>
              <a:t>20</a:t>
            </a:fld>
            <a:endParaRPr lang="en-US" altLang="en-US">
              <a:latin typeface="Arial" panose="020B0604020202020204" pitchFamily="34" charset="0"/>
              <a:cs typeface="Arial" panose="020B0604020202020204" pitchFamily="34" charset="0"/>
            </a:endParaRPr>
          </a:p>
        </p:txBody>
      </p:sp>
      <p:sp>
        <p:nvSpPr>
          <p:cNvPr id="68611" name="Rectangle 2"/>
          <p:cNvSpPr>
            <a:spLocks noGrp="1" noRot="1" noChangeAspect="1" noChangeArrowheads="1" noTextEdit="1"/>
          </p:cNvSpPr>
          <p:nvPr>
            <p:ph type="sldImg"/>
          </p:nvPr>
        </p:nvSpPr>
        <p:spPr bwMode="auto">
          <a:xfrm>
            <a:off x="1146175" y="687388"/>
            <a:ext cx="4570413" cy="34274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Text Box 4"/>
          <p:cNvSpPr txBox="1">
            <a:spLocks noChangeArrowheads="1"/>
          </p:cNvSpPr>
          <p:nvPr/>
        </p:nvSpPr>
        <p:spPr bwMode="auto">
          <a:xfrm>
            <a:off x="779463" y="4295775"/>
            <a:ext cx="5181600" cy="461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22" tIns="45710" rIns="91422" bIns="45710">
            <a:spAutoFit/>
          </a:bodyPr>
          <a:lstStyle>
            <a:lvl1pPr marL="114300" indent="-1143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r>
              <a:rPr lang="en-US" altLang="en-US" sz="1000">
                <a:latin typeface="Arial" panose="020B0604020202020204" pitchFamily="34" charset="0"/>
              </a:rPr>
              <a:t>[slide 5]</a:t>
            </a:r>
            <a:endParaRPr lang="en-US" altLang="en-US" sz="1000" b="1">
              <a:latin typeface="Arial" panose="020B0604020202020204" pitchFamily="34" charset="0"/>
            </a:endParaRPr>
          </a:p>
          <a:p>
            <a:r>
              <a:rPr lang="en-US" altLang="en-US" sz="1000" b="1">
                <a:latin typeface="Arial" panose="020B0604020202020204" pitchFamily="34" charset="0"/>
              </a:rPr>
              <a:t>Clinical Presentation of CML</a:t>
            </a:r>
            <a:endParaRPr lang="en-US" altLang="en-US" sz="1000" b="1">
              <a:latin typeface="Times New Roman" panose="02020603050405020304" pitchFamily="18" charset="0"/>
            </a:endParaRPr>
          </a:p>
          <a:p>
            <a:pPr>
              <a:buFontTx/>
              <a:buChar char="•"/>
            </a:pPr>
            <a:r>
              <a:rPr lang="en-US" altLang="en-US" sz="1000">
                <a:latin typeface="Arial" panose="020B0604020202020204" pitchFamily="34" charset="0"/>
              </a:rPr>
              <a:t>The most common symptoms at presentation in the chronic phase of CML include fatigue, weight loss, abdominal fullness, and night sweats.  In 50% of cases, the clinical presentation is asymptomatic.</a:t>
            </a:r>
          </a:p>
          <a:p>
            <a:pPr>
              <a:buFontTx/>
              <a:buChar char="•"/>
            </a:pPr>
            <a:r>
              <a:rPr lang="en-US" altLang="en-US" sz="1000">
                <a:latin typeface="Arial" panose="020B0604020202020204" pitchFamily="34" charset="0"/>
              </a:rPr>
              <a:t>Physical examination shows palpable splenomegaly in more than 50% of patients.</a:t>
            </a:r>
          </a:p>
          <a:p>
            <a:pPr>
              <a:buFontTx/>
              <a:buChar char="•"/>
            </a:pPr>
            <a:r>
              <a:rPr lang="en-US" altLang="en-US" sz="1000">
                <a:latin typeface="Arial" panose="020B0604020202020204" pitchFamily="34" charset="0"/>
              </a:rPr>
              <a:t>Typical laboratory results include leukocytosis with an abnormal differential, anemia, basophilia, and thrombocytosis.</a:t>
            </a:r>
            <a:r>
              <a:rPr lang="en-US" altLang="en-US" sz="1000" baseline="30000">
                <a:latin typeface="Arial" panose="020B0604020202020204" pitchFamily="34" charset="0"/>
              </a:rPr>
              <a:t>1,2</a:t>
            </a:r>
            <a:endParaRPr lang="en-US" altLang="en-US" sz="1000">
              <a:latin typeface="Arial" panose="020B0604020202020204" pitchFamily="34" charset="0"/>
            </a:endParaRPr>
          </a:p>
          <a:p>
            <a:endParaRPr lang="en-US" altLang="en-US" sz="1000">
              <a:latin typeface="Arial" panose="020B0604020202020204" pitchFamily="34" charset="0"/>
            </a:endParaRPr>
          </a:p>
          <a:p>
            <a:endParaRPr lang="en-US" altLang="en-US" sz="900">
              <a:latin typeface="Arial" panose="020B0604020202020204" pitchFamily="34" charset="0"/>
            </a:endParaRPr>
          </a:p>
          <a:p>
            <a:endParaRPr lang="en-US" altLang="en-US" sz="800" b="1">
              <a:latin typeface="Arial" panose="020B0604020202020204" pitchFamily="34" charset="0"/>
            </a:endParaRPr>
          </a:p>
          <a:p>
            <a:endParaRPr lang="en-US" altLang="en-US" sz="800" b="1">
              <a:latin typeface="Arial" panose="020B0604020202020204" pitchFamily="34" charset="0"/>
            </a:endParaRPr>
          </a:p>
          <a:p>
            <a:endParaRPr lang="en-US" altLang="en-US" sz="800" b="1">
              <a:latin typeface="Arial" panose="020B0604020202020204" pitchFamily="34" charset="0"/>
            </a:endParaRPr>
          </a:p>
          <a:p>
            <a:endParaRPr lang="en-US" altLang="en-US" sz="800" b="1">
              <a:latin typeface="Arial" panose="020B0604020202020204" pitchFamily="34" charset="0"/>
            </a:endParaRPr>
          </a:p>
          <a:p>
            <a:endParaRPr lang="en-US" altLang="en-US" sz="800" b="1">
              <a:latin typeface="Arial" panose="020B0604020202020204" pitchFamily="34" charset="0"/>
            </a:endParaRPr>
          </a:p>
          <a:p>
            <a:endParaRPr lang="en-US" altLang="en-US" sz="800" b="1">
              <a:latin typeface="Arial" panose="020B0604020202020204" pitchFamily="34" charset="0"/>
            </a:endParaRPr>
          </a:p>
          <a:p>
            <a:endParaRPr lang="en-US" altLang="en-US" sz="800" b="1">
              <a:latin typeface="Arial" panose="020B0604020202020204" pitchFamily="34" charset="0"/>
            </a:endParaRPr>
          </a:p>
          <a:p>
            <a:endParaRPr lang="en-US" altLang="en-US" sz="800" b="1">
              <a:latin typeface="Arial" panose="020B0604020202020204" pitchFamily="34" charset="0"/>
            </a:endParaRPr>
          </a:p>
          <a:p>
            <a:endParaRPr lang="en-US" altLang="en-US" sz="800" b="1">
              <a:latin typeface="Arial" panose="020B0604020202020204" pitchFamily="34" charset="0"/>
            </a:endParaRPr>
          </a:p>
          <a:p>
            <a:endParaRPr lang="en-US" altLang="en-US" sz="800" b="1">
              <a:latin typeface="Arial" panose="020B0604020202020204" pitchFamily="34" charset="0"/>
            </a:endParaRPr>
          </a:p>
          <a:p>
            <a:endParaRPr lang="en-US" altLang="en-US" sz="800" b="1">
              <a:latin typeface="Arial" panose="020B0604020202020204" pitchFamily="34" charset="0"/>
            </a:endParaRPr>
          </a:p>
          <a:p>
            <a:endParaRPr lang="en-US" altLang="en-US" sz="800" b="1">
              <a:latin typeface="Arial" panose="020B0604020202020204" pitchFamily="34" charset="0"/>
            </a:endParaRPr>
          </a:p>
          <a:p>
            <a:endParaRPr lang="en-US" altLang="en-US" sz="800" b="1">
              <a:latin typeface="Arial" panose="020B0604020202020204" pitchFamily="34" charset="0"/>
            </a:endParaRPr>
          </a:p>
          <a:p>
            <a:endParaRPr lang="en-US" altLang="en-US" sz="800" b="1">
              <a:latin typeface="Arial" panose="020B0604020202020204" pitchFamily="34" charset="0"/>
            </a:endParaRPr>
          </a:p>
          <a:p>
            <a:r>
              <a:rPr lang="en-US" altLang="en-US" sz="800" b="1">
                <a:latin typeface="Arial" panose="020B0604020202020204" pitchFamily="34" charset="0"/>
              </a:rPr>
              <a:t>References</a:t>
            </a:r>
            <a:endParaRPr lang="en-US" altLang="en-US" sz="800">
              <a:latin typeface="Arial" panose="020B0604020202020204" pitchFamily="34" charset="0"/>
            </a:endParaRPr>
          </a:p>
          <a:p>
            <a:r>
              <a:rPr lang="en-US" altLang="en-US" sz="800">
                <a:latin typeface="Arial" panose="020B0604020202020204" pitchFamily="34" charset="0"/>
              </a:rPr>
              <a:t>1.	Faderl S, Talpaz M, Estrov Z, et al.  Chronic myelogenous leukemia: biology and therapy.  </a:t>
            </a:r>
            <a:r>
              <a:rPr lang="en-US" altLang="en-US" sz="800" i="1">
                <a:latin typeface="Arial" panose="020B0604020202020204" pitchFamily="34" charset="0"/>
              </a:rPr>
              <a:t>Ann Intern Med</a:t>
            </a:r>
            <a:r>
              <a:rPr lang="en-US" altLang="en-US" sz="800">
                <a:latin typeface="Arial" panose="020B0604020202020204" pitchFamily="34" charset="0"/>
              </a:rPr>
              <a:t>.  1999;131:207-219.</a:t>
            </a:r>
          </a:p>
          <a:p>
            <a:r>
              <a:rPr lang="en-US" altLang="en-US" sz="800">
                <a:latin typeface="Arial" panose="020B0604020202020204" pitchFamily="34" charset="0"/>
              </a:rPr>
              <a:t>2.	Goldman JM. Chronic myeloid leukemia. </a:t>
            </a:r>
            <a:r>
              <a:rPr lang="en-US" altLang="en-US" sz="800" i="1">
                <a:latin typeface="Arial" panose="020B0604020202020204" pitchFamily="34" charset="0"/>
              </a:rPr>
              <a:t>Curr Opin Hematol</a:t>
            </a:r>
            <a:r>
              <a:rPr lang="en-US" altLang="en-US" sz="800">
                <a:latin typeface="Arial" panose="020B0604020202020204" pitchFamily="34" charset="0"/>
              </a:rPr>
              <a:t>. 1997;4:277-285.</a:t>
            </a:r>
            <a:endParaRPr lang="en-US" altLang="en-US" sz="2400">
              <a:latin typeface="Arial" panose="020B0604020202020204" pitchFamily="34" charset="0"/>
            </a:endParaRPr>
          </a:p>
        </p:txBody>
      </p:sp>
    </p:spTree>
    <p:extLst>
      <p:ext uri="{BB962C8B-B14F-4D97-AF65-F5344CB8AC3E}">
        <p14:creationId xmlns:p14="http://schemas.microsoft.com/office/powerpoint/2010/main" val="3871175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C86A634-C680-4043-8781-B0859027EE8C}" type="slidenum">
              <a:rPr lang="en-US" altLang="en-US" smtClean="0"/>
              <a:pPr>
                <a:spcBef>
                  <a:spcPct val="0"/>
                </a:spcBef>
              </a:pPr>
              <a:t>55</a:t>
            </a:fld>
            <a:endParaRPr lang="en-US" altLang="en-US"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302998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B5B48-EC4F-46A1-B8BE-ECA1797C59AF}" type="slidenum">
              <a:rPr lang="en-US" smtClean="0"/>
              <a:t>59</a:t>
            </a:fld>
            <a:endParaRPr lang="en-US"/>
          </a:p>
        </p:txBody>
      </p:sp>
    </p:spTree>
    <p:extLst>
      <p:ext uri="{BB962C8B-B14F-4D97-AF65-F5344CB8AC3E}">
        <p14:creationId xmlns:p14="http://schemas.microsoft.com/office/powerpoint/2010/main" val="191322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B5B48-EC4F-46A1-B8BE-ECA1797C59AF}" type="slidenum">
              <a:rPr lang="en-US" smtClean="0"/>
              <a:t>60</a:t>
            </a:fld>
            <a:endParaRPr lang="en-US"/>
          </a:p>
        </p:txBody>
      </p:sp>
    </p:spTree>
    <p:extLst>
      <p:ext uri="{BB962C8B-B14F-4D97-AF65-F5344CB8AC3E}">
        <p14:creationId xmlns:p14="http://schemas.microsoft.com/office/powerpoint/2010/main" val="484987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B5B48-EC4F-46A1-B8BE-ECA1797C59AF}" type="slidenum">
              <a:rPr lang="en-US" smtClean="0"/>
              <a:t>61</a:t>
            </a:fld>
            <a:endParaRPr lang="en-US"/>
          </a:p>
        </p:txBody>
      </p:sp>
    </p:spTree>
    <p:extLst>
      <p:ext uri="{BB962C8B-B14F-4D97-AF65-F5344CB8AC3E}">
        <p14:creationId xmlns:p14="http://schemas.microsoft.com/office/powerpoint/2010/main" val="558189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B5B48-EC4F-46A1-B8BE-ECA1797C59AF}" type="slidenum">
              <a:rPr lang="en-US" smtClean="0"/>
              <a:t>67</a:t>
            </a:fld>
            <a:endParaRPr lang="en-US"/>
          </a:p>
        </p:txBody>
      </p:sp>
    </p:spTree>
    <p:extLst>
      <p:ext uri="{BB962C8B-B14F-4D97-AF65-F5344CB8AC3E}">
        <p14:creationId xmlns:p14="http://schemas.microsoft.com/office/powerpoint/2010/main" val="89077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0B80CC6F-A44C-4BE9-98B8-0951E917E528}" type="slidenum">
              <a:rPr lang="en-US" altLang="en-US">
                <a:latin typeface="Arial" panose="020B0604020202020204" pitchFamily="34" charset="0"/>
                <a:cs typeface="Arial" panose="020B0604020202020204" pitchFamily="34" charset="0"/>
              </a:rPr>
              <a:pPr eaLnBrk="1" hangingPunct="1">
                <a:spcBef>
                  <a:spcPct val="0"/>
                </a:spcBef>
              </a:pPr>
              <a:t>33</a:t>
            </a:fld>
            <a:endParaRPr lang="en-US" altLang="en-US">
              <a:latin typeface="Arial" panose="020B0604020202020204" pitchFamily="34" charset="0"/>
              <a:cs typeface="Arial" panose="020B0604020202020204" pitchFamily="34" charset="0"/>
            </a:endParaRPr>
          </a:p>
        </p:txBody>
      </p:sp>
      <p:sp>
        <p:nvSpPr>
          <p:cNvPr id="71683" name="Rectangle 2"/>
          <p:cNvSpPr>
            <a:spLocks noGrp="1" noRot="1" noChangeAspect="1" noChangeArrowheads="1" noTextEdit="1"/>
          </p:cNvSpPr>
          <p:nvPr>
            <p:ph type="sldImg"/>
          </p:nvPr>
        </p:nvSpPr>
        <p:spPr bwMode="auto">
          <a:xfrm>
            <a:off x="1146175" y="687388"/>
            <a:ext cx="4570413" cy="34274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Text Box 4"/>
          <p:cNvSpPr txBox="1">
            <a:spLocks noChangeArrowheads="1"/>
          </p:cNvSpPr>
          <p:nvPr/>
        </p:nvSpPr>
        <p:spPr bwMode="auto">
          <a:xfrm>
            <a:off x="779463" y="4295775"/>
            <a:ext cx="5181600" cy="461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22" tIns="45710" rIns="91422" bIns="45710">
            <a:spAutoFit/>
          </a:bodyPr>
          <a:lstStyle>
            <a:lvl1pPr marL="114300" indent="-1143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r>
              <a:rPr lang="en-US" altLang="en-US" sz="1000">
                <a:latin typeface="Arial" panose="020B0604020202020204" pitchFamily="34" charset="0"/>
              </a:rPr>
              <a:t>[slide 5]</a:t>
            </a:r>
            <a:endParaRPr lang="en-US" altLang="en-US" sz="1000" b="1">
              <a:latin typeface="Arial" panose="020B0604020202020204" pitchFamily="34" charset="0"/>
            </a:endParaRPr>
          </a:p>
          <a:p>
            <a:r>
              <a:rPr lang="en-US" altLang="en-US" sz="1000" b="1">
                <a:latin typeface="Arial" panose="020B0604020202020204" pitchFamily="34" charset="0"/>
              </a:rPr>
              <a:t>Clinical Presentation of CML</a:t>
            </a:r>
            <a:endParaRPr lang="en-US" altLang="en-US" sz="1000" b="1">
              <a:latin typeface="Times New Roman" panose="02020603050405020304" pitchFamily="18" charset="0"/>
            </a:endParaRPr>
          </a:p>
          <a:p>
            <a:pPr>
              <a:buFontTx/>
              <a:buChar char="•"/>
            </a:pPr>
            <a:r>
              <a:rPr lang="en-US" altLang="en-US" sz="1000">
                <a:latin typeface="Arial" panose="020B0604020202020204" pitchFamily="34" charset="0"/>
              </a:rPr>
              <a:t>The most common symptoms at presentation in the chronic phase of CML include fatigue, weight loss, abdominal fullness, and night sweats.  In 50% of cases, the clinical presentation is asymptomatic.</a:t>
            </a:r>
          </a:p>
          <a:p>
            <a:pPr>
              <a:buFontTx/>
              <a:buChar char="•"/>
            </a:pPr>
            <a:r>
              <a:rPr lang="en-US" altLang="en-US" sz="1000">
                <a:latin typeface="Arial" panose="020B0604020202020204" pitchFamily="34" charset="0"/>
              </a:rPr>
              <a:t>Physical examination shows palpable splenomegaly in more than 50% of patients.</a:t>
            </a:r>
          </a:p>
          <a:p>
            <a:pPr>
              <a:buFontTx/>
              <a:buChar char="•"/>
            </a:pPr>
            <a:r>
              <a:rPr lang="en-US" altLang="en-US" sz="1000">
                <a:latin typeface="Arial" panose="020B0604020202020204" pitchFamily="34" charset="0"/>
              </a:rPr>
              <a:t>Typical laboratory results include leukocytosis with an abnormal differential, anemia, basophilia, and thrombocytosis.</a:t>
            </a:r>
            <a:r>
              <a:rPr lang="en-US" altLang="en-US" sz="1000" baseline="30000">
                <a:latin typeface="Arial" panose="020B0604020202020204" pitchFamily="34" charset="0"/>
              </a:rPr>
              <a:t>1,2</a:t>
            </a:r>
            <a:endParaRPr lang="en-US" altLang="en-US" sz="1000">
              <a:latin typeface="Arial" panose="020B0604020202020204" pitchFamily="34" charset="0"/>
            </a:endParaRPr>
          </a:p>
          <a:p>
            <a:endParaRPr lang="en-US" altLang="en-US" sz="1000">
              <a:latin typeface="Arial" panose="020B0604020202020204" pitchFamily="34" charset="0"/>
            </a:endParaRPr>
          </a:p>
          <a:p>
            <a:endParaRPr lang="en-US" altLang="en-US" sz="900">
              <a:latin typeface="Arial" panose="020B0604020202020204" pitchFamily="34" charset="0"/>
            </a:endParaRPr>
          </a:p>
          <a:p>
            <a:endParaRPr lang="en-US" altLang="en-US" sz="800" b="1">
              <a:latin typeface="Arial" panose="020B0604020202020204" pitchFamily="34" charset="0"/>
            </a:endParaRPr>
          </a:p>
          <a:p>
            <a:endParaRPr lang="en-US" altLang="en-US" sz="800" b="1">
              <a:latin typeface="Arial" panose="020B0604020202020204" pitchFamily="34" charset="0"/>
            </a:endParaRPr>
          </a:p>
          <a:p>
            <a:endParaRPr lang="en-US" altLang="en-US" sz="800" b="1">
              <a:latin typeface="Arial" panose="020B0604020202020204" pitchFamily="34" charset="0"/>
            </a:endParaRPr>
          </a:p>
          <a:p>
            <a:endParaRPr lang="en-US" altLang="en-US" sz="800" b="1">
              <a:latin typeface="Arial" panose="020B0604020202020204" pitchFamily="34" charset="0"/>
            </a:endParaRPr>
          </a:p>
          <a:p>
            <a:endParaRPr lang="en-US" altLang="en-US" sz="800" b="1">
              <a:latin typeface="Arial" panose="020B0604020202020204" pitchFamily="34" charset="0"/>
            </a:endParaRPr>
          </a:p>
          <a:p>
            <a:endParaRPr lang="en-US" altLang="en-US" sz="800" b="1">
              <a:latin typeface="Arial" panose="020B0604020202020204" pitchFamily="34" charset="0"/>
            </a:endParaRPr>
          </a:p>
          <a:p>
            <a:endParaRPr lang="en-US" altLang="en-US" sz="800" b="1">
              <a:latin typeface="Arial" panose="020B0604020202020204" pitchFamily="34" charset="0"/>
            </a:endParaRPr>
          </a:p>
          <a:p>
            <a:endParaRPr lang="en-US" altLang="en-US" sz="800" b="1">
              <a:latin typeface="Arial" panose="020B0604020202020204" pitchFamily="34" charset="0"/>
            </a:endParaRPr>
          </a:p>
          <a:p>
            <a:endParaRPr lang="en-US" altLang="en-US" sz="800" b="1">
              <a:latin typeface="Arial" panose="020B0604020202020204" pitchFamily="34" charset="0"/>
            </a:endParaRPr>
          </a:p>
          <a:p>
            <a:endParaRPr lang="en-US" altLang="en-US" sz="800" b="1">
              <a:latin typeface="Arial" panose="020B0604020202020204" pitchFamily="34" charset="0"/>
            </a:endParaRPr>
          </a:p>
          <a:p>
            <a:endParaRPr lang="en-US" altLang="en-US" sz="800" b="1">
              <a:latin typeface="Arial" panose="020B0604020202020204" pitchFamily="34" charset="0"/>
            </a:endParaRPr>
          </a:p>
          <a:p>
            <a:endParaRPr lang="en-US" altLang="en-US" sz="800" b="1">
              <a:latin typeface="Arial" panose="020B0604020202020204" pitchFamily="34" charset="0"/>
            </a:endParaRPr>
          </a:p>
          <a:p>
            <a:endParaRPr lang="en-US" altLang="en-US" sz="800" b="1">
              <a:latin typeface="Arial" panose="020B0604020202020204" pitchFamily="34" charset="0"/>
            </a:endParaRPr>
          </a:p>
          <a:p>
            <a:endParaRPr lang="en-US" altLang="en-US" sz="800" b="1">
              <a:latin typeface="Arial" panose="020B0604020202020204" pitchFamily="34" charset="0"/>
            </a:endParaRPr>
          </a:p>
          <a:p>
            <a:r>
              <a:rPr lang="en-US" altLang="en-US" sz="800" b="1">
                <a:latin typeface="Arial" panose="020B0604020202020204" pitchFamily="34" charset="0"/>
              </a:rPr>
              <a:t>References</a:t>
            </a:r>
            <a:endParaRPr lang="en-US" altLang="en-US" sz="800">
              <a:latin typeface="Arial" panose="020B0604020202020204" pitchFamily="34" charset="0"/>
            </a:endParaRPr>
          </a:p>
          <a:p>
            <a:r>
              <a:rPr lang="en-US" altLang="en-US" sz="800">
                <a:latin typeface="Arial" panose="020B0604020202020204" pitchFamily="34" charset="0"/>
              </a:rPr>
              <a:t>1.	Faderl S, Talpaz M, Estrov Z, et al.  Chronic myelogenous leukemia: biology and therapy.  </a:t>
            </a:r>
            <a:r>
              <a:rPr lang="en-US" altLang="en-US" sz="800" i="1">
                <a:latin typeface="Arial" panose="020B0604020202020204" pitchFamily="34" charset="0"/>
              </a:rPr>
              <a:t>Ann Intern Med</a:t>
            </a:r>
            <a:r>
              <a:rPr lang="en-US" altLang="en-US" sz="800">
                <a:latin typeface="Arial" panose="020B0604020202020204" pitchFamily="34" charset="0"/>
              </a:rPr>
              <a:t>.  1999;131:207-219.</a:t>
            </a:r>
          </a:p>
          <a:p>
            <a:r>
              <a:rPr lang="en-US" altLang="en-US" sz="800">
                <a:latin typeface="Arial" panose="020B0604020202020204" pitchFamily="34" charset="0"/>
              </a:rPr>
              <a:t>2.	Goldman JM. Chronic myeloid leukemia. </a:t>
            </a:r>
            <a:r>
              <a:rPr lang="en-US" altLang="en-US" sz="800" i="1">
                <a:latin typeface="Arial" panose="020B0604020202020204" pitchFamily="34" charset="0"/>
              </a:rPr>
              <a:t>Curr Opin Hematol</a:t>
            </a:r>
            <a:r>
              <a:rPr lang="en-US" altLang="en-US" sz="800">
                <a:latin typeface="Arial" panose="020B0604020202020204" pitchFamily="34" charset="0"/>
              </a:rPr>
              <a:t>. 1997;4:277-285.</a:t>
            </a:r>
            <a:endParaRPr lang="en-US" altLang="en-US" sz="2400">
              <a:latin typeface="Arial" panose="020B0604020202020204" pitchFamily="34" charset="0"/>
            </a:endParaRPr>
          </a:p>
        </p:txBody>
      </p:sp>
    </p:spTree>
    <p:extLst>
      <p:ext uri="{BB962C8B-B14F-4D97-AF65-F5344CB8AC3E}">
        <p14:creationId xmlns:p14="http://schemas.microsoft.com/office/powerpoint/2010/main" val="3849714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956DADB-4E6A-44EE-BAE6-8DA5CF6CC436}" type="slidenum">
              <a:rPr lang="en-US" altLang="en-US" smtClean="0"/>
              <a:pPr>
                <a:spcBef>
                  <a:spcPct val="0"/>
                </a:spcBef>
              </a:pPr>
              <a:t>36</a:t>
            </a:fld>
            <a:endParaRPr lang="en-US" alt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981266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5C4D525-83E5-4B4D-9ABE-35238127DA67}" type="slidenum">
              <a:rPr lang="en-US" altLang="en-US" smtClean="0"/>
              <a:pPr>
                <a:spcBef>
                  <a:spcPct val="0"/>
                </a:spcBef>
              </a:pPr>
              <a:t>47</a:t>
            </a:fld>
            <a:endParaRPr lang="en-US" alt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685016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49707C3-F99E-4F5D-B2F4-454694EEDE53}" type="slidenum">
              <a:rPr lang="en-US" altLang="en-US" smtClean="0"/>
              <a:pPr>
                <a:spcBef>
                  <a:spcPct val="0"/>
                </a:spcBef>
              </a:pPr>
              <a:t>49</a:t>
            </a:fld>
            <a:endParaRPr lang="en-US" alt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405984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21AD42E-FD95-4172-9BC0-A704DC5772C6}" type="slidenum">
              <a:rPr lang="en-US" altLang="en-US" smtClean="0"/>
              <a:pPr>
                <a:spcBef>
                  <a:spcPct val="0"/>
                </a:spcBef>
              </a:pPr>
              <a:t>51</a:t>
            </a:fld>
            <a:endParaRPr lang="en-US" alt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982714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CE70420-1835-4822-A09F-153A5645945E}" type="slidenum">
              <a:rPr lang="en-US" altLang="en-US" smtClean="0"/>
              <a:pPr>
                <a:spcBef>
                  <a:spcPct val="0"/>
                </a:spcBef>
              </a:pPr>
              <a:t>52</a:t>
            </a:fld>
            <a:endParaRPr lang="en-US" alt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97300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B09BDC3-D7C3-4BF1-A44F-CEB116AC086A}" type="slidenum">
              <a:rPr kumimoji="0" lang="en-US" altLang="en-US" sz="11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1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Here’s why the Working Formulation has stayed around – it is a clinical description of how these diseases act.  As you go from Low to High grade, the lymphomas become more aggressive and will kill you quicker (if you don’t treat).  However, they also become easier to cure. </a:t>
            </a:r>
          </a:p>
          <a:p>
            <a:pPr eaLnBrk="1" hangingPunct="1"/>
            <a:endParaRPr lang="en-US" altLang="en-US" smtClean="0"/>
          </a:p>
          <a:p>
            <a:pPr eaLnBrk="1" hangingPunct="1"/>
            <a:r>
              <a:rPr lang="en-US" altLang="en-US" smtClean="0"/>
              <a:t>Again, these are very broad characterizations.  Some low grade lymphomas act very aggressively; others are more indolent.  Remember, if this system was so good, we wouldn’t be looking for new systems.  For example, many adults with Burkitt’s like lymphoma have a significantly poorer prognosis. </a:t>
            </a:r>
          </a:p>
          <a:p>
            <a:pPr eaLnBrk="1" hangingPunct="1"/>
            <a:endParaRPr lang="en-US" altLang="en-US" smtClean="0"/>
          </a:p>
          <a:p>
            <a:pPr eaLnBrk="1" hangingPunct="1"/>
            <a:r>
              <a:rPr lang="en-US" altLang="en-US" smtClean="0"/>
              <a:t>In some ways, this slide and the next one are the most important of the lecture.  Don’t worry if you haven’t memorized it all just yet.  We will emphasize this over and over and over …</a:t>
            </a:r>
          </a:p>
          <a:p>
            <a:pPr eaLnBrk="1" hangingPunct="1"/>
            <a:endParaRPr lang="en-US" altLang="en-US" smtClean="0"/>
          </a:p>
          <a:p>
            <a:pPr eaLnBrk="1" hangingPunct="1"/>
            <a:r>
              <a:rPr lang="en-US" altLang="en-US" smtClean="0"/>
              <a:t>Note: MS = Median survival.  </a:t>
            </a:r>
          </a:p>
        </p:txBody>
      </p:sp>
    </p:spTree>
    <p:extLst>
      <p:ext uri="{BB962C8B-B14F-4D97-AF65-F5344CB8AC3E}">
        <p14:creationId xmlns:p14="http://schemas.microsoft.com/office/powerpoint/2010/main" val="3521172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7220C5F-4443-4FA0-A6FF-FB305D3907BA}" type="slidenum">
              <a:rPr lang="en-US" altLang="en-US" sz="1100" smtClean="0"/>
              <a:pPr>
                <a:spcBef>
                  <a:spcPct val="0"/>
                </a:spcBef>
              </a:pPr>
              <a:t>54</a:t>
            </a:fld>
            <a:endParaRPr lang="en-US" altLang="en-US" sz="1100"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Here is a summary of symptoms and the diseases that one should think of. The gray bars are my rough approximation of the likelihood of each presentation (the larger the bar … the more likely it present with that symptom)</a:t>
            </a:r>
          </a:p>
          <a:p>
            <a:pPr eaLnBrk="1" hangingPunct="1"/>
            <a:endParaRPr lang="en-US" altLang="en-US" smtClean="0"/>
          </a:p>
          <a:p>
            <a:pPr eaLnBrk="1" hangingPunct="1"/>
            <a:r>
              <a:rPr lang="en-US" altLang="en-US" smtClean="0"/>
              <a:t>Bottom line – the higher the grade the more likely it will present with symptoms. </a:t>
            </a:r>
          </a:p>
        </p:txBody>
      </p:sp>
    </p:spTree>
    <p:extLst>
      <p:ext uri="{BB962C8B-B14F-4D97-AF65-F5344CB8AC3E}">
        <p14:creationId xmlns:p14="http://schemas.microsoft.com/office/powerpoint/2010/main" val="29029449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771775" y="3141663"/>
            <a:ext cx="5903913" cy="1109662"/>
          </a:xfrm>
          <a:effectLst>
            <a:outerShdw dist="17961" dir="2700000" algn="ctr" rotWithShape="0">
              <a:schemeClr val="bg2"/>
            </a:outerShdw>
          </a:effectLst>
        </p:spPr>
        <p:txBody>
          <a:bodyPr/>
          <a:lstStyle>
            <a:lvl1pPr>
              <a:defRPr sz="3200"/>
            </a:lvl1pPr>
          </a:lstStyle>
          <a:p>
            <a:pPr lvl="0"/>
            <a:r>
              <a:rPr lang="en-US" altLang="en-US" noProof="0" smtClean="0"/>
              <a:t>Click to edit Master title style</a:t>
            </a:r>
            <a:endParaRPr lang="ru-RU" altLang="en-US" noProof="0" smtClean="0"/>
          </a:p>
        </p:txBody>
      </p:sp>
      <p:sp>
        <p:nvSpPr>
          <p:cNvPr id="5123" name="Rectangle 3"/>
          <p:cNvSpPr>
            <a:spLocks noGrp="1" noChangeArrowheads="1"/>
          </p:cNvSpPr>
          <p:nvPr>
            <p:ph type="subTitle" idx="1"/>
          </p:nvPr>
        </p:nvSpPr>
        <p:spPr>
          <a:xfrm>
            <a:off x="2771775" y="3813175"/>
            <a:ext cx="5903913" cy="696913"/>
          </a:xfrm>
          <a:effectLst>
            <a:outerShdw dist="17961" dir="2700000" algn="ctr" rotWithShape="0">
              <a:schemeClr val="bg2"/>
            </a:outerShdw>
          </a:effectLst>
        </p:spPr>
        <p:txBody>
          <a:bodyPr/>
          <a:lstStyle>
            <a:lvl1pPr marL="0" indent="0" algn="r">
              <a:buFontTx/>
              <a:buNone/>
              <a:defRPr sz="2400" b="1"/>
            </a:lvl1pPr>
          </a:lstStyle>
          <a:p>
            <a:pPr lvl="0"/>
            <a:r>
              <a:rPr lang="en-US" altLang="en-US" noProof="0" smtClean="0"/>
              <a:t>Click to edit Master subtitle style</a:t>
            </a:r>
            <a:endParaRPr lang="ru-RU" altLang="en-US" noProof="0" smtClean="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2152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84888" y="1268413"/>
            <a:ext cx="1871662" cy="5472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68313" y="1268413"/>
            <a:ext cx="5464175" cy="5472112"/>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901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ru-RU" altLang="en-US"/>
          </a:p>
        </p:txBody>
      </p:sp>
      <p:sp>
        <p:nvSpPr>
          <p:cNvPr id="5" name="Footer Placeholder 4"/>
          <p:cNvSpPr>
            <a:spLocks noGrp="1"/>
          </p:cNvSpPr>
          <p:nvPr>
            <p:ph type="ftr" sz="quarter" idx="11"/>
          </p:nvPr>
        </p:nvSpPr>
        <p:spPr/>
        <p:txBody>
          <a:bodyPr/>
          <a:lstStyle>
            <a:lvl1pPr>
              <a:defRPr/>
            </a:lvl1pPr>
          </a:lstStyle>
          <a:p>
            <a:endParaRPr lang="ru-RU" altLang="en-US"/>
          </a:p>
        </p:txBody>
      </p:sp>
      <p:sp>
        <p:nvSpPr>
          <p:cNvPr id="6" name="Slide Number Placeholder 5"/>
          <p:cNvSpPr>
            <a:spLocks noGrp="1"/>
          </p:cNvSpPr>
          <p:nvPr>
            <p:ph type="sldNum" sz="quarter" idx="12"/>
          </p:nvPr>
        </p:nvSpPr>
        <p:spPr/>
        <p:txBody>
          <a:bodyPr/>
          <a:lstStyle>
            <a:lvl1pPr>
              <a:defRPr/>
            </a:lvl1pPr>
          </a:lstStyle>
          <a:p>
            <a:fld id="{80B96024-64C3-4CA5-B2C8-1CA5552926FF}" type="slidenum">
              <a:rPr lang="ru-RU" altLang="en-US"/>
              <a:pPr/>
              <a:t>‹#›</a:t>
            </a:fld>
            <a:endParaRPr lang="ru-RU" altLang="en-US"/>
          </a:p>
        </p:txBody>
      </p:sp>
    </p:spTree>
    <p:extLst>
      <p:ext uri="{BB962C8B-B14F-4D97-AF65-F5344CB8AC3E}">
        <p14:creationId xmlns:p14="http://schemas.microsoft.com/office/powerpoint/2010/main" val="2480795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ru-RU" altLang="en-US"/>
          </a:p>
        </p:txBody>
      </p:sp>
      <p:sp>
        <p:nvSpPr>
          <p:cNvPr id="5" name="Footer Placeholder 4"/>
          <p:cNvSpPr>
            <a:spLocks noGrp="1"/>
          </p:cNvSpPr>
          <p:nvPr>
            <p:ph type="ftr" sz="quarter" idx="11"/>
          </p:nvPr>
        </p:nvSpPr>
        <p:spPr/>
        <p:txBody>
          <a:bodyPr/>
          <a:lstStyle>
            <a:lvl1pPr>
              <a:defRPr/>
            </a:lvl1pPr>
          </a:lstStyle>
          <a:p>
            <a:endParaRPr lang="ru-RU" altLang="en-US"/>
          </a:p>
        </p:txBody>
      </p:sp>
      <p:sp>
        <p:nvSpPr>
          <p:cNvPr id="6" name="Slide Number Placeholder 5"/>
          <p:cNvSpPr>
            <a:spLocks noGrp="1"/>
          </p:cNvSpPr>
          <p:nvPr>
            <p:ph type="sldNum" sz="quarter" idx="12"/>
          </p:nvPr>
        </p:nvSpPr>
        <p:spPr/>
        <p:txBody>
          <a:bodyPr/>
          <a:lstStyle>
            <a:lvl1pPr>
              <a:defRPr/>
            </a:lvl1pPr>
          </a:lstStyle>
          <a:p>
            <a:fld id="{D356E960-2846-42A6-9C01-4311A0FD784B}" type="slidenum">
              <a:rPr lang="ru-RU" altLang="en-US"/>
              <a:pPr/>
              <a:t>‹#›</a:t>
            </a:fld>
            <a:endParaRPr lang="ru-RU" altLang="en-US"/>
          </a:p>
        </p:txBody>
      </p:sp>
    </p:spTree>
    <p:extLst>
      <p:ext uri="{BB962C8B-B14F-4D97-AF65-F5344CB8AC3E}">
        <p14:creationId xmlns:p14="http://schemas.microsoft.com/office/powerpoint/2010/main" val="3524238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endParaRPr lang="ru-RU" altLang="en-US"/>
          </a:p>
        </p:txBody>
      </p:sp>
      <p:sp>
        <p:nvSpPr>
          <p:cNvPr id="5" name="Footer Placeholder 4"/>
          <p:cNvSpPr>
            <a:spLocks noGrp="1"/>
          </p:cNvSpPr>
          <p:nvPr>
            <p:ph type="ftr" sz="quarter" idx="11"/>
          </p:nvPr>
        </p:nvSpPr>
        <p:spPr/>
        <p:txBody>
          <a:bodyPr/>
          <a:lstStyle>
            <a:lvl1pPr>
              <a:defRPr/>
            </a:lvl1pPr>
          </a:lstStyle>
          <a:p>
            <a:endParaRPr lang="ru-RU" altLang="en-US"/>
          </a:p>
        </p:txBody>
      </p:sp>
      <p:sp>
        <p:nvSpPr>
          <p:cNvPr id="6" name="Slide Number Placeholder 5"/>
          <p:cNvSpPr>
            <a:spLocks noGrp="1"/>
          </p:cNvSpPr>
          <p:nvPr>
            <p:ph type="sldNum" sz="quarter" idx="12"/>
          </p:nvPr>
        </p:nvSpPr>
        <p:spPr/>
        <p:txBody>
          <a:bodyPr/>
          <a:lstStyle>
            <a:lvl1pPr>
              <a:defRPr/>
            </a:lvl1pPr>
          </a:lstStyle>
          <a:p>
            <a:fld id="{B339D4AE-ECC3-4725-A6A4-21FAD706AF0C}" type="slidenum">
              <a:rPr lang="ru-RU" altLang="en-US"/>
              <a:pPr/>
              <a:t>‹#›</a:t>
            </a:fld>
            <a:endParaRPr lang="ru-RU" altLang="en-US"/>
          </a:p>
        </p:txBody>
      </p:sp>
    </p:spTree>
    <p:extLst>
      <p:ext uri="{BB962C8B-B14F-4D97-AF65-F5344CB8AC3E}">
        <p14:creationId xmlns:p14="http://schemas.microsoft.com/office/powerpoint/2010/main" val="3023667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08175" y="1600200"/>
            <a:ext cx="3313113"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73688" y="1600200"/>
            <a:ext cx="3313112"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ru-RU" altLang="en-US"/>
          </a:p>
        </p:txBody>
      </p:sp>
      <p:sp>
        <p:nvSpPr>
          <p:cNvPr id="6" name="Footer Placeholder 5"/>
          <p:cNvSpPr>
            <a:spLocks noGrp="1"/>
          </p:cNvSpPr>
          <p:nvPr>
            <p:ph type="ftr" sz="quarter" idx="11"/>
          </p:nvPr>
        </p:nvSpPr>
        <p:spPr/>
        <p:txBody>
          <a:bodyPr/>
          <a:lstStyle>
            <a:lvl1pPr>
              <a:defRPr/>
            </a:lvl1pPr>
          </a:lstStyle>
          <a:p>
            <a:endParaRPr lang="ru-RU" altLang="en-US"/>
          </a:p>
        </p:txBody>
      </p:sp>
      <p:sp>
        <p:nvSpPr>
          <p:cNvPr id="7" name="Slide Number Placeholder 6"/>
          <p:cNvSpPr>
            <a:spLocks noGrp="1"/>
          </p:cNvSpPr>
          <p:nvPr>
            <p:ph type="sldNum" sz="quarter" idx="12"/>
          </p:nvPr>
        </p:nvSpPr>
        <p:spPr/>
        <p:txBody>
          <a:bodyPr/>
          <a:lstStyle>
            <a:lvl1pPr>
              <a:defRPr/>
            </a:lvl1pPr>
          </a:lstStyle>
          <a:p>
            <a:fld id="{85634101-ED57-4AC9-AA8B-D36242D63FE0}" type="slidenum">
              <a:rPr lang="ru-RU" altLang="en-US"/>
              <a:pPr/>
              <a:t>‹#›</a:t>
            </a:fld>
            <a:endParaRPr lang="ru-RU" altLang="en-US"/>
          </a:p>
        </p:txBody>
      </p:sp>
    </p:spTree>
    <p:extLst>
      <p:ext uri="{BB962C8B-B14F-4D97-AF65-F5344CB8AC3E}">
        <p14:creationId xmlns:p14="http://schemas.microsoft.com/office/powerpoint/2010/main" val="1980157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ru-RU" altLang="en-US"/>
          </a:p>
        </p:txBody>
      </p:sp>
      <p:sp>
        <p:nvSpPr>
          <p:cNvPr id="8" name="Footer Placeholder 7"/>
          <p:cNvSpPr>
            <a:spLocks noGrp="1"/>
          </p:cNvSpPr>
          <p:nvPr>
            <p:ph type="ftr" sz="quarter" idx="11"/>
          </p:nvPr>
        </p:nvSpPr>
        <p:spPr/>
        <p:txBody>
          <a:bodyPr/>
          <a:lstStyle>
            <a:lvl1pPr>
              <a:defRPr/>
            </a:lvl1pPr>
          </a:lstStyle>
          <a:p>
            <a:endParaRPr lang="ru-RU" altLang="en-US"/>
          </a:p>
        </p:txBody>
      </p:sp>
      <p:sp>
        <p:nvSpPr>
          <p:cNvPr id="9" name="Slide Number Placeholder 8"/>
          <p:cNvSpPr>
            <a:spLocks noGrp="1"/>
          </p:cNvSpPr>
          <p:nvPr>
            <p:ph type="sldNum" sz="quarter" idx="12"/>
          </p:nvPr>
        </p:nvSpPr>
        <p:spPr/>
        <p:txBody>
          <a:bodyPr/>
          <a:lstStyle>
            <a:lvl1pPr>
              <a:defRPr/>
            </a:lvl1pPr>
          </a:lstStyle>
          <a:p>
            <a:fld id="{DB7FDAFB-C0CF-4994-94A0-EFA924D26C67}" type="slidenum">
              <a:rPr lang="ru-RU" altLang="en-US"/>
              <a:pPr/>
              <a:t>‹#›</a:t>
            </a:fld>
            <a:endParaRPr lang="ru-RU" altLang="en-US"/>
          </a:p>
        </p:txBody>
      </p:sp>
    </p:spTree>
    <p:extLst>
      <p:ext uri="{BB962C8B-B14F-4D97-AF65-F5344CB8AC3E}">
        <p14:creationId xmlns:p14="http://schemas.microsoft.com/office/powerpoint/2010/main" val="937158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ru-RU" altLang="en-US"/>
          </a:p>
        </p:txBody>
      </p:sp>
      <p:sp>
        <p:nvSpPr>
          <p:cNvPr id="4" name="Footer Placeholder 3"/>
          <p:cNvSpPr>
            <a:spLocks noGrp="1"/>
          </p:cNvSpPr>
          <p:nvPr>
            <p:ph type="ftr" sz="quarter" idx="11"/>
          </p:nvPr>
        </p:nvSpPr>
        <p:spPr/>
        <p:txBody>
          <a:bodyPr/>
          <a:lstStyle>
            <a:lvl1pPr>
              <a:defRPr/>
            </a:lvl1pPr>
          </a:lstStyle>
          <a:p>
            <a:endParaRPr lang="ru-RU" altLang="en-US"/>
          </a:p>
        </p:txBody>
      </p:sp>
      <p:sp>
        <p:nvSpPr>
          <p:cNvPr id="5" name="Slide Number Placeholder 4"/>
          <p:cNvSpPr>
            <a:spLocks noGrp="1"/>
          </p:cNvSpPr>
          <p:nvPr>
            <p:ph type="sldNum" sz="quarter" idx="12"/>
          </p:nvPr>
        </p:nvSpPr>
        <p:spPr/>
        <p:txBody>
          <a:bodyPr/>
          <a:lstStyle>
            <a:lvl1pPr>
              <a:defRPr/>
            </a:lvl1pPr>
          </a:lstStyle>
          <a:p>
            <a:fld id="{2380432C-A11A-4734-8294-793F3866DF19}" type="slidenum">
              <a:rPr lang="ru-RU" altLang="en-US"/>
              <a:pPr/>
              <a:t>‹#›</a:t>
            </a:fld>
            <a:endParaRPr lang="ru-RU" altLang="en-US"/>
          </a:p>
        </p:txBody>
      </p:sp>
    </p:spTree>
    <p:extLst>
      <p:ext uri="{BB962C8B-B14F-4D97-AF65-F5344CB8AC3E}">
        <p14:creationId xmlns:p14="http://schemas.microsoft.com/office/powerpoint/2010/main" val="376280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ru-RU" altLang="en-US"/>
          </a:p>
        </p:txBody>
      </p:sp>
      <p:sp>
        <p:nvSpPr>
          <p:cNvPr id="3" name="Footer Placeholder 2"/>
          <p:cNvSpPr>
            <a:spLocks noGrp="1"/>
          </p:cNvSpPr>
          <p:nvPr>
            <p:ph type="ftr" sz="quarter" idx="11"/>
          </p:nvPr>
        </p:nvSpPr>
        <p:spPr/>
        <p:txBody>
          <a:bodyPr/>
          <a:lstStyle>
            <a:lvl1pPr>
              <a:defRPr/>
            </a:lvl1pPr>
          </a:lstStyle>
          <a:p>
            <a:endParaRPr lang="ru-RU" altLang="en-US"/>
          </a:p>
        </p:txBody>
      </p:sp>
      <p:sp>
        <p:nvSpPr>
          <p:cNvPr id="4" name="Slide Number Placeholder 3"/>
          <p:cNvSpPr>
            <a:spLocks noGrp="1"/>
          </p:cNvSpPr>
          <p:nvPr>
            <p:ph type="sldNum" sz="quarter" idx="12"/>
          </p:nvPr>
        </p:nvSpPr>
        <p:spPr/>
        <p:txBody>
          <a:bodyPr/>
          <a:lstStyle>
            <a:lvl1pPr>
              <a:defRPr/>
            </a:lvl1pPr>
          </a:lstStyle>
          <a:p>
            <a:fld id="{B604FE9D-E091-41CD-8DD8-1DDC5945FC66}" type="slidenum">
              <a:rPr lang="ru-RU" altLang="en-US"/>
              <a:pPr/>
              <a:t>‹#›</a:t>
            </a:fld>
            <a:endParaRPr lang="ru-RU" altLang="en-US"/>
          </a:p>
        </p:txBody>
      </p:sp>
    </p:spTree>
    <p:extLst>
      <p:ext uri="{BB962C8B-B14F-4D97-AF65-F5344CB8AC3E}">
        <p14:creationId xmlns:p14="http://schemas.microsoft.com/office/powerpoint/2010/main" val="39440732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endParaRPr lang="ru-RU" altLang="en-US"/>
          </a:p>
        </p:txBody>
      </p:sp>
      <p:sp>
        <p:nvSpPr>
          <p:cNvPr id="6" name="Footer Placeholder 5"/>
          <p:cNvSpPr>
            <a:spLocks noGrp="1"/>
          </p:cNvSpPr>
          <p:nvPr>
            <p:ph type="ftr" sz="quarter" idx="11"/>
          </p:nvPr>
        </p:nvSpPr>
        <p:spPr/>
        <p:txBody>
          <a:bodyPr/>
          <a:lstStyle>
            <a:lvl1pPr>
              <a:defRPr/>
            </a:lvl1pPr>
          </a:lstStyle>
          <a:p>
            <a:endParaRPr lang="ru-RU" altLang="en-US"/>
          </a:p>
        </p:txBody>
      </p:sp>
      <p:sp>
        <p:nvSpPr>
          <p:cNvPr id="7" name="Slide Number Placeholder 6"/>
          <p:cNvSpPr>
            <a:spLocks noGrp="1"/>
          </p:cNvSpPr>
          <p:nvPr>
            <p:ph type="sldNum" sz="quarter" idx="12"/>
          </p:nvPr>
        </p:nvSpPr>
        <p:spPr/>
        <p:txBody>
          <a:bodyPr/>
          <a:lstStyle>
            <a:lvl1pPr>
              <a:defRPr/>
            </a:lvl1pPr>
          </a:lstStyle>
          <a:p>
            <a:fld id="{3C6E841B-3B1D-4184-BABF-F71E65D69A64}" type="slidenum">
              <a:rPr lang="ru-RU" altLang="en-US"/>
              <a:pPr/>
              <a:t>‹#›</a:t>
            </a:fld>
            <a:endParaRPr lang="ru-RU" altLang="en-US"/>
          </a:p>
        </p:txBody>
      </p:sp>
    </p:spTree>
    <p:extLst>
      <p:ext uri="{BB962C8B-B14F-4D97-AF65-F5344CB8AC3E}">
        <p14:creationId xmlns:p14="http://schemas.microsoft.com/office/powerpoint/2010/main" val="1132578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8440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endParaRPr lang="ru-RU" altLang="en-US"/>
          </a:p>
        </p:txBody>
      </p:sp>
      <p:sp>
        <p:nvSpPr>
          <p:cNvPr id="6" name="Footer Placeholder 5"/>
          <p:cNvSpPr>
            <a:spLocks noGrp="1"/>
          </p:cNvSpPr>
          <p:nvPr>
            <p:ph type="ftr" sz="quarter" idx="11"/>
          </p:nvPr>
        </p:nvSpPr>
        <p:spPr/>
        <p:txBody>
          <a:bodyPr/>
          <a:lstStyle>
            <a:lvl1pPr>
              <a:defRPr/>
            </a:lvl1pPr>
          </a:lstStyle>
          <a:p>
            <a:endParaRPr lang="ru-RU" altLang="en-US"/>
          </a:p>
        </p:txBody>
      </p:sp>
      <p:sp>
        <p:nvSpPr>
          <p:cNvPr id="7" name="Slide Number Placeholder 6"/>
          <p:cNvSpPr>
            <a:spLocks noGrp="1"/>
          </p:cNvSpPr>
          <p:nvPr>
            <p:ph type="sldNum" sz="quarter" idx="12"/>
          </p:nvPr>
        </p:nvSpPr>
        <p:spPr/>
        <p:txBody>
          <a:bodyPr/>
          <a:lstStyle>
            <a:lvl1pPr>
              <a:defRPr/>
            </a:lvl1pPr>
          </a:lstStyle>
          <a:p>
            <a:fld id="{1E680DA1-7511-4AEF-A1EA-F5B928521B46}" type="slidenum">
              <a:rPr lang="ru-RU" altLang="en-US"/>
              <a:pPr/>
              <a:t>‹#›</a:t>
            </a:fld>
            <a:endParaRPr lang="ru-RU" altLang="en-US"/>
          </a:p>
        </p:txBody>
      </p:sp>
    </p:spTree>
    <p:extLst>
      <p:ext uri="{BB962C8B-B14F-4D97-AF65-F5344CB8AC3E}">
        <p14:creationId xmlns:p14="http://schemas.microsoft.com/office/powerpoint/2010/main" val="7467652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ru-RU" altLang="en-US"/>
          </a:p>
        </p:txBody>
      </p:sp>
      <p:sp>
        <p:nvSpPr>
          <p:cNvPr id="5" name="Footer Placeholder 4"/>
          <p:cNvSpPr>
            <a:spLocks noGrp="1"/>
          </p:cNvSpPr>
          <p:nvPr>
            <p:ph type="ftr" sz="quarter" idx="11"/>
          </p:nvPr>
        </p:nvSpPr>
        <p:spPr/>
        <p:txBody>
          <a:bodyPr/>
          <a:lstStyle>
            <a:lvl1pPr>
              <a:defRPr/>
            </a:lvl1pPr>
          </a:lstStyle>
          <a:p>
            <a:endParaRPr lang="ru-RU" altLang="en-US"/>
          </a:p>
        </p:txBody>
      </p:sp>
      <p:sp>
        <p:nvSpPr>
          <p:cNvPr id="6" name="Slide Number Placeholder 5"/>
          <p:cNvSpPr>
            <a:spLocks noGrp="1"/>
          </p:cNvSpPr>
          <p:nvPr>
            <p:ph type="sldNum" sz="quarter" idx="12"/>
          </p:nvPr>
        </p:nvSpPr>
        <p:spPr/>
        <p:txBody>
          <a:bodyPr/>
          <a:lstStyle>
            <a:lvl1pPr>
              <a:defRPr/>
            </a:lvl1pPr>
          </a:lstStyle>
          <a:p>
            <a:fld id="{C5D06F7D-1BC0-40ED-8A39-BDF13EE8285D}" type="slidenum">
              <a:rPr lang="ru-RU" altLang="en-US"/>
              <a:pPr/>
              <a:t>‹#›</a:t>
            </a:fld>
            <a:endParaRPr lang="ru-RU" altLang="en-US"/>
          </a:p>
        </p:txBody>
      </p:sp>
    </p:spTree>
    <p:extLst>
      <p:ext uri="{BB962C8B-B14F-4D97-AF65-F5344CB8AC3E}">
        <p14:creationId xmlns:p14="http://schemas.microsoft.com/office/powerpoint/2010/main" val="1292187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274638"/>
            <a:ext cx="1693862"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08175" y="274638"/>
            <a:ext cx="4932363"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ru-RU" altLang="en-US"/>
          </a:p>
        </p:txBody>
      </p:sp>
      <p:sp>
        <p:nvSpPr>
          <p:cNvPr id="5" name="Footer Placeholder 4"/>
          <p:cNvSpPr>
            <a:spLocks noGrp="1"/>
          </p:cNvSpPr>
          <p:nvPr>
            <p:ph type="ftr" sz="quarter" idx="11"/>
          </p:nvPr>
        </p:nvSpPr>
        <p:spPr/>
        <p:txBody>
          <a:bodyPr/>
          <a:lstStyle>
            <a:lvl1pPr>
              <a:defRPr/>
            </a:lvl1pPr>
          </a:lstStyle>
          <a:p>
            <a:endParaRPr lang="ru-RU" altLang="en-US"/>
          </a:p>
        </p:txBody>
      </p:sp>
      <p:sp>
        <p:nvSpPr>
          <p:cNvPr id="6" name="Slide Number Placeholder 5"/>
          <p:cNvSpPr>
            <a:spLocks noGrp="1"/>
          </p:cNvSpPr>
          <p:nvPr>
            <p:ph type="sldNum" sz="quarter" idx="12"/>
          </p:nvPr>
        </p:nvSpPr>
        <p:spPr/>
        <p:txBody>
          <a:bodyPr/>
          <a:lstStyle>
            <a:lvl1pPr>
              <a:defRPr/>
            </a:lvl1pPr>
          </a:lstStyle>
          <a:p>
            <a:fld id="{54FDE42B-AF9F-412B-80EF-C72B502CD371}" type="slidenum">
              <a:rPr lang="ru-RU" altLang="en-US"/>
              <a:pPr/>
              <a:t>‹#›</a:t>
            </a:fld>
            <a:endParaRPr lang="ru-RU" altLang="en-US"/>
          </a:p>
        </p:txBody>
      </p:sp>
    </p:spTree>
    <p:extLst>
      <p:ext uri="{BB962C8B-B14F-4D97-AF65-F5344CB8AC3E}">
        <p14:creationId xmlns:p14="http://schemas.microsoft.com/office/powerpoint/2010/main" val="1895589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rtlCol="0"/>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EDCA3DD3-10B0-42D8-BD37-D5E309C19BBC}" type="slidenum">
              <a:rPr lang="en-US" altLang="en-US"/>
              <a:pPr/>
              <a:t>‹#›</a:t>
            </a:fld>
            <a:endParaRPr lang="en-US" altLang="en-US"/>
          </a:p>
        </p:txBody>
      </p:sp>
    </p:spTree>
    <p:extLst>
      <p:ext uri="{BB962C8B-B14F-4D97-AF65-F5344CB8AC3E}">
        <p14:creationId xmlns:p14="http://schemas.microsoft.com/office/powerpoint/2010/main" val="20737777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E1BAE1-F677-4001-B3B0-D7B3555A72DF}" type="slidenum">
              <a:rPr lang="en-US" altLang="en-US"/>
              <a:pPr>
                <a:defRPr/>
              </a:pPr>
              <a:t>‹#›</a:t>
            </a:fld>
            <a:endParaRPr lang="en-US" altLang="en-US"/>
          </a:p>
        </p:txBody>
      </p:sp>
    </p:spTree>
    <p:extLst>
      <p:ext uri="{BB962C8B-B14F-4D97-AF65-F5344CB8AC3E}">
        <p14:creationId xmlns:p14="http://schemas.microsoft.com/office/powerpoint/2010/main" val="2615814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Tree>
    <p:extLst>
      <p:ext uri="{BB962C8B-B14F-4D97-AF65-F5344CB8AC3E}">
        <p14:creationId xmlns:p14="http://schemas.microsoft.com/office/powerpoint/2010/main" val="2285707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9750" y="1844675"/>
            <a:ext cx="3632200" cy="48958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24350" y="1844675"/>
            <a:ext cx="3632200" cy="48958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2229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4891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13596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731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Tree>
    <p:extLst>
      <p:ext uri="{BB962C8B-B14F-4D97-AF65-F5344CB8AC3E}">
        <p14:creationId xmlns:p14="http://schemas.microsoft.com/office/powerpoint/2010/main" val="3043918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Tree>
    <p:extLst>
      <p:ext uri="{BB962C8B-B14F-4D97-AF65-F5344CB8AC3E}">
        <p14:creationId xmlns:p14="http://schemas.microsoft.com/office/powerpoint/2010/main" val="1629112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1268413"/>
            <a:ext cx="741680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ru-RU" altLang="en-US" smtClean="0"/>
          </a:p>
        </p:txBody>
      </p:sp>
      <p:sp>
        <p:nvSpPr>
          <p:cNvPr id="1027" name="Rectangle 3"/>
          <p:cNvSpPr>
            <a:spLocks noGrp="1" noChangeArrowheads="1"/>
          </p:cNvSpPr>
          <p:nvPr>
            <p:ph type="body" idx="1"/>
          </p:nvPr>
        </p:nvSpPr>
        <p:spPr bwMode="auto">
          <a:xfrm>
            <a:off x="539750" y="1844675"/>
            <a:ext cx="7416800"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ru-RU" altLang="en-US" smtClean="0"/>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r" rtl="0" eaLnBrk="1" fontAlgn="base" hangingPunct="1">
        <a:spcBef>
          <a:spcPct val="0"/>
        </a:spcBef>
        <a:spcAft>
          <a:spcPct val="0"/>
        </a:spcAft>
        <a:defRPr sz="3600" b="1" kern="1200">
          <a:solidFill>
            <a:schemeClr val="tx2"/>
          </a:solidFill>
          <a:latin typeface="+mj-lt"/>
          <a:ea typeface="+mj-ea"/>
          <a:cs typeface="+mj-cs"/>
        </a:defRPr>
      </a:lvl1pPr>
      <a:lvl2pPr algn="r" rtl="0" eaLnBrk="1" fontAlgn="base" hangingPunct="1">
        <a:spcBef>
          <a:spcPct val="0"/>
        </a:spcBef>
        <a:spcAft>
          <a:spcPct val="0"/>
        </a:spcAft>
        <a:defRPr sz="3600" b="1">
          <a:solidFill>
            <a:schemeClr val="tx2"/>
          </a:solidFill>
          <a:latin typeface="Verdana" panose="020B0604030504040204" pitchFamily="34" charset="0"/>
        </a:defRPr>
      </a:lvl2pPr>
      <a:lvl3pPr algn="r" rtl="0" eaLnBrk="1" fontAlgn="base" hangingPunct="1">
        <a:spcBef>
          <a:spcPct val="0"/>
        </a:spcBef>
        <a:spcAft>
          <a:spcPct val="0"/>
        </a:spcAft>
        <a:defRPr sz="3600" b="1">
          <a:solidFill>
            <a:schemeClr val="tx2"/>
          </a:solidFill>
          <a:latin typeface="Verdana" panose="020B0604030504040204" pitchFamily="34" charset="0"/>
        </a:defRPr>
      </a:lvl3pPr>
      <a:lvl4pPr algn="r" rtl="0" eaLnBrk="1" fontAlgn="base" hangingPunct="1">
        <a:spcBef>
          <a:spcPct val="0"/>
        </a:spcBef>
        <a:spcAft>
          <a:spcPct val="0"/>
        </a:spcAft>
        <a:defRPr sz="3600" b="1">
          <a:solidFill>
            <a:schemeClr val="tx2"/>
          </a:solidFill>
          <a:latin typeface="Verdana" panose="020B0604030504040204" pitchFamily="34" charset="0"/>
        </a:defRPr>
      </a:lvl4pPr>
      <a:lvl5pPr algn="r" rtl="0" eaLnBrk="1" fontAlgn="base" hangingPunct="1">
        <a:spcBef>
          <a:spcPct val="0"/>
        </a:spcBef>
        <a:spcAft>
          <a:spcPct val="0"/>
        </a:spcAft>
        <a:defRPr sz="3600" b="1">
          <a:solidFill>
            <a:schemeClr val="tx2"/>
          </a:solidFill>
          <a:latin typeface="Verdana" panose="020B0604030504040204" pitchFamily="34" charset="0"/>
        </a:defRPr>
      </a:lvl5pPr>
      <a:lvl6pPr marL="457200" algn="r" rtl="0" eaLnBrk="1" fontAlgn="base" hangingPunct="1">
        <a:spcBef>
          <a:spcPct val="0"/>
        </a:spcBef>
        <a:spcAft>
          <a:spcPct val="0"/>
        </a:spcAft>
        <a:defRPr sz="3600" b="1">
          <a:solidFill>
            <a:schemeClr val="tx2"/>
          </a:solidFill>
          <a:latin typeface="Verdana" panose="020B0604030504040204" pitchFamily="34" charset="0"/>
        </a:defRPr>
      </a:lvl6pPr>
      <a:lvl7pPr marL="914400" algn="r" rtl="0" eaLnBrk="1" fontAlgn="base" hangingPunct="1">
        <a:spcBef>
          <a:spcPct val="0"/>
        </a:spcBef>
        <a:spcAft>
          <a:spcPct val="0"/>
        </a:spcAft>
        <a:defRPr sz="3600" b="1">
          <a:solidFill>
            <a:schemeClr val="tx2"/>
          </a:solidFill>
          <a:latin typeface="Verdana" panose="020B0604030504040204" pitchFamily="34" charset="0"/>
        </a:defRPr>
      </a:lvl7pPr>
      <a:lvl8pPr marL="1371600" algn="r" rtl="0" eaLnBrk="1" fontAlgn="base" hangingPunct="1">
        <a:spcBef>
          <a:spcPct val="0"/>
        </a:spcBef>
        <a:spcAft>
          <a:spcPct val="0"/>
        </a:spcAft>
        <a:defRPr sz="3600" b="1">
          <a:solidFill>
            <a:schemeClr val="tx2"/>
          </a:solidFill>
          <a:latin typeface="Verdana" panose="020B0604030504040204" pitchFamily="34" charset="0"/>
        </a:defRPr>
      </a:lvl8pPr>
      <a:lvl9pPr marL="1828800" algn="r" rtl="0" eaLnBrk="1" fontAlgn="base" hangingPunct="1">
        <a:spcBef>
          <a:spcPct val="0"/>
        </a:spcBef>
        <a:spcAft>
          <a:spcPct val="0"/>
        </a:spcAft>
        <a:defRPr sz="3600" b="1">
          <a:solidFill>
            <a:schemeClr val="tx2"/>
          </a:solidFill>
          <a:latin typeface="Verdana" panose="020B0604030504040204" pitchFamily="34" charset="0"/>
        </a:defRPr>
      </a:lvl9pPr>
    </p:titleStyle>
    <p:bodyStyle>
      <a:lvl1pPr marL="342900" indent="-342900" algn="l" rtl="0" eaLnBrk="1" fontAlgn="base" hangingPunct="1">
        <a:spcBef>
          <a:spcPct val="20000"/>
        </a:spcBef>
        <a:spcAft>
          <a:spcPct val="0"/>
        </a:spcAft>
        <a:buChar char="•"/>
        <a:defRPr sz="2800" kern="12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400" b="1" kern="1200">
          <a:solidFill>
            <a:schemeClr val="tx2"/>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2"/>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2"/>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1979613" y="274638"/>
            <a:ext cx="67071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en-US" smtClean="0"/>
              <a:t>Click to edit Master title style</a:t>
            </a:r>
          </a:p>
        </p:txBody>
      </p:sp>
      <p:sp>
        <p:nvSpPr>
          <p:cNvPr id="190467" name="Rectangle 3"/>
          <p:cNvSpPr>
            <a:spLocks noGrp="1" noChangeArrowheads="1"/>
          </p:cNvSpPr>
          <p:nvPr>
            <p:ph type="body" idx="1"/>
          </p:nvPr>
        </p:nvSpPr>
        <p:spPr bwMode="auto">
          <a:xfrm>
            <a:off x="1908175" y="1600200"/>
            <a:ext cx="677862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904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endParaRPr lang="ru-RU" altLang="en-US"/>
          </a:p>
        </p:txBody>
      </p:sp>
      <p:sp>
        <p:nvSpPr>
          <p:cNvPr id="1904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endParaRPr lang="ru-RU" altLang="en-US"/>
          </a:p>
        </p:txBody>
      </p:sp>
      <p:sp>
        <p:nvSpPr>
          <p:cNvPr id="1904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fld id="{F3806D3E-EC2B-457C-AB72-C49C9930D33C}" type="slidenum">
              <a:rPr lang="ru-RU" altLang="en-US"/>
              <a:pPr/>
              <a:t>‹#›</a:t>
            </a:fld>
            <a:endParaRPr lang="ru-RU"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Verdana" panose="020B0604030504040204" pitchFamily="34" charset="0"/>
        </a:defRPr>
      </a:lvl2pPr>
      <a:lvl3pPr algn="ctr" rtl="0" fontAlgn="base">
        <a:spcBef>
          <a:spcPct val="0"/>
        </a:spcBef>
        <a:spcAft>
          <a:spcPct val="0"/>
        </a:spcAft>
        <a:defRPr sz="4400">
          <a:solidFill>
            <a:schemeClr val="tx2"/>
          </a:solidFill>
          <a:latin typeface="Verdana" panose="020B0604030504040204" pitchFamily="34" charset="0"/>
        </a:defRPr>
      </a:lvl3pPr>
      <a:lvl4pPr algn="ctr" rtl="0" fontAlgn="base">
        <a:spcBef>
          <a:spcPct val="0"/>
        </a:spcBef>
        <a:spcAft>
          <a:spcPct val="0"/>
        </a:spcAft>
        <a:defRPr sz="4400">
          <a:solidFill>
            <a:schemeClr val="tx2"/>
          </a:solidFill>
          <a:latin typeface="Verdana" panose="020B0604030504040204" pitchFamily="34" charset="0"/>
        </a:defRPr>
      </a:lvl4pPr>
      <a:lvl5pPr algn="ctr" rtl="0" fontAlgn="base">
        <a:spcBef>
          <a:spcPct val="0"/>
        </a:spcBef>
        <a:spcAft>
          <a:spcPct val="0"/>
        </a:spcAft>
        <a:defRPr sz="4400">
          <a:solidFill>
            <a:schemeClr val="tx2"/>
          </a:solidFill>
          <a:latin typeface="Verdana" panose="020B0604030504040204" pitchFamily="34" charset="0"/>
        </a:defRPr>
      </a:lvl5pPr>
      <a:lvl6pPr marL="457200" algn="ctr" rtl="0" fontAlgn="base">
        <a:spcBef>
          <a:spcPct val="0"/>
        </a:spcBef>
        <a:spcAft>
          <a:spcPct val="0"/>
        </a:spcAft>
        <a:defRPr sz="4400">
          <a:solidFill>
            <a:schemeClr val="tx2"/>
          </a:solidFill>
          <a:latin typeface="Verdana" panose="020B0604030504040204" pitchFamily="34" charset="0"/>
        </a:defRPr>
      </a:lvl6pPr>
      <a:lvl7pPr marL="914400" algn="ctr" rtl="0" fontAlgn="base">
        <a:spcBef>
          <a:spcPct val="0"/>
        </a:spcBef>
        <a:spcAft>
          <a:spcPct val="0"/>
        </a:spcAft>
        <a:defRPr sz="4400">
          <a:solidFill>
            <a:schemeClr val="tx2"/>
          </a:solidFill>
          <a:latin typeface="Verdana" panose="020B0604030504040204" pitchFamily="34" charset="0"/>
        </a:defRPr>
      </a:lvl7pPr>
      <a:lvl8pPr marL="1371600" algn="ctr" rtl="0" fontAlgn="base">
        <a:spcBef>
          <a:spcPct val="0"/>
        </a:spcBef>
        <a:spcAft>
          <a:spcPct val="0"/>
        </a:spcAft>
        <a:defRPr sz="4400">
          <a:solidFill>
            <a:schemeClr val="tx2"/>
          </a:solidFill>
          <a:latin typeface="Verdana" panose="020B0604030504040204" pitchFamily="34" charset="0"/>
        </a:defRPr>
      </a:lvl8pPr>
      <a:lvl9pPr marL="1828800" algn="ctr" rtl="0" fontAlgn="base">
        <a:spcBef>
          <a:spcPct val="0"/>
        </a:spcBef>
        <a:spcAft>
          <a:spcPct val="0"/>
        </a:spcAft>
        <a:defRPr sz="4400">
          <a:solidFill>
            <a:schemeClr val="tx2"/>
          </a:solidFill>
          <a:latin typeface="Verdana" panose="020B060403050404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hyperlink" Target="http://ashimagebank.hematologylibrary.org/content/vol2007/issue0801/images/large/all1.jpeg" TargetMode="External"/><Relationship Id="rId2" Type="http://schemas.openxmlformats.org/officeDocument/2006/relationships/image" Target="../media/image22.png"/><Relationship Id="rId1" Type="http://schemas.openxmlformats.org/officeDocument/2006/relationships/slideLayout" Target="../slideLayouts/slideLayout23.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hyperlink" Target="https://acsjournals.onlinelibrary.wiley.com/doi/full/10.3322/caac.21654" TargetMode="External"/><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8.xml"/><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42.jpeg"/><Relationship Id="rId4" Type="http://schemas.openxmlformats.org/officeDocument/2006/relationships/image" Target="../media/image41.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4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cbsnews.com/news/colin-powell-covid-vaccine-multiple-myeloma-cancer-risk/" TargetMode="External"/><Relationship Id="rId1" Type="http://schemas.openxmlformats.org/officeDocument/2006/relationships/slideLayout" Target="../slideLayouts/slideLayout16.xml"/><Relationship Id="rId4" Type="http://schemas.openxmlformats.org/officeDocument/2006/relationships/image" Target="../media/image52.jpeg"/></Relationships>
</file>

<file path=ppt/slides/_rels/slide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hyperlink" Target="https://www.sciencedirect.com/science/article/pii/S0268960X18301395?via%3Dihub" TargetMode="External"/><Relationship Id="rId2" Type="http://schemas.openxmlformats.org/officeDocument/2006/relationships/image" Target="../media/image10.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8" name="Rectangle 12"/>
          <p:cNvSpPr>
            <a:spLocks noGrp="1" noChangeArrowheads="1"/>
          </p:cNvSpPr>
          <p:nvPr>
            <p:ph type="ctrTitle"/>
          </p:nvPr>
        </p:nvSpPr>
        <p:spPr>
          <a:xfrm>
            <a:off x="4876800" y="5334000"/>
            <a:ext cx="4191000" cy="1066799"/>
          </a:xfrm>
        </p:spPr>
        <p:txBody>
          <a:bodyPr/>
          <a:lstStyle/>
          <a:p>
            <a:r>
              <a:rPr lang="en-US" altLang="en-US" sz="2000" dirty="0" smtClean="0">
                <a:solidFill>
                  <a:schemeClr val="bg1"/>
                </a:solidFill>
                <a:latin typeface="Myriad Pro" pitchFamily="34" charset="0"/>
              </a:rPr>
              <a:t>Hematologic Malignancies</a:t>
            </a:r>
            <a:br>
              <a:rPr lang="en-US" altLang="en-US" sz="2000" dirty="0" smtClean="0">
                <a:solidFill>
                  <a:schemeClr val="bg1"/>
                </a:solidFill>
                <a:latin typeface="Myriad Pro" pitchFamily="34" charset="0"/>
              </a:rPr>
            </a:br>
            <a:r>
              <a:rPr lang="en-US" altLang="en-US" sz="2000" dirty="0" smtClean="0">
                <a:solidFill>
                  <a:schemeClr val="bg1"/>
                </a:solidFill>
                <a:latin typeface="Myriad Pro" pitchFamily="34" charset="0"/>
              </a:rPr>
              <a:t>Georgette A. Dent, MD</a:t>
            </a:r>
            <a:r>
              <a:rPr lang="en-US" altLang="en-US" sz="2800" dirty="0" smtClean="0">
                <a:solidFill>
                  <a:schemeClr val="bg1"/>
                </a:solidFill>
                <a:latin typeface="Myriad Pro" pitchFamily="34" charset="0"/>
              </a:rPr>
              <a:t/>
            </a:r>
            <a:br>
              <a:rPr lang="en-US" altLang="en-US" sz="2800" dirty="0" smtClean="0">
                <a:solidFill>
                  <a:schemeClr val="bg1"/>
                </a:solidFill>
                <a:latin typeface="Myriad Pro" pitchFamily="34" charset="0"/>
              </a:rPr>
            </a:br>
            <a:endParaRPr lang="en-US" altLang="en-US" sz="2800" dirty="0">
              <a:solidFill>
                <a:schemeClr val="bg1"/>
              </a:solidFill>
              <a:latin typeface="Myriad Pro" pitchFamily="34" charset="0"/>
            </a:endParaRPr>
          </a:p>
        </p:txBody>
      </p:sp>
      <p:sp>
        <p:nvSpPr>
          <p:cNvPr id="34829" name="Rectangle 13"/>
          <p:cNvSpPr>
            <a:spLocks noGrp="1" noChangeArrowheads="1"/>
          </p:cNvSpPr>
          <p:nvPr>
            <p:ph type="subTitle" idx="1"/>
          </p:nvPr>
        </p:nvSpPr>
        <p:spPr>
          <a:xfrm>
            <a:off x="2133601" y="6021388"/>
            <a:ext cx="6542088" cy="608012"/>
          </a:xfrm>
        </p:spPr>
        <p:txBody>
          <a:bodyPr/>
          <a:lstStyle/>
          <a:p>
            <a:r>
              <a:rPr lang="en-US" altLang="en-US" sz="2000" dirty="0" smtClean="0">
                <a:solidFill>
                  <a:schemeClr val="bg1"/>
                </a:solidFill>
                <a:latin typeface="Myriad Pro" pitchFamily="34" charset="0"/>
              </a:rPr>
              <a:t>University of North Carolina School of Medicine</a:t>
            </a:r>
            <a:endParaRPr lang="uk-UA" altLang="en-US" sz="2000" dirty="0">
              <a:solidFill>
                <a:schemeClr val="bg1"/>
              </a:solidFill>
              <a:latin typeface="Myriad Pro"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ctrTitle"/>
          </p:nvPr>
        </p:nvSpPr>
        <p:spPr/>
        <p:txBody>
          <a:bodyPr/>
          <a:lstStyle/>
          <a:p>
            <a:pPr eaLnBrk="1" hangingPunct="1"/>
            <a:r>
              <a:rPr lang="en-US" altLang="en-US" b="1" smtClean="0">
                <a:latin typeface="Arial" panose="020B0604020202020204" pitchFamily="34" charset="0"/>
                <a:ea typeface="ＭＳ Ｐゴシック" panose="020B0600070205080204" pitchFamily="34" charset="-128"/>
                <a:cs typeface="Arial" panose="020B0604020202020204" pitchFamily="34" charset="0"/>
              </a:rPr>
              <a:t>Acute Myeloid Leukemia</a:t>
            </a:r>
          </a:p>
        </p:txBody>
      </p:sp>
    </p:spTree>
    <p:extLst>
      <p:ext uri="{BB962C8B-B14F-4D97-AF65-F5344CB8AC3E}">
        <p14:creationId xmlns:p14="http://schemas.microsoft.com/office/powerpoint/2010/main" val="3727426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descr="https://ars.els-cdn.com/content/image/1-s2.0-S0268960X18301395-gr3_lr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2514600"/>
            <a:ext cx="5870991" cy="28765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30594" y="533400"/>
            <a:ext cx="6627605" cy="523220"/>
          </a:xfrm>
          <a:prstGeom prst="rect">
            <a:avLst/>
          </a:prstGeom>
          <a:noFill/>
        </p:spPr>
        <p:txBody>
          <a:bodyPr wrap="square" rtlCol="0">
            <a:spAutoFit/>
          </a:bodyPr>
          <a:lstStyle/>
          <a:p>
            <a:r>
              <a:rPr lang="en-US" sz="2800" dirty="0" smtClean="0"/>
              <a:t>AML is a Disease Primarily of Adults</a:t>
            </a:r>
            <a:endParaRPr lang="en-US" sz="2800" dirty="0"/>
          </a:p>
        </p:txBody>
      </p:sp>
    </p:spTree>
    <p:extLst>
      <p:ext uri="{BB962C8B-B14F-4D97-AF65-F5344CB8AC3E}">
        <p14:creationId xmlns:p14="http://schemas.microsoft.com/office/powerpoint/2010/main" val="996389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Metcalf_Fig3_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1828800"/>
            <a:ext cx="410886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4"/>
          <p:cNvSpPr>
            <a:spLocks noChangeArrowheads="1"/>
          </p:cNvSpPr>
          <p:nvPr/>
        </p:nvSpPr>
        <p:spPr bwMode="auto">
          <a:xfrm>
            <a:off x="457200" y="274638"/>
            <a:ext cx="8229600" cy="1143000"/>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altLang="en-US" sz="4400" b="1" smtClean="0">
                <a:solidFill>
                  <a:schemeClr val="tx2"/>
                </a:solidFill>
                <a:effectLst>
                  <a:outerShdw blurRad="38100" dist="38100" dir="2700000" algn="tl">
                    <a:srgbClr val="C0C0C0"/>
                  </a:outerShdw>
                </a:effectLst>
              </a:rPr>
              <a:t>Origins of AML</a:t>
            </a:r>
          </a:p>
        </p:txBody>
      </p:sp>
      <p:sp>
        <p:nvSpPr>
          <p:cNvPr id="37892" name="Rectangle 5"/>
          <p:cNvSpPr>
            <a:spLocks noGrp="1" noChangeArrowheads="1"/>
          </p:cNvSpPr>
          <p:nvPr>
            <p:ph type="body" sz="half" idx="1"/>
          </p:nvPr>
        </p:nvSpPr>
        <p:spPr>
          <a:xfrm>
            <a:off x="1798264" y="2286000"/>
            <a:ext cx="2971799" cy="3200400"/>
          </a:xfrm>
        </p:spPr>
        <p:txBody>
          <a:bodyPr/>
          <a:lstStyle/>
          <a:p>
            <a:pPr eaLnBrk="1" hangingPunct="1"/>
            <a:r>
              <a:rPr lang="en-US" altLang="en-US" sz="1800" dirty="0" smtClean="0">
                <a:latin typeface="Arial" panose="020B0604020202020204" pitchFamily="34" charset="0"/>
                <a:ea typeface="ＭＳ Ｐゴシック" panose="020B0600070205080204" pitchFamily="34" charset="-128"/>
                <a:cs typeface="Arial" panose="020B0604020202020204" pitchFamily="34" charset="0"/>
              </a:rPr>
              <a:t>AML is a malignancy of a </a:t>
            </a:r>
            <a:r>
              <a:rPr lang="en-US" altLang="en-US" sz="1800" b="1" i="1" dirty="0" smtClean="0">
                <a:latin typeface="Arial" panose="020B0604020202020204" pitchFamily="34" charset="0"/>
                <a:ea typeface="ＭＳ Ｐゴシック" panose="020B0600070205080204" pitchFamily="34" charset="-128"/>
                <a:cs typeface="Arial" panose="020B0604020202020204" pitchFamily="34" charset="0"/>
              </a:rPr>
              <a:t>committed myeloid progenitor cell</a:t>
            </a:r>
            <a:r>
              <a:rPr lang="en-US" altLang="en-US" sz="1800" dirty="0" smtClean="0">
                <a:latin typeface="Arial" panose="020B0604020202020204" pitchFamily="34" charset="0"/>
                <a:ea typeface="ＭＳ Ｐゴシック" panose="020B0600070205080204" pitchFamily="34" charset="-128"/>
                <a:cs typeface="Arial" panose="020B0604020202020204" pitchFamily="34" charset="0"/>
              </a:rPr>
              <a:t>.</a:t>
            </a:r>
          </a:p>
          <a:p>
            <a:pPr eaLnBrk="1" hangingPunct="1"/>
            <a:r>
              <a:rPr lang="en-US" altLang="en-US" sz="1800" dirty="0" smtClean="0">
                <a:latin typeface="Arial" panose="020B0604020202020204" pitchFamily="34" charset="0"/>
                <a:ea typeface="ＭＳ Ｐゴシック" panose="020B0600070205080204" pitchFamily="34" charset="-128"/>
                <a:cs typeface="Arial" panose="020B0604020202020204" pitchFamily="34" charset="0"/>
              </a:rPr>
              <a:t>In AML, the malignant cells largely </a:t>
            </a:r>
            <a:r>
              <a:rPr lang="en-US" altLang="en-US" sz="1800" b="1" i="1" dirty="0" smtClean="0">
                <a:latin typeface="Arial" panose="020B0604020202020204" pitchFamily="34" charset="0"/>
                <a:ea typeface="ＭＳ Ｐゴシック" panose="020B0600070205080204" pitchFamily="34" charset="-128"/>
                <a:cs typeface="Arial" panose="020B0604020202020204" pitchFamily="34" charset="0"/>
              </a:rPr>
              <a:t>lose the ability to differentiate</a:t>
            </a:r>
            <a:r>
              <a:rPr lang="en-US" altLang="en-US" sz="1800" dirty="0" smtClean="0">
                <a:latin typeface="Arial" panose="020B0604020202020204" pitchFamily="34" charset="0"/>
                <a:ea typeface="ＭＳ Ｐゴシック" panose="020B0600070205080204" pitchFamily="34" charset="-128"/>
                <a:cs typeface="Arial" panose="020B0604020202020204" pitchFamily="34" charset="0"/>
              </a:rPr>
              <a:t>.</a:t>
            </a:r>
          </a:p>
          <a:p>
            <a:pPr lvl="1" eaLnBrk="1" hangingPunct="1"/>
            <a:r>
              <a:rPr lang="en-US" altLang="en-US" sz="1600" b="1" dirty="0" smtClean="0">
                <a:latin typeface="Arial" panose="020B0604020202020204" pitchFamily="34" charset="0"/>
                <a:ea typeface="ＭＳ Ｐゴシック" panose="020B0600070205080204" pitchFamily="34" charset="-128"/>
                <a:cs typeface="Arial" panose="020B0604020202020204" pitchFamily="34" charset="0"/>
              </a:rPr>
              <a:t>Morphologically </a:t>
            </a:r>
            <a:r>
              <a:rPr lang="en-US" altLang="en-US" sz="1600" b="1" u="sng" dirty="0" smtClean="0">
                <a:latin typeface="Arial" panose="020B0604020202020204" pitchFamily="34" charset="0"/>
                <a:ea typeface="ＭＳ Ｐゴシック" panose="020B0600070205080204" pitchFamily="34" charset="-128"/>
                <a:cs typeface="Arial" panose="020B0604020202020204" pitchFamily="34" charset="0"/>
              </a:rPr>
              <a:t>homogeneous</a:t>
            </a:r>
            <a:r>
              <a:rPr lang="en-US" altLang="en-US" sz="1600" dirty="0" smtClean="0">
                <a:latin typeface="Arial" panose="020B0604020202020204" pitchFamily="34" charset="0"/>
                <a:ea typeface="ＭＳ Ｐゴシック" panose="020B0600070205080204" pitchFamily="34" charset="-128"/>
                <a:cs typeface="Arial" panose="020B0604020202020204" pitchFamily="34" charset="0"/>
              </a:rPr>
              <a:t> population of </a:t>
            </a:r>
            <a:r>
              <a:rPr lang="en-US" altLang="en-US" sz="1600" dirty="0" err="1" smtClean="0">
                <a:latin typeface="Arial" panose="020B0604020202020204" pitchFamily="34" charset="0"/>
                <a:ea typeface="ＭＳ Ｐゴシック" panose="020B0600070205080204" pitchFamily="34" charset="-128"/>
                <a:cs typeface="Arial" panose="020B0604020202020204" pitchFamily="34" charset="0"/>
              </a:rPr>
              <a:t>myeloblasts</a:t>
            </a:r>
            <a:r>
              <a:rPr lang="en-US" altLang="en-US" sz="1800" dirty="0" smtClean="0">
                <a:latin typeface="Arial" panose="020B0604020202020204" pitchFamily="34" charset="0"/>
                <a:ea typeface="ＭＳ Ｐゴシック" panose="020B0600070205080204" pitchFamily="34" charset="-128"/>
                <a:cs typeface="Arial" panose="020B0604020202020204" pitchFamily="34" charset="0"/>
              </a:rPr>
              <a:t>.</a:t>
            </a:r>
          </a:p>
          <a:p>
            <a:pPr lvl="1" eaLnBrk="1" hangingPunct="1"/>
            <a:endParaRPr lang="en-US" altLang="en-US" sz="2400" dirty="0"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37893" name="Rectangle 26"/>
          <p:cNvSpPr>
            <a:spLocks noChangeArrowheads="1"/>
          </p:cNvSpPr>
          <p:nvPr/>
        </p:nvSpPr>
        <p:spPr bwMode="auto">
          <a:xfrm>
            <a:off x="5638800" y="2819400"/>
            <a:ext cx="457200" cy="21336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37894" name="Line 27"/>
          <p:cNvSpPr>
            <a:spLocks noChangeShapeType="1"/>
          </p:cNvSpPr>
          <p:nvPr/>
        </p:nvSpPr>
        <p:spPr bwMode="auto">
          <a:xfrm>
            <a:off x="6248400" y="2819400"/>
            <a:ext cx="2133600" cy="22860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5" name="Line 29"/>
          <p:cNvSpPr>
            <a:spLocks noChangeShapeType="1"/>
          </p:cNvSpPr>
          <p:nvPr/>
        </p:nvSpPr>
        <p:spPr bwMode="auto">
          <a:xfrm flipH="1">
            <a:off x="6248400" y="2895600"/>
            <a:ext cx="2057400" cy="21336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2766827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2057400" y="152400"/>
            <a:ext cx="6400800" cy="1085850"/>
          </a:xfrm>
        </p:spPr>
        <p:txBody>
          <a:bodyPr rtlCol="0">
            <a:noAutofit/>
          </a:bodyPr>
          <a:lstStyle/>
          <a:p>
            <a:pPr eaLnBrk="1" fontAlgn="auto" hangingPunct="1">
              <a:spcAft>
                <a:spcPts val="0"/>
              </a:spcAft>
              <a:defRPr/>
            </a:pPr>
            <a:r>
              <a:rPr lang="en-US" sz="3200" b="1" dirty="0">
                <a:solidFill>
                  <a:schemeClr val="bg1">
                    <a:lumMod val="50000"/>
                  </a:schemeClr>
                </a:solidFill>
                <a:ea typeface="+mj-ea"/>
                <a:cs typeface="+mj-cs"/>
              </a:rPr>
              <a:t>Acute Myeloid Leukemia</a:t>
            </a:r>
          </a:p>
        </p:txBody>
      </p:sp>
      <p:sp>
        <p:nvSpPr>
          <p:cNvPr id="38915" name="Rectangle 3"/>
          <p:cNvSpPr>
            <a:spLocks noGrp="1" noChangeArrowheads="1"/>
          </p:cNvSpPr>
          <p:nvPr>
            <p:ph type="body" sz="half" idx="1"/>
          </p:nvPr>
        </p:nvSpPr>
        <p:spPr>
          <a:xfrm>
            <a:off x="1828800" y="1905000"/>
            <a:ext cx="3429000" cy="4724400"/>
          </a:xfrm>
        </p:spPr>
        <p:txBody>
          <a:bodyPr/>
          <a:lstStyle/>
          <a:p>
            <a:pPr eaLnBrk="1" hangingPunct="1">
              <a:lnSpc>
                <a:spcPct val="80000"/>
              </a:lnSpc>
            </a:pPr>
            <a:r>
              <a:rPr lang="en-US" altLang="en-US" sz="2000" b="1" dirty="0" smtClean="0">
                <a:latin typeface="Tw Cen MT" panose="020B0602020104020603" pitchFamily="34" charset="0"/>
                <a:ea typeface="ＭＳ Ｐゴシック" panose="020B0600070205080204" pitchFamily="34" charset="-128"/>
              </a:rPr>
              <a:t>Clonal expansion of myeloid blasts</a:t>
            </a:r>
          </a:p>
          <a:p>
            <a:pPr eaLnBrk="1" hangingPunct="1">
              <a:lnSpc>
                <a:spcPct val="80000"/>
              </a:lnSpc>
            </a:pPr>
            <a:endParaRPr lang="en-US" altLang="en-US" sz="2000" i="1" dirty="0" smtClean="0">
              <a:latin typeface="Tw Cen MT" panose="020B0602020104020603" pitchFamily="34" charset="0"/>
              <a:ea typeface="ＭＳ Ｐゴシック" panose="020B0600070205080204" pitchFamily="34" charset="-128"/>
            </a:endParaRPr>
          </a:p>
          <a:p>
            <a:pPr eaLnBrk="1" hangingPunct="1">
              <a:lnSpc>
                <a:spcPct val="80000"/>
              </a:lnSpc>
            </a:pPr>
            <a:r>
              <a:rPr lang="en-US" altLang="en-US" sz="2000" dirty="0" smtClean="0">
                <a:latin typeface="Tw Cen MT" panose="020B0602020104020603" pitchFamily="34" charset="0"/>
                <a:ea typeface="ＭＳ Ｐゴシック" panose="020B0600070205080204" pitchFamily="34" charset="-128"/>
              </a:rPr>
              <a:t>Can arise </a:t>
            </a:r>
            <a:r>
              <a:rPr lang="en-US" altLang="en-US" sz="2000" i="1" dirty="0" smtClean="0">
                <a:latin typeface="Tw Cen MT" panose="020B0602020104020603" pitchFamily="34" charset="0"/>
                <a:ea typeface="ＭＳ Ｐゴシック" panose="020B0600070205080204" pitchFamily="34" charset="-128"/>
              </a:rPr>
              <a:t>de novo </a:t>
            </a:r>
            <a:r>
              <a:rPr lang="en-US" altLang="en-US" sz="2000" dirty="0" smtClean="0">
                <a:latin typeface="Tw Cen MT" panose="020B0602020104020603" pitchFamily="34" charset="0"/>
                <a:ea typeface="ＭＳ Ｐゴシック" panose="020B0600070205080204" pitchFamily="34" charset="-128"/>
              </a:rPr>
              <a:t>or as a consequence of underlying disorder (such as: a bone marrow failure syndrome,  </a:t>
            </a:r>
            <a:r>
              <a:rPr lang="en-US" altLang="en-US" sz="2000" dirty="0" err="1" smtClean="0">
                <a:latin typeface="Tw Cen MT" panose="020B0602020104020603" pitchFamily="34" charset="0"/>
                <a:ea typeface="ＭＳ Ｐゴシック" panose="020B0600070205080204" pitchFamily="34" charset="-128"/>
              </a:rPr>
              <a:t>myelodyplastic</a:t>
            </a:r>
            <a:r>
              <a:rPr lang="en-US" altLang="en-US" sz="2000" dirty="0" smtClean="0">
                <a:latin typeface="Tw Cen MT" panose="020B0602020104020603" pitchFamily="34" charset="0"/>
                <a:ea typeface="ＭＳ Ｐゴシック" panose="020B0600070205080204" pitchFamily="34" charset="-128"/>
              </a:rPr>
              <a:t> syndrome, myeloproliferative disorder)</a:t>
            </a:r>
          </a:p>
          <a:p>
            <a:pPr eaLnBrk="1" hangingPunct="1">
              <a:lnSpc>
                <a:spcPct val="80000"/>
              </a:lnSpc>
              <a:buFont typeface="Wingdings" panose="05000000000000000000" pitchFamily="2" charset="2"/>
              <a:buNone/>
            </a:pPr>
            <a:endParaRPr lang="en-US" altLang="en-US" sz="1800" dirty="0" smtClean="0">
              <a:latin typeface="Tw Cen MT" panose="020B0602020104020603" pitchFamily="34" charset="0"/>
              <a:ea typeface="ＭＳ Ｐゴシック" panose="020B0600070205080204" pitchFamily="34" charset="-128"/>
            </a:endParaRPr>
          </a:p>
          <a:p>
            <a:pPr eaLnBrk="1" hangingPunct="1">
              <a:lnSpc>
                <a:spcPct val="80000"/>
              </a:lnSpc>
              <a:buFont typeface="Wingdings" panose="05000000000000000000" pitchFamily="2" charset="2"/>
              <a:buNone/>
            </a:pPr>
            <a:endParaRPr lang="en-US" altLang="en-US" sz="1800" dirty="0" smtClean="0">
              <a:latin typeface="Tw Cen MT" panose="020B0602020104020603" pitchFamily="34" charset="0"/>
              <a:ea typeface="ＭＳ Ｐゴシック" panose="020B0600070205080204" pitchFamily="34" charset="-128"/>
            </a:endParaRPr>
          </a:p>
        </p:txBody>
      </p:sp>
      <p:pic>
        <p:nvPicPr>
          <p:cNvPr id="38916" name="Picture 4" descr="auer rod"/>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r="3119"/>
          <a:stretch>
            <a:fillRect/>
          </a:stretch>
        </p:blipFill>
        <p:spPr>
          <a:xfrm>
            <a:off x="5791200" y="1524000"/>
            <a:ext cx="2971800" cy="2286000"/>
          </a:xfrm>
        </p:spPr>
      </p:pic>
    </p:spTree>
    <p:extLst>
      <p:ext uri="{BB962C8B-B14F-4D97-AF65-F5344CB8AC3E}">
        <p14:creationId xmlns:p14="http://schemas.microsoft.com/office/powerpoint/2010/main" val="42525722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r>
              <a:rPr lang="en-US" altLang="en-US" b="1" smtClean="0">
                <a:latin typeface="Tw Cen MT" panose="020B0602020104020603" pitchFamily="34" charset="0"/>
                <a:ea typeface="ＭＳ Ｐゴシック" panose="020B0600070205080204" pitchFamily="34" charset="-128"/>
              </a:rPr>
              <a:t>Bone Marrow Biopsy</a:t>
            </a:r>
          </a:p>
        </p:txBody>
      </p:sp>
      <p:sp>
        <p:nvSpPr>
          <p:cNvPr id="39939" name="Content Placeholder 6"/>
          <p:cNvSpPr>
            <a:spLocks noGrp="1"/>
          </p:cNvSpPr>
          <p:nvPr>
            <p:ph sz="half" idx="1"/>
          </p:nvPr>
        </p:nvSpPr>
        <p:spPr>
          <a:xfrm>
            <a:off x="2209800" y="5791200"/>
            <a:ext cx="2438400" cy="914400"/>
          </a:xfrm>
        </p:spPr>
        <p:txBody>
          <a:bodyPr/>
          <a:lstStyle/>
          <a:p>
            <a:pPr eaLnBrk="1" hangingPunct="1">
              <a:lnSpc>
                <a:spcPct val="80000"/>
              </a:lnSpc>
            </a:pPr>
            <a:r>
              <a:rPr lang="en-US" altLang="en-US" sz="2000" dirty="0" smtClean="0">
                <a:latin typeface="Tw Cen MT" panose="020B0602020104020603" pitchFamily="34" charset="0"/>
                <a:ea typeface="ＭＳ Ｐゴシック" panose="020B0600070205080204" pitchFamily="34" charset="-128"/>
              </a:rPr>
              <a:t>NORMAL</a:t>
            </a:r>
          </a:p>
          <a:p>
            <a:pPr lvl="1" eaLnBrk="1" hangingPunct="1">
              <a:lnSpc>
                <a:spcPct val="80000"/>
              </a:lnSpc>
            </a:pPr>
            <a:r>
              <a:rPr lang="en-US" altLang="en-US" sz="2000" dirty="0" err="1" smtClean="0">
                <a:latin typeface="Tw Cen MT" panose="020B0602020104020603" pitchFamily="34" charset="0"/>
                <a:ea typeface="ＭＳ Ｐゴシック" panose="020B0600070205080204" pitchFamily="34" charset="-128"/>
              </a:rPr>
              <a:t>Trilineage</a:t>
            </a:r>
            <a:r>
              <a:rPr lang="en-US" altLang="en-US" sz="2000" dirty="0" smtClean="0">
                <a:latin typeface="Tw Cen MT" panose="020B0602020104020603" pitchFamily="34" charset="0"/>
                <a:ea typeface="ＭＳ Ｐゴシック" panose="020B0600070205080204" pitchFamily="34" charset="-128"/>
              </a:rPr>
              <a:t> hematopoiesis</a:t>
            </a:r>
          </a:p>
        </p:txBody>
      </p:sp>
      <p:sp>
        <p:nvSpPr>
          <p:cNvPr id="39940" name="Content Placeholder 7"/>
          <p:cNvSpPr>
            <a:spLocks noGrp="1"/>
          </p:cNvSpPr>
          <p:nvPr>
            <p:ph sz="half" idx="2"/>
          </p:nvPr>
        </p:nvSpPr>
        <p:spPr>
          <a:xfrm>
            <a:off x="5029200" y="5715000"/>
            <a:ext cx="3886200" cy="1143000"/>
          </a:xfrm>
        </p:spPr>
        <p:txBody>
          <a:bodyPr/>
          <a:lstStyle/>
          <a:p>
            <a:pPr eaLnBrk="1" hangingPunct="1">
              <a:lnSpc>
                <a:spcPct val="80000"/>
              </a:lnSpc>
            </a:pPr>
            <a:r>
              <a:rPr lang="en-US" altLang="en-US" sz="2000" dirty="0" smtClean="0">
                <a:latin typeface="Tw Cen MT" panose="020B0602020104020603" pitchFamily="34" charset="0"/>
                <a:ea typeface="ＭＳ Ｐゴシック" panose="020B0600070205080204" pitchFamily="34" charset="-128"/>
              </a:rPr>
              <a:t>ABNORMAL</a:t>
            </a:r>
          </a:p>
          <a:p>
            <a:pPr lvl="1" eaLnBrk="1" hangingPunct="1">
              <a:lnSpc>
                <a:spcPct val="80000"/>
              </a:lnSpc>
            </a:pPr>
            <a:r>
              <a:rPr lang="en-US" altLang="en-US" sz="2000" dirty="0" smtClean="0">
                <a:latin typeface="Tw Cen MT" panose="020B0602020104020603" pitchFamily="34" charset="0"/>
                <a:ea typeface="ＭＳ Ｐゴシック" panose="020B0600070205080204" pitchFamily="34" charset="-128"/>
              </a:rPr>
              <a:t>Monotonous population of mononuclear cells</a:t>
            </a:r>
          </a:p>
        </p:txBody>
      </p:sp>
      <p:sp>
        <p:nvSpPr>
          <p:cNvPr id="6" name="Right Arrow 5"/>
          <p:cNvSpPr/>
          <p:nvPr/>
        </p:nvSpPr>
        <p:spPr>
          <a:xfrm>
            <a:off x="4191000" y="3581400"/>
            <a:ext cx="7620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9942" name="Picture 5" descr="HEME154"/>
          <p:cNvPicPr>
            <a:picLocks noChangeAspect="1" noChangeArrowheads="1"/>
          </p:cNvPicPr>
          <p:nvPr/>
        </p:nvPicPr>
        <p:blipFill>
          <a:blip r:embed="rId2">
            <a:extLst>
              <a:ext uri="{28A0092B-C50C-407E-A947-70E740481C1C}">
                <a14:useLocalDpi xmlns:a14="http://schemas.microsoft.com/office/drawing/2010/main" val="0"/>
              </a:ext>
            </a:extLst>
          </a:blip>
          <a:srcRect b="18808"/>
          <a:stretch>
            <a:fillRect/>
          </a:stretch>
        </p:blipFill>
        <p:spPr bwMode="auto">
          <a:xfrm>
            <a:off x="1943100" y="1669226"/>
            <a:ext cx="3276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cmpd="dbl">
                <a:solidFill>
                  <a:srgbClr val="000000"/>
                </a:solidFill>
                <a:bevel/>
                <a:headEnd/>
                <a:tailEnd/>
              </a14:hiddenLine>
            </a:ext>
          </a:extLst>
        </p:spPr>
      </p:pic>
      <p:pic>
        <p:nvPicPr>
          <p:cNvPr id="39943" name="Picture 4" descr="Capture_8953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1676400"/>
            <a:ext cx="3048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2157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457200" y="76200"/>
            <a:ext cx="8229600" cy="1143000"/>
          </a:xfrm>
        </p:spPr>
        <p:txBody>
          <a:bodyPr/>
          <a:lstStyle/>
          <a:p>
            <a:pPr eaLnBrk="1" hangingPunct="1"/>
            <a:r>
              <a:rPr lang="en-US" altLang="en-US" smtClean="0">
                <a:latin typeface="Arial" panose="020B0604020202020204" pitchFamily="34" charset="0"/>
                <a:ea typeface="ＭＳ Ｐゴシック" panose="020B0600070205080204" pitchFamily="34" charset="-128"/>
                <a:cs typeface="Arial" panose="020B0604020202020204" pitchFamily="34" charset="0"/>
              </a:rPr>
              <a:t>Clinical Manifestations</a:t>
            </a:r>
          </a:p>
        </p:txBody>
      </p:sp>
      <p:sp>
        <p:nvSpPr>
          <p:cNvPr id="68610" name="Rectangle 4"/>
          <p:cNvSpPr>
            <a:spLocks noGrp="1" noChangeArrowheads="1"/>
          </p:cNvSpPr>
          <p:nvPr>
            <p:ph type="body" sz="half" idx="4294967295"/>
          </p:nvPr>
        </p:nvSpPr>
        <p:spPr>
          <a:xfrm>
            <a:off x="1524000" y="990600"/>
            <a:ext cx="2971800" cy="5638800"/>
          </a:xfrm>
        </p:spPr>
        <p:txBody>
          <a:bodyPr/>
          <a:lstStyle/>
          <a:p>
            <a:pPr marL="0" indent="0" eaLnBrk="1" hangingPunct="1">
              <a:lnSpc>
                <a:spcPct val="80000"/>
              </a:lnSpc>
              <a:buFont typeface="Arial" panose="020B0604020202020204" pitchFamily="34" charset="0"/>
              <a:buNone/>
              <a:defRPr/>
            </a:pPr>
            <a:endParaRPr lang="en-US" altLang="en-US" sz="1600" dirty="0" smtClean="0">
              <a:latin typeface="Arial" pitchFamily="34" charset="0"/>
              <a:ea typeface="ＭＳ Ｐゴシック" pitchFamily="34" charset="-128"/>
              <a:cs typeface="Arial" pitchFamily="34" charset="0"/>
            </a:endParaRPr>
          </a:p>
          <a:p>
            <a:pPr eaLnBrk="1" hangingPunct="1">
              <a:lnSpc>
                <a:spcPct val="80000"/>
              </a:lnSpc>
              <a:defRPr/>
            </a:pPr>
            <a:r>
              <a:rPr lang="en-US" altLang="en-US" sz="1600" b="1" dirty="0" smtClean="0">
                <a:latin typeface="Arial" pitchFamily="34" charset="0"/>
                <a:ea typeface="ＭＳ Ｐゴシック" pitchFamily="34" charset="-128"/>
                <a:cs typeface="Arial" pitchFamily="34" charset="0"/>
              </a:rPr>
              <a:t>Anemia -- severe</a:t>
            </a:r>
          </a:p>
          <a:p>
            <a:pPr lvl="1" eaLnBrk="1" hangingPunct="1">
              <a:lnSpc>
                <a:spcPct val="80000"/>
              </a:lnSpc>
              <a:defRPr/>
            </a:pPr>
            <a:r>
              <a:rPr lang="en-US" altLang="en-US" sz="1400" dirty="0" smtClean="0">
                <a:latin typeface="Arial" pitchFamily="34" charset="0"/>
                <a:ea typeface="ＭＳ Ｐゴシック" pitchFamily="34" charset="-128"/>
                <a:cs typeface="Arial" pitchFamily="34" charset="0"/>
              </a:rPr>
              <a:t>Fatigue, dyspnea</a:t>
            </a:r>
          </a:p>
          <a:p>
            <a:pPr eaLnBrk="1" hangingPunct="1">
              <a:lnSpc>
                <a:spcPct val="80000"/>
              </a:lnSpc>
              <a:defRPr/>
            </a:pPr>
            <a:r>
              <a:rPr lang="en-US" altLang="en-US" sz="1600" b="1" dirty="0" smtClean="0">
                <a:latin typeface="Arial" pitchFamily="34" charset="0"/>
                <a:ea typeface="ＭＳ Ｐゴシック" pitchFamily="34" charset="-128"/>
                <a:cs typeface="Arial" pitchFamily="34" charset="0"/>
              </a:rPr>
              <a:t>Neutropenia -- severe</a:t>
            </a:r>
          </a:p>
          <a:p>
            <a:pPr lvl="1" eaLnBrk="1" hangingPunct="1">
              <a:lnSpc>
                <a:spcPct val="80000"/>
              </a:lnSpc>
              <a:defRPr/>
            </a:pPr>
            <a:r>
              <a:rPr lang="en-US" altLang="en-US" sz="1400" dirty="0" smtClean="0">
                <a:latin typeface="Arial" pitchFamily="34" charset="0"/>
                <a:ea typeface="ＭＳ Ｐゴシック" pitchFamily="34" charset="-128"/>
                <a:cs typeface="Arial" pitchFamily="34" charset="0"/>
              </a:rPr>
              <a:t>Infections</a:t>
            </a:r>
          </a:p>
          <a:p>
            <a:pPr marL="457200" lvl="1" indent="0" eaLnBrk="1" hangingPunct="1">
              <a:lnSpc>
                <a:spcPct val="80000"/>
              </a:lnSpc>
              <a:buNone/>
              <a:defRPr/>
            </a:pPr>
            <a:r>
              <a:rPr lang="en-US" altLang="en-US" sz="1600" b="1" dirty="0" smtClean="0">
                <a:latin typeface="Arial" pitchFamily="34" charset="0"/>
                <a:ea typeface="ＭＳ Ｐゴシック" pitchFamily="34" charset="-128"/>
                <a:cs typeface="Arial" pitchFamily="34" charset="0"/>
              </a:rPr>
              <a:t>Thrombocytopenia – severe (decreased platelets)</a:t>
            </a:r>
          </a:p>
          <a:p>
            <a:pPr lvl="1" eaLnBrk="1" hangingPunct="1">
              <a:lnSpc>
                <a:spcPct val="80000"/>
              </a:lnSpc>
              <a:defRPr/>
            </a:pPr>
            <a:r>
              <a:rPr lang="en-US" altLang="en-US" sz="1400" dirty="0" err="1" smtClean="0">
                <a:latin typeface="Arial" pitchFamily="34" charset="0"/>
                <a:ea typeface="ＭＳ Ｐゴシック" pitchFamily="34" charset="-128"/>
                <a:cs typeface="Arial" pitchFamily="34" charset="0"/>
              </a:rPr>
              <a:t>brusing</a:t>
            </a:r>
            <a:r>
              <a:rPr lang="en-US" altLang="en-US" sz="1400" dirty="0" smtClean="0">
                <a:latin typeface="Arial" pitchFamily="34" charset="0"/>
                <a:ea typeface="ＭＳ Ｐゴシック" pitchFamily="34" charset="-128"/>
                <a:cs typeface="Arial" pitchFamily="34" charset="0"/>
              </a:rPr>
              <a:t>, </a:t>
            </a:r>
            <a:r>
              <a:rPr lang="en-US" altLang="en-US" sz="1400" dirty="0" err="1" smtClean="0">
                <a:latin typeface="Arial" pitchFamily="34" charset="0"/>
                <a:ea typeface="ＭＳ Ｐゴシック" pitchFamily="34" charset="-128"/>
                <a:cs typeface="Arial" pitchFamily="34" charset="0"/>
              </a:rPr>
              <a:t>petechiae</a:t>
            </a:r>
            <a:r>
              <a:rPr lang="en-US" altLang="en-US" sz="1400" dirty="0" smtClean="0">
                <a:latin typeface="Arial" pitchFamily="34" charset="0"/>
                <a:ea typeface="ＭＳ Ｐゴシック" pitchFamily="34" charset="-128"/>
                <a:cs typeface="Arial" pitchFamily="34" charset="0"/>
              </a:rPr>
              <a:t>, </a:t>
            </a:r>
            <a:r>
              <a:rPr lang="en-US" altLang="en-US" sz="1400" dirty="0" err="1" smtClean="0">
                <a:latin typeface="Arial" pitchFamily="34" charset="0"/>
                <a:ea typeface="ＭＳ Ｐゴシック" pitchFamily="34" charset="-128"/>
                <a:cs typeface="Arial" pitchFamily="34" charset="0"/>
              </a:rPr>
              <a:t>mucocutaneous</a:t>
            </a:r>
            <a:r>
              <a:rPr lang="en-US" altLang="en-US" sz="1400" dirty="0" smtClean="0">
                <a:latin typeface="Arial" pitchFamily="34" charset="0"/>
                <a:ea typeface="ＭＳ Ｐゴシック" pitchFamily="34" charset="-128"/>
                <a:cs typeface="Arial" pitchFamily="34" charset="0"/>
              </a:rPr>
              <a:t> bleeding</a:t>
            </a:r>
          </a:p>
          <a:p>
            <a:pPr eaLnBrk="1" hangingPunct="1">
              <a:lnSpc>
                <a:spcPct val="80000"/>
              </a:lnSpc>
              <a:defRPr/>
            </a:pPr>
            <a:r>
              <a:rPr lang="en-US" altLang="en-US" sz="1600" b="1" dirty="0" err="1" smtClean="0">
                <a:latin typeface="Arial" pitchFamily="34" charset="0"/>
                <a:ea typeface="ＭＳ Ｐゴシック" pitchFamily="34" charset="-128"/>
                <a:cs typeface="Arial" pitchFamily="34" charset="0"/>
              </a:rPr>
              <a:t>Hyperleukocytosis</a:t>
            </a:r>
            <a:endParaRPr lang="en-US" altLang="en-US" sz="1600" b="1" dirty="0" smtClean="0">
              <a:latin typeface="Arial" pitchFamily="34" charset="0"/>
              <a:ea typeface="ＭＳ Ｐゴシック" pitchFamily="34" charset="-128"/>
              <a:cs typeface="Arial" pitchFamily="34" charset="0"/>
            </a:endParaRPr>
          </a:p>
          <a:p>
            <a:pPr lvl="1" eaLnBrk="1" hangingPunct="1">
              <a:lnSpc>
                <a:spcPct val="80000"/>
              </a:lnSpc>
              <a:defRPr/>
            </a:pPr>
            <a:r>
              <a:rPr lang="en-US" altLang="en-US" sz="1400" dirty="0" smtClean="0">
                <a:latin typeface="Arial" pitchFamily="34" charset="0"/>
                <a:ea typeface="ＭＳ Ｐゴシック" pitchFamily="34" charset="-128"/>
                <a:cs typeface="Arial" pitchFamily="34" charset="0"/>
              </a:rPr>
              <a:t>Increased white blood cells</a:t>
            </a:r>
          </a:p>
          <a:p>
            <a:pPr lvl="1" eaLnBrk="1" hangingPunct="1">
              <a:lnSpc>
                <a:spcPct val="80000"/>
              </a:lnSpc>
              <a:defRPr/>
            </a:pPr>
            <a:r>
              <a:rPr lang="en-US" altLang="en-US" sz="1400" dirty="0" smtClean="0">
                <a:latin typeface="Arial" pitchFamily="34" charset="0"/>
                <a:ea typeface="ＭＳ Ｐゴシック" pitchFamily="34" charset="-128"/>
                <a:cs typeface="Arial" pitchFamily="34" charset="0"/>
              </a:rPr>
              <a:t>Mental status changes (somnolence).</a:t>
            </a:r>
          </a:p>
          <a:p>
            <a:pPr lvl="1" eaLnBrk="1" hangingPunct="1">
              <a:lnSpc>
                <a:spcPct val="80000"/>
              </a:lnSpc>
              <a:defRPr/>
            </a:pPr>
            <a:r>
              <a:rPr lang="en-US" altLang="en-US" sz="1400" dirty="0" smtClean="0">
                <a:latin typeface="Arial" pitchFamily="34" charset="0"/>
                <a:ea typeface="ＭＳ Ｐゴシック" pitchFamily="34" charset="-128"/>
                <a:cs typeface="Arial" pitchFamily="34" charset="0"/>
              </a:rPr>
              <a:t>Dyspnea with bilateral infiltrates on CXR.</a:t>
            </a:r>
          </a:p>
          <a:p>
            <a:pPr lvl="1" eaLnBrk="1" hangingPunct="1">
              <a:lnSpc>
                <a:spcPct val="80000"/>
              </a:lnSpc>
              <a:defRPr/>
            </a:pPr>
            <a:r>
              <a:rPr lang="en-US" altLang="en-US" sz="1400" dirty="0" smtClean="0">
                <a:latin typeface="Arial" pitchFamily="34" charset="0"/>
                <a:ea typeface="ＭＳ Ｐゴシック" pitchFamily="34" charset="-128"/>
                <a:cs typeface="Arial" pitchFamily="34" charset="0"/>
              </a:rPr>
              <a:t>Due to stasis of blood flow.</a:t>
            </a:r>
          </a:p>
          <a:p>
            <a:pPr lvl="1" eaLnBrk="1" hangingPunct="1">
              <a:lnSpc>
                <a:spcPct val="80000"/>
              </a:lnSpc>
              <a:defRPr/>
            </a:pPr>
            <a:r>
              <a:rPr lang="en-US" altLang="en-US" sz="1400" dirty="0" smtClean="0">
                <a:latin typeface="Arial" pitchFamily="34" charset="0"/>
                <a:ea typeface="ＭＳ Ｐゴシック" pitchFamily="34" charset="-128"/>
                <a:cs typeface="Arial" pitchFamily="34" charset="0"/>
              </a:rPr>
              <a:t>More likely in AML.</a:t>
            </a:r>
          </a:p>
          <a:p>
            <a:pPr eaLnBrk="1" hangingPunct="1">
              <a:lnSpc>
                <a:spcPct val="90000"/>
              </a:lnSpc>
              <a:defRPr/>
            </a:pPr>
            <a:r>
              <a:rPr lang="en-US" altLang="en-US" sz="1600" b="1" dirty="0" smtClean="0">
                <a:latin typeface="Arial" pitchFamily="34" charset="0"/>
                <a:ea typeface="ＭＳ Ｐゴシック" pitchFamily="34" charset="-128"/>
                <a:cs typeface="Arial" pitchFamily="34" charset="0"/>
              </a:rPr>
              <a:t>Acute </a:t>
            </a:r>
            <a:r>
              <a:rPr lang="en-US" altLang="en-US" sz="1600" b="1" dirty="0">
                <a:latin typeface="Arial" pitchFamily="34" charset="0"/>
                <a:ea typeface="ＭＳ Ｐゴシック" pitchFamily="34" charset="-128"/>
                <a:cs typeface="Arial" pitchFamily="34" charset="0"/>
              </a:rPr>
              <a:t>Disseminated intravascular coagulation (</a:t>
            </a:r>
            <a:r>
              <a:rPr lang="en-US" altLang="en-US" sz="1600" b="1" dirty="0" smtClean="0">
                <a:latin typeface="Arial" pitchFamily="34" charset="0"/>
                <a:ea typeface="ＭＳ Ｐゴシック" pitchFamily="34" charset="-128"/>
                <a:cs typeface="Arial" pitchFamily="34" charset="0"/>
              </a:rPr>
              <a:t>DIC)</a:t>
            </a:r>
            <a:endParaRPr lang="en-US" altLang="en-US" sz="1800" b="1" dirty="0" smtClean="0">
              <a:latin typeface="Arial" pitchFamily="34" charset="0"/>
              <a:ea typeface="ＭＳ Ｐゴシック" pitchFamily="34" charset="-128"/>
              <a:cs typeface="Arial" pitchFamily="34" charset="0"/>
            </a:endParaRPr>
          </a:p>
        </p:txBody>
      </p:sp>
      <p:pic>
        <p:nvPicPr>
          <p:cNvPr id="41988" name="Picture 10" descr="f06662-060-007"/>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4495800" y="1600200"/>
            <a:ext cx="4038600" cy="3233738"/>
          </a:xfrm>
          <a:noFill/>
        </p:spPr>
      </p:pic>
      <p:sp>
        <p:nvSpPr>
          <p:cNvPr id="41989" name="Text Box 11"/>
          <p:cNvSpPr txBox="1">
            <a:spLocks noChangeArrowheads="1"/>
          </p:cNvSpPr>
          <p:nvPr/>
        </p:nvSpPr>
        <p:spPr bwMode="auto">
          <a:xfrm>
            <a:off x="4191000" y="4953000"/>
            <a:ext cx="4724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US" altLang="en-US" sz="1800" dirty="0" err="1">
                <a:latin typeface="Arial" panose="020B0604020202020204" pitchFamily="34" charset="0"/>
                <a:cs typeface="Arial" panose="020B0604020202020204" pitchFamily="34" charset="0"/>
              </a:rPr>
              <a:t>Hyperleukocytosis</a:t>
            </a:r>
            <a:r>
              <a:rPr lang="en-US" altLang="en-US" sz="1800" dirty="0">
                <a:latin typeface="Arial" panose="020B0604020202020204" pitchFamily="34" charset="0"/>
                <a:cs typeface="Arial" panose="020B0604020202020204" pitchFamily="34" charset="0"/>
              </a:rPr>
              <a:t> in a patient </a:t>
            </a:r>
            <a:r>
              <a:rPr lang="en-US" altLang="en-US" sz="1800" dirty="0" smtClean="0">
                <a:latin typeface="Arial" panose="020B0604020202020204" pitchFamily="34" charset="0"/>
                <a:cs typeface="Arial" panose="020B0604020202020204" pitchFamily="34" charset="0"/>
              </a:rPr>
              <a:t>with AML</a:t>
            </a:r>
            <a:endParaRPr lang="en-US" alt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9249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idx="4294967295"/>
          </p:nvPr>
        </p:nvSpPr>
        <p:spPr/>
        <p:txBody>
          <a:bodyPr/>
          <a:lstStyle/>
          <a:p>
            <a:r>
              <a:rPr lang="en-US" altLang="en-US" b="1" smtClean="0">
                <a:latin typeface="Tw Cen MT" panose="020B0602020104020603" pitchFamily="34" charset="0"/>
                <a:ea typeface="ＭＳ Ｐゴシック" panose="020B0600070205080204" pitchFamily="34" charset="-128"/>
              </a:rPr>
              <a:t>Bone Marrow Biopsy: </a:t>
            </a:r>
            <a:br>
              <a:rPr lang="en-US" altLang="en-US" b="1" smtClean="0">
                <a:latin typeface="Tw Cen MT" panose="020B0602020104020603" pitchFamily="34" charset="0"/>
                <a:ea typeface="ＭＳ Ｐゴシック" panose="020B0600070205080204" pitchFamily="34" charset="-128"/>
              </a:rPr>
            </a:br>
            <a:r>
              <a:rPr lang="en-US" altLang="en-US" b="1" smtClean="0">
                <a:latin typeface="Tw Cen MT" panose="020B0602020104020603" pitchFamily="34" charset="0"/>
                <a:ea typeface="ＭＳ Ｐゴシック" panose="020B0600070205080204" pitchFamily="34" charset="-128"/>
              </a:rPr>
              <a:t>AML vs. CML</a:t>
            </a:r>
          </a:p>
        </p:txBody>
      </p:sp>
      <p:sp>
        <p:nvSpPr>
          <p:cNvPr id="40963" name="Content Placeholder 6"/>
          <p:cNvSpPr>
            <a:spLocks noGrp="1"/>
          </p:cNvSpPr>
          <p:nvPr>
            <p:ph sz="quarter" idx="4294967295"/>
          </p:nvPr>
        </p:nvSpPr>
        <p:spPr>
          <a:xfrm>
            <a:off x="1676400" y="5751638"/>
            <a:ext cx="2971800" cy="1106361"/>
          </a:xfrm>
        </p:spPr>
        <p:txBody>
          <a:bodyPr/>
          <a:lstStyle/>
          <a:p>
            <a:r>
              <a:rPr lang="en-US" altLang="en-US" sz="2000" dirty="0" smtClean="0">
                <a:latin typeface="Tw Cen MT" panose="020B0602020104020603" pitchFamily="34" charset="0"/>
                <a:ea typeface="ＭＳ Ｐゴシック" panose="020B0600070205080204" pitchFamily="34" charset="-128"/>
              </a:rPr>
              <a:t>ABNORMAL:AML</a:t>
            </a:r>
          </a:p>
          <a:p>
            <a:pPr lvl="1"/>
            <a:r>
              <a:rPr lang="en-US" altLang="en-US" sz="1800" dirty="0" smtClean="0">
                <a:latin typeface="Tw Cen MT" panose="020B0602020104020603" pitchFamily="34" charset="0"/>
                <a:ea typeface="ＭＳ Ｐゴシック" panose="020B0600070205080204" pitchFamily="34" charset="-128"/>
              </a:rPr>
              <a:t>Monotonous population</a:t>
            </a:r>
          </a:p>
        </p:txBody>
      </p:sp>
      <p:sp>
        <p:nvSpPr>
          <p:cNvPr id="40964" name="Content Placeholder 7"/>
          <p:cNvSpPr>
            <a:spLocks noGrp="1"/>
          </p:cNvSpPr>
          <p:nvPr>
            <p:ph sz="quarter" idx="4294967295"/>
          </p:nvPr>
        </p:nvSpPr>
        <p:spPr>
          <a:xfrm>
            <a:off x="5562600" y="5699294"/>
            <a:ext cx="3886200" cy="1143000"/>
          </a:xfrm>
        </p:spPr>
        <p:txBody>
          <a:bodyPr/>
          <a:lstStyle/>
          <a:p>
            <a:r>
              <a:rPr lang="en-US" altLang="en-US" sz="2400" dirty="0" smtClean="0">
                <a:latin typeface="Tw Cen MT" panose="020B0602020104020603" pitchFamily="34" charset="0"/>
                <a:ea typeface="ＭＳ Ｐゴシック" panose="020B0600070205080204" pitchFamily="34" charset="-128"/>
              </a:rPr>
              <a:t>ABNORMAL:CML</a:t>
            </a:r>
          </a:p>
          <a:p>
            <a:pPr lvl="1"/>
            <a:r>
              <a:rPr lang="en-US" altLang="en-US" sz="2000" dirty="0" smtClean="0">
                <a:latin typeface="Tw Cen MT" panose="020B0602020104020603" pitchFamily="34" charset="0"/>
                <a:ea typeface="ＭＳ Ｐゴシック" panose="020B0600070205080204" pitchFamily="34" charset="-128"/>
              </a:rPr>
              <a:t>Maturing granulocytes</a:t>
            </a:r>
          </a:p>
        </p:txBody>
      </p:sp>
      <p:sp>
        <p:nvSpPr>
          <p:cNvPr id="6" name="Right Arrow 5"/>
          <p:cNvSpPr/>
          <p:nvPr/>
        </p:nvSpPr>
        <p:spPr>
          <a:xfrm>
            <a:off x="4926824" y="3581400"/>
            <a:ext cx="7620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0966" name="Picture 4" descr="Capture_8953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687639"/>
            <a:ext cx="3048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633537"/>
            <a:ext cx="3048000" cy="408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91363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Grp="1" noChangeArrowheads="1"/>
          </p:cNvSpPr>
          <p:nvPr>
            <p:ph type="ctrTitle"/>
          </p:nvPr>
        </p:nvSpPr>
        <p:spPr>
          <a:xfrm>
            <a:off x="1752600" y="1905001"/>
            <a:ext cx="7162800" cy="1695450"/>
          </a:xfrm>
        </p:spPr>
        <p:txBody>
          <a:bodyPr/>
          <a:lstStyle/>
          <a:p>
            <a:pPr eaLnBrk="1" hangingPunct="1"/>
            <a:r>
              <a:rPr lang="en-US" altLang="en-US" b="1" dirty="0" smtClean="0">
                <a:latin typeface="Arial" panose="020B0604020202020204" pitchFamily="34" charset="0"/>
                <a:ea typeface="ＭＳ Ｐゴシック" panose="020B0600070205080204" pitchFamily="34" charset="-128"/>
                <a:cs typeface="Arial" panose="020B0604020202020204" pitchFamily="34" charset="0"/>
              </a:rPr>
              <a:t>Chronic </a:t>
            </a:r>
            <a:r>
              <a:rPr lang="en-US" altLang="en-US" b="1" dirty="0" err="1" smtClean="0">
                <a:latin typeface="Arial" panose="020B0604020202020204" pitchFamily="34" charset="0"/>
                <a:ea typeface="ＭＳ Ｐゴシック" panose="020B0600070205080204" pitchFamily="34" charset="-128"/>
                <a:cs typeface="Arial" panose="020B0604020202020204" pitchFamily="34" charset="0"/>
              </a:rPr>
              <a:t>Myelogenous</a:t>
            </a:r>
            <a:r>
              <a:rPr lang="en-US" altLang="en-US" b="1" dirty="0" smtClean="0">
                <a:latin typeface="Arial" panose="020B0604020202020204" pitchFamily="34" charset="0"/>
                <a:ea typeface="ＭＳ Ｐゴシック" panose="020B0600070205080204" pitchFamily="34" charset="-128"/>
                <a:cs typeface="Arial" panose="020B0604020202020204" pitchFamily="34" charset="0"/>
              </a:rPr>
              <a:t> Leukemia</a:t>
            </a:r>
          </a:p>
        </p:txBody>
      </p:sp>
    </p:spTree>
    <p:extLst>
      <p:ext uri="{BB962C8B-B14F-4D97-AF65-F5344CB8AC3E}">
        <p14:creationId xmlns:p14="http://schemas.microsoft.com/office/powerpoint/2010/main" val="42803881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Metcalf_Fig3_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86225" y="1698625"/>
            <a:ext cx="4981575"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5"/>
          <p:cNvSpPr>
            <a:spLocks noChangeArrowheads="1"/>
          </p:cNvSpPr>
          <p:nvPr/>
        </p:nvSpPr>
        <p:spPr bwMode="auto">
          <a:xfrm>
            <a:off x="457200" y="274638"/>
            <a:ext cx="8229600" cy="1143000"/>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altLang="en-US" sz="4400" b="1" smtClean="0">
                <a:solidFill>
                  <a:schemeClr val="tx2"/>
                </a:solidFill>
                <a:effectLst>
                  <a:outerShdw blurRad="38100" dist="38100" dir="2700000" algn="tl">
                    <a:srgbClr val="C0C0C0"/>
                  </a:outerShdw>
                </a:effectLst>
              </a:rPr>
              <a:t>Origins of CML</a:t>
            </a:r>
          </a:p>
        </p:txBody>
      </p:sp>
      <p:sp>
        <p:nvSpPr>
          <p:cNvPr id="15364" name="Rectangle 7"/>
          <p:cNvSpPr>
            <a:spLocks noGrp="1" noChangeArrowheads="1"/>
          </p:cNvSpPr>
          <p:nvPr>
            <p:ph type="body" sz="half" idx="1"/>
          </p:nvPr>
        </p:nvSpPr>
        <p:spPr>
          <a:xfrm>
            <a:off x="1724024" y="1371600"/>
            <a:ext cx="2314575" cy="4754563"/>
          </a:xfrm>
        </p:spPr>
        <p:txBody>
          <a:bodyPr/>
          <a:lstStyle/>
          <a:p>
            <a:pPr eaLnBrk="1" hangingPunct="1">
              <a:lnSpc>
                <a:spcPct val="80000"/>
              </a:lnSpc>
            </a:pPr>
            <a:r>
              <a:rPr lang="en-US" altLang="en-US" sz="2000" dirty="0" smtClean="0">
                <a:latin typeface="Arial" panose="020B0604020202020204" pitchFamily="34" charset="0"/>
                <a:ea typeface="ＭＳ Ｐゴシック" panose="020B0600070205080204" pitchFamily="34" charset="-128"/>
                <a:cs typeface="Arial" panose="020B0604020202020204" pitchFamily="34" charset="0"/>
              </a:rPr>
              <a:t>Neoplastic transformation of a hematopoietic progenitor cell (HPC).</a:t>
            </a:r>
          </a:p>
          <a:p>
            <a:pPr eaLnBrk="1" hangingPunct="1">
              <a:lnSpc>
                <a:spcPct val="80000"/>
              </a:lnSpc>
            </a:pPr>
            <a:r>
              <a:rPr lang="en-US" altLang="en-US" sz="2000" dirty="0" smtClean="0">
                <a:latin typeface="Arial" panose="020B0604020202020204" pitchFamily="34" charset="0"/>
                <a:ea typeface="ＭＳ Ｐゴシック" panose="020B0600070205080204" pitchFamily="34" charset="-128"/>
                <a:cs typeface="Arial" panose="020B0604020202020204" pitchFamily="34" charset="0"/>
              </a:rPr>
              <a:t>The malignant cells </a:t>
            </a:r>
            <a:r>
              <a:rPr lang="en-US" altLang="en-US" sz="2000" b="1" i="1" dirty="0" smtClean="0">
                <a:latin typeface="Arial" panose="020B0604020202020204" pitchFamily="34" charset="0"/>
                <a:ea typeface="ＭＳ Ｐゴシック" panose="020B0600070205080204" pitchFamily="34" charset="-128"/>
                <a:cs typeface="Arial" panose="020B0604020202020204" pitchFamily="34" charset="0"/>
              </a:rPr>
              <a:t>maintain the ability to differentiate</a:t>
            </a:r>
            <a:r>
              <a:rPr lang="en-US" altLang="en-US" sz="2000" dirty="0" smtClean="0">
                <a:latin typeface="Arial" panose="020B0604020202020204" pitchFamily="34" charset="0"/>
                <a:ea typeface="ＭＳ Ｐゴシック" panose="020B0600070205080204" pitchFamily="34" charset="-128"/>
                <a:cs typeface="Arial" panose="020B0604020202020204" pitchFamily="34" charset="0"/>
              </a:rPr>
              <a:t>.</a:t>
            </a:r>
          </a:p>
          <a:p>
            <a:pPr lvl="1" eaLnBrk="1" hangingPunct="1">
              <a:lnSpc>
                <a:spcPct val="80000"/>
              </a:lnSpc>
            </a:pPr>
            <a:endParaRPr lang="en-US" altLang="en-US" sz="1800" dirty="0" smtClean="0">
              <a:latin typeface="Arial" panose="020B0604020202020204" pitchFamily="34" charset="0"/>
              <a:ea typeface="ＭＳ Ｐゴシック" panose="020B0600070205080204" pitchFamily="34" charset="-128"/>
              <a:cs typeface="Arial" panose="020B0604020202020204" pitchFamily="34" charset="0"/>
            </a:endParaRPr>
          </a:p>
          <a:p>
            <a:pPr lvl="1" eaLnBrk="1" hangingPunct="1">
              <a:lnSpc>
                <a:spcPct val="80000"/>
              </a:lnSpc>
            </a:pPr>
            <a:endParaRPr lang="en-US" altLang="en-US" sz="1800" dirty="0"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15365" name="Oval 9"/>
          <p:cNvSpPr>
            <a:spLocks noChangeArrowheads="1"/>
          </p:cNvSpPr>
          <p:nvPr/>
        </p:nvSpPr>
        <p:spPr bwMode="auto">
          <a:xfrm>
            <a:off x="4038600" y="3124200"/>
            <a:ext cx="533400" cy="5334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grpSp>
        <p:nvGrpSpPr>
          <p:cNvPr id="15366" name="Group 30"/>
          <p:cNvGrpSpPr>
            <a:grpSpLocks/>
          </p:cNvGrpSpPr>
          <p:nvPr/>
        </p:nvGrpSpPr>
        <p:grpSpPr bwMode="auto">
          <a:xfrm>
            <a:off x="4572000" y="2209800"/>
            <a:ext cx="3657600" cy="2667000"/>
            <a:chOff x="2880" y="1392"/>
            <a:chExt cx="2304" cy="1680"/>
          </a:xfrm>
        </p:grpSpPr>
        <p:grpSp>
          <p:nvGrpSpPr>
            <p:cNvPr id="15367" name="Group 27"/>
            <p:cNvGrpSpPr>
              <a:grpSpLocks/>
            </p:cNvGrpSpPr>
            <p:nvPr/>
          </p:nvGrpSpPr>
          <p:grpSpPr bwMode="auto">
            <a:xfrm>
              <a:off x="2880" y="1392"/>
              <a:ext cx="2304" cy="1536"/>
              <a:chOff x="2880" y="1392"/>
              <a:chExt cx="2304" cy="1536"/>
            </a:xfrm>
          </p:grpSpPr>
          <p:sp>
            <p:nvSpPr>
              <p:cNvPr id="15370" name="Line 11"/>
              <p:cNvSpPr>
                <a:spLocks noChangeShapeType="1"/>
              </p:cNvSpPr>
              <p:nvPr/>
            </p:nvSpPr>
            <p:spPr bwMode="auto">
              <a:xfrm>
                <a:off x="2880" y="2112"/>
                <a:ext cx="384"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1" name="Line 12"/>
              <p:cNvSpPr>
                <a:spLocks noChangeShapeType="1"/>
              </p:cNvSpPr>
              <p:nvPr/>
            </p:nvSpPr>
            <p:spPr bwMode="auto">
              <a:xfrm>
                <a:off x="3264" y="2112"/>
                <a:ext cx="384" cy="8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2" name="Line 13"/>
              <p:cNvSpPr>
                <a:spLocks noChangeShapeType="1"/>
              </p:cNvSpPr>
              <p:nvPr/>
            </p:nvSpPr>
            <p:spPr bwMode="auto">
              <a:xfrm flipV="1">
                <a:off x="3648" y="2832"/>
                <a:ext cx="384"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3" name="Line 14"/>
              <p:cNvSpPr>
                <a:spLocks noChangeShapeType="1"/>
              </p:cNvSpPr>
              <p:nvPr/>
            </p:nvSpPr>
            <p:spPr bwMode="auto">
              <a:xfrm>
                <a:off x="4032" y="2832"/>
                <a:ext cx="768"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74" name="Line 15"/>
              <p:cNvSpPr>
                <a:spLocks noChangeShapeType="1"/>
              </p:cNvSpPr>
              <p:nvPr/>
            </p:nvSpPr>
            <p:spPr bwMode="auto">
              <a:xfrm>
                <a:off x="3264" y="2112"/>
                <a:ext cx="432" cy="48"/>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5" name="Line 17"/>
              <p:cNvSpPr>
                <a:spLocks noChangeShapeType="1"/>
              </p:cNvSpPr>
              <p:nvPr/>
            </p:nvSpPr>
            <p:spPr bwMode="auto">
              <a:xfrm>
                <a:off x="3696" y="2160"/>
                <a:ext cx="1056" cy="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76" name="Line 18"/>
              <p:cNvSpPr>
                <a:spLocks noChangeShapeType="1"/>
              </p:cNvSpPr>
              <p:nvPr/>
            </p:nvSpPr>
            <p:spPr bwMode="auto">
              <a:xfrm>
                <a:off x="3264" y="2112"/>
                <a:ext cx="432" cy="288"/>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7" name="Line 19"/>
              <p:cNvSpPr>
                <a:spLocks noChangeShapeType="1"/>
              </p:cNvSpPr>
              <p:nvPr/>
            </p:nvSpPr>
            <p:spPr bwMode="auto">
              <a:xfrm>
                <a:off x="3696" y="2400"/>
                <a:ext cx="1488" cy="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78" name="Line 20"/>
              <p:cNvSpPr>
                <a:spLocks noChangeShapeType="1"/>
              </p:cNvSpPr>
              <p:nvPr/>
            </p:nvSpPr>
            <p:spPr bwMode="auto">
              <a:xfrm>
                <a:off x="3264" y="2112"/>
                <a:ext cx="432" cy="528"/>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9" name="Line 21"/>
              <p:cNvSpPr>
                <a:spLocks noChangeShapeType="1"/>
              </p:cNvSpPr>
              <p:nvPr/>
            </p:nvSpPr>
            <p:spPr bwMode="auto">
              <a:xfrm>
                <a:off x="3696" y="2640"/>
                <a:ext cx="1104" cy="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80" name="Line 22"/>
              <p:cNvSpPr>
                <a:spLocks noChangeShapeType="1"/>
              </p:cNvSpPr>
              <p:nvPr/>
            </p:nvSpPr>
            <p:spPr bwMode="auto">
              <a:xfrm flipV="1">
                <a:off x="3024" y="1488"/>
                <a:ext cx="240" cy="62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1" name="Line 23"/>
              <p:cNvSpPr>
                <a:spLocks noChangeShapeType="1"/>
              </p:cNvSpPr>
              <p:nvPr/>
            </p:nvSpPr>
            <p:spPr bwMode="auto">
              <a:xfrm flipV="1">
                <a:off x="3264" y="1392"/>
                <a:ext cx="432" cy="9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2" name="Line 24"/>
              <p:cNvSpPr>
                <a:spLocks noChangeShapeType="1"/>
              </p:cNvSpPr>
              <p:nvPr/>
            </p:nvSpPr>
            <p:spPr bwMode="auto">
              <a:xfrm>
                <a:off x="3696" y="1392"/>
                <a:ext cx="1488"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83" name="Line 25"/>
              <p:cNvSpPr>
                <a:spLocks noChangeShapeType="1"/>
              </p:cNvSpPr>
              <p:nvPr/>
            </p:nvSpPr>
            <p:spPr bwMode="auto">
              <a:xfrm>
                <a:off x="3264" y="1488"/>
                <a:ext cx="432"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4" name="Line 26"/>
              <p:cNvSpPr>
                <a:spLocks noChangeShapeType="1"/>
              </p:cNvSpPr>
              <p:nvPr/>
            </p:nvSpPr>
            <p:spPr bwMode="auto">
              <a:xfrm>
                <a:off x="3696" y="1632"/>
                <a:ext cx="1488"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5368" name="Line 28"/>
            <p:cNvSpPr>
              <a:spLocks noChangeShapeType="1"/>
            </p:cNvSpPr>
            <p:nvPr/>
          </p:nvSpPr>
          <p:spPr bwMode="auto">
            <a:xfrm>
              <a:off x="3648" y="2928"/>
              <a:ext cx="384" cy="144"/>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9" name="Line 29"/>
            <p:cNvSpPr>
              <a:spLocks noChangeShapeType="1"/>
            </p:cNvSpPr>
            <p:nvPr/>
          </p:nvSpPr>
          <p:spPr bwMode="auto">
            <a:xfrm>
              <a:off x="4032" y="3072"/>
              <a:ext cx="768" cy="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6216912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457200" y="296863"/>
            <a:ext cx="8229600" cy="769937"/>
          </a:xfrm>
        </p:spPr>
        <p:txBody>
          <a:bodyPr lIns="92075" tIns="46038" rIns="92075" bIns="46038" anchor="b">
            <a:spAutoFit/>
          </a:bodyPr>
          <a:lstStyle/>
          <a:p>
            <a:pPr eaLnBrk="1" hangingPunct="1"/>
            <a:r>
              <a:rPr lang="en-US" altLang="en-US" b="1" smtClean="0">
                <a:latin typeface="Arial" panose="020B0604020202020204" pitchFamily="34" charset="0"/>
                <a:ea typeface="ＭＳ Ｐゴシック" panose="020B0600070205080204" pitchFamily="34" charset="-128"/>
                <a:cs typeface="Arial" panose="020B0604020202020204" pitchFamily="34" charset="0"/>
              </a:rPr>
              <a:t>CML: Epidemiology</a:t>
            </a:r>
          </a:p>
        </p:txBody>
      </p:sp>
      <p:sp>
        <p:nvSpPr>
          <p:cNvPr id="16387" name="Rectangle 3"/>
          <p:cNvSpPr>
            <a:spLocks noGrp="1" noChangeArrowheads="1"/>
          </p:cNvSpPr>
          <p:nvPr>
            <p:ph type="body" idx="4294967295"/>
          </p:nvPr>
        </p:nvSpPr>
        <p:spPr>
          <a:xfrm>
            <a:off x="762000" y="1487408"/>
            <a:ext cx="9067800" cy="4525963"/>
          </a:xfrm>
        </p:spPr>
        <p:txBody>
          <a:bodyPr lIns="92075" tIns="46038" rIns="92075" bIns="46038" anchorCtr="1"/>
          <a:lstStyle/>
          <a:p>
            <a:pPr eaLnBrk="1" hangingPunct="1"/>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Incidence: 1 to 2 / 100,000</a:t>
            </a:r>
          </a:p>
          <a:p>
            <a:pPr lvl="1" eaLnBrk="1" hangingPunct="1"/>
            <a:r>
              <a:rPr lang="en-US" altLang="en-US" sz="3200" dirty="0" smtClean="0">
                <a:latin typeface="Arial" panose="020B0604020202020204" pitchFamily="34" charset="0"/>
                <a:ea typeface="ＭＳ Ｐゴシック" panose="020B0600070205080204" pitchFamily="34" charset="-128"/>
                <a:cs typeface="Arial" panose="020B0604020202020204" pitchFamily="34" charset="0"/>
              </a:rPr>
              <a:t>4830 new cases in US in 2008.</a:t>
            </a:r>
          </a:p>
          <a:p>
            <a:pPr lvl="1" eaLnBrk="1" hangingPunct="1"/>
            <a:r>
              <a:rPr lang="en-US" altLang="en-US" sz="3200" dirty="0" smtClean="0">
                <a:latin typeface="Arial" panose="020B0604020202020204" pitchFamily="34" charset="0"/>
                <a:ea typeface="ＭＳ Ｐゴシック" panose="020B0600070205080204" pitchFamily="34" charset="-128"/>
                <a:cs typeface="Arial" panose="020B0604020202020204" pitchFamily="34" charset="0"/>
              </a:rPr>
              <a:t>450 deaths.</a:t>
            </a:r>
          </a:p>
          <a:p>
            <a:pPr eaLnBrk="1" hangingPunct="1"/>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Median age at diagnosis: 66 yrs.</a:t>
            </a:r>
          </a:p>
          <a:p>
            <a:pPr eaLnBrk="1" hangingPunct="1"/>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Male/Female ratio: 1.4 / 1</a:t>
            </a:r>
          </a:p>
          <a:p>
            <a:pPr eaLnBrk="1" hangingPunct="1"/>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Risk Factors</a:t>
            </a:r>
          </a:p>
          <a:p>
            <a:pPr lvl="1" eaLnBrk="1" hangingPunct="1"/>
            <a:r>
              <a:rPr lang="en-US" altLang="en-US" sz="3200" dirty="0" smtClean="0">
                <a:latin typeface="Arial" panose="020B0604020202020204" pitchFamily="34" charset="0"/>
                <a:ea typeface="ＭＳ Ｐゴシック" panose="020B0600070205080204" pitchFamily="34" charset="-128"/>
                <a:cs typeface="Arial" panose="020B0604020202020204" pitchFamily="34" charset="0"/>
              </a:rPr>
              <a:t>Ionizing radiation exposure</a:t>
            </a:r>
          </a:p>
          <a:p>
            <a:pPr eaLnBrk="1" hangingPunct="1">
              <a:buFont typeface="Wingdings" panose="05000000000000000000" pitchFamily="2" charset="2"/>
              <a:buNone/>
            </a:pPr>
            <a:endParaRPr lang="en-US" altLang="en-US" sz="3300" dirty="0"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16388" name="Text Box 4"/>
          <p:cNvSpPr txBox="1">
            <a:spLocks noChangeArrowheads="1"/>
          </p:cNvSpPr>
          <p:nvPr/>
        </p:nvSpPr>
        <p:spPr bwMode="auto">
          <a:xfrm>
            <a:off x="2057400" y="5867401"/>
            <a:ext cx="66119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en-US" altLang="en-US" sz="1800" b="1" dirty="0" err="1">
                <a:solidFill>
                  <a:srgbClr val="FF0000"/>
                </a:solidFill>
                <a:latin typeface="Arial" panose="020B0604020202020204" pitchFamily="34" charset="0"/>
              </a:rPr>
              <a:t>Jemal</a:t>
            </a:r>
            <a:r>
              <a:rPr lang="en-US" altLang="en-US" sz="1800" b="1" dirty="0">
                <a:solidFill>
                  <a:srgbClr val="FF0000"/>
                </a:solidFill>
                <a:latin typeface="Arial" panose="020B0604020202020204" pitchFamily="34" charset="0"/>
              </a:rPr>
              <a:t> A, et al. </a:t>
            </a:r>
            <a:r>
              <a:rPr lang="en-US" altLang="en-US" sz="1800" b="1" i="1" dirty="0">
                <a:solidFill>
                  <a:srgbClr val="FF0000"/>
                </a:solidFill>
                <a:latin typeface="Arial" panose="020B0604020202020204" pitchFamily="34" charset="0"/>
              </a:rPr>
              <a:t>CA Cancer J </a:t>
            </a:r>
            <a:r>
              <a:rPr lang="en-US" altLang="en-US" sz="1800" b="1" i="1" dirty="0" err="1">
                <a:solidFill>
                  <a:srgbClr val="FF0000"/>
                </a:solidFill>
                <a:latin typeface="Arial" panose="020B0604020202020204" pitchFamily="34" charset="0"/>
              </a:rPr>
              <a:t>Clin</a:t>
            </a:r>
            <a:r>
              <a:rPr lang="en-US" altLang="en-US" sz="1800" b="1" dirty="0">
                <a:solidFill>
                  <a:srgbClr val="FF0000"/>
                </a:solidFill>
                <a:latin typeface="Arial" panose="020B0604020202020204" pitchFamily="34" charset="0"/>
              </a:rPr>
              <a:t>. 2008 Mar-Apr;58(2):71-96.</a:t>
            </a:r>
          </a:p>
        </p:txBody>
      </p:sp>
    </p:spTree>
    <p:extLst>
      <p:ext uri="{BB962C8B-B14F-4D97-AF65-F5344CB8AC3E}">
        <p14:creationId xmlns:p14="http://schemas.microsoft.com/office/powerpoint/2010/main" val="2126339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771775" y="981075"/>
            <a:ext cx="5616575" cy="649288"/>
          </a:xfrm>
        </p:spPr>
        <p:txBody>
          <a:bodyPr/>
          <a:lstStyle/>
          <a:p>
            <a:r>
              <a:rPr lang="en-US" altLang="en-US" sz="4400" dirty="0" smtClean="0">
                <a:solidFill>
                  <a:schemeClr val="bg1"/>
                </a:solidFill>
                <a:latin typeface="Myriad Pro" pitchFamily="34" charset="0"/>
              </a:rPr>
              <a:t>Objectives</a:t>
            </a:r>
            <a:endParaRPr lang="uk-UA" altLang="en-US" sz="4400" dirty="0">
              <a:solidFill>
                <a:schemeClr val="bg1"/>
              </a:solidFill>
              <a:latin typeface="Myriad Pro" pitchFamily="34" charset="0"/>
            </a:endParaRPr>
          </a:p>
        </p:txBody>
      </p:sp>
      <p:sp>
        <p:nvSpPr>
          <p:cNvPr id="36867" name="Rectangle 3"/>
          <p:cNvSpPr>
            <a:spLocks noGrp="1" noChangeArrowheads="1"/>
          </p:cNvSpPr>
          <p:nvPr>
            <p:ph type="body" idx="1"/>
          </p:nvPr>
        </p:nvSpPr>
        <p:spPr>
          <a:xfrm>
            <a:off x="533400" y="2514600"/>
            <a:ext cx="8524875" cy="4078287"/>
          </a:xfrm>
        </p:spPr>
        <p:txBody>
          <a:bodyPr/>
          <a:lstStyle/>
          <a:p>
            <a:pPr>
              <a:lnSpc>
                <a:spcPct val="80000"/>
              </a:lnSpc>
            </a:pPr>
            <a:r>
              <a:rPr lang="en-US" altLang="ko-KR" sz="2400" dirty="0" smtClean="0">
                <a:solidFill>
                  <a:schemeClr val="bg1"/>
                </a:solidFill>
                <a:latin typeface="Myriad Pro" pitchFamily="34" charset="0"/>
                <a:ea typeface="굴림" charset="-127"/>
              </a:rPr>
              <a:t>To review normal peripheral blood, bone marrow, and lymph node pathology</a:t>
            </a:r>
          </a:p>
          <a:p>
            <a:pPr>
              <a:lnSpc>
                <a:spcPct val="80000"/>
              </a:lnSpc>
            </a:pPr>
            <a:r>
              <a:rPr lang="en-US" altLang="ko-KR" sz="2400" dirty="0" smtClean="0">
                <a:solidFill>
                  <a:schemeClr val="bg1"/>
                </a:solidFill>
                <a:latin typeface="Myriad Pro" pitchFamily="34" charset="0"/>
                <a:ea typeface="굴림" charset="-127"/>
              </a:rPr>
              <a:t>To briefly review the categories of treatment used to treat these malignancies</a:t>
            </a:r>
          </a:p>
          <a:p>
            <a:pPr>
              <a:lnSpc>
                <a:spcPct val="80000"/>
              </a:lnSpc>
            </a:pPr>
            <a:r>
              <a:rPr lang="en-US" altLang="ko-KR" sz="2400" dirty="0" smtClean="0">
                <a:solidFill>
                  <a:schemeClr val="bg1"/>
                </a:solidFill>
                <a:latin typeface="Myriad Pro" pitchFamily="34" charset="0"/>
                <a:ea typeface="굴림" charset="-127"/>
              </a:rPr>
              <a:t>To review the epidemiology, pathology, and clinical findings associate with the following three types of hematologic malignancies:</a:t>
            </a:r>
          </a:p>
          <a:p>
            <a:pPr lvl="1">
              <a:lnSpc>
                <a:spcPct val="80000"/>
              </a:lnSpc>
            </a:pPr>
            <a:r>
              <a:rPr lang="en-US" altLang="ko-KR" sz="2000" dirty="0" smtClean="0">
                <a:solidFill>
                  <a:schemeClr val="bg1"/>
                </a:solidFill>
                <a:latin typeface="Myriad Pro" pitchFamily="34" charset="0"/>
                <a:ea typeface="굴림" charset="-127"/>
              </a:rPr>
              <a:t>Leukemia</a:t>
            </a:r>
          </a:p>
          <a:p>
            <a:pPr lvl="1">
              <a:lnSpc>
                <a:spcPct val="80000"/>
              </a:lnSpc>
            </a:pPr>
            <a:r>
              <a:rPr lang="en-US" altLang="ko-KR" sz="2000" dirty="0" smtClean="0">
                <a:solidFill>
                  <a:schemeClr val="bg1"/>
                </a:solidFill>
                <a:latin typeface="Myriad Pro" pitchFamily="34" charset="0"/>
                <a:ea typeface="굴림" charset="-127"/>
              </a:rPr>
              <a:t>Lymphoma</a:t>
            </a:r>
          </a:p>
          <a:p>
            <a:pPr lvl="1">
              <a:lnSpc>
                <a:spcPct val="80000"/>
              </a:lnSpc>
            </a:pPr>
            <a:r>
              <a:rPr lang="en-US" altLang="ko-KR" sz="2000" dirty="0" smtClean="0">
                <a:solidFill>
                  <a:schemeClr val="bg1"/>
                </a:solidFill>
                <a:latin typeface="Myriad Pro" pitchFamily="34" charset="0"/>
                <a:ea typeface="굴림" charset="-127"/>
              </a:rPr>
              <a:t>Multiple Myeloma </a:t>
            </a:r>
          </a:p>
          <a:p>
            <a:pPr lvl="1">
              <a:lnSpc>
                <a:spcPct val="80000"/>
              </a:lnSpc>
            </a:pPr>
            <a:endParaRPr lang="en-US" altLang="ko-KR" sz="2000" dirty="0">
              <a:solidFill>
                <a:schemeClr val="bg1"/>
              </a:solidFill>
              <a:latin typeface="Myriad Pro" pitchFamily="34" charset="0"/>
              <a:ea typeface="굴림" charset="-127"/>
            </a:endParaRPr>
          </a:p>
          <a:p>
            <a:pPr lvl="1">
              <a:lnSpc>
                <a:spcPct val="80000"/>
              </a:lnSpc>
            </a:pPr>
            <a:endParaRPr lang="en-US" altLang="ko-KR" sz="2000" dirty="0">
              <a:solidFill>
                <a:schemeClr val="bg1"/>
              </a:solidFill>
              <a:latin typeface="Myriad Pro" pitchFamily="34" charset="0"/>
              <a:ea typeface="굴림" charset="-127"/>
            </a:endParaRPr>
          </a:p>
          <a:p>
            <a:pPr>
              <a:lnSpc>
                <a:spcPct val="80000"/>
              </a:lnSpc>
            </a:pPr>
            <a:endParaRPr lang="en-US" altLang="ko-KR" sz="2400" dirty="0">
              <a:solidFill>
                <a:schemeClr val="bg1"/>
              </a:solidFill>
              <a:latin typeface="Myriad Pro" pitchFamily="34" charset="0"/>
              <a:ea typeface="굴림" charset="-127"/>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600200" y="117526"/>
            <a:ext cx="7162800" cy="1447192"/>
          </a:xfrm>
        </p:spPr>
        <p:txBody>
          <a:bodyPr wrap="square" lIns="92075" tIns="46038" rIns="92075" bIns="46038" anchor="b">
            <a:spAutoFit/>
          </a:bodyPr>
          <a:lstStyle/>
          <a:p>
            <a:pPr eaLnBrk="1" hangingPunct="1"/>
            <a:r>
              <a:rPr lang="en-US" altLang="en-US" b="1" dirty="0" smtClean="0">
                <a:latin typeface="Arial" panose="020B0604020202020204" pitchFamily="34" charset="0"/>
                <a:ea typeface="ＭＳ Ｐゴシック" panose="020B0600070205080204" pitchFamily="34" charset="-128"/>
                <a:cs typeface="Arial" panose="020B0604020202020204" pitchFamily="34" charset="0"/>
              </a:rPr>
              <a:t>Clinical Presentation of CML</a:t>
            </a:r>
          </a:p>
        </p:txBody>
      </p:sp>
      <p:sp>
        <p:nvSpPr>
          <p:cNvPr id="17411" name="Rectangle 3"/>
          <p:cNvSpPr>
            <a:spLocks noGrp="1" noChangeArrowheads="1"/>
          </p:cNvSpPr>
          <p:nvPr>
            <p:ph type="body" sz="half" idx="1"/>
          </p:nvPr>
        </p:nvSpPr>
        <p:spPr>
          <a:xfrm>
            <a:off x="1905000" y="1524000"/>
            <a:ext cx="3657600" cy="3886200"/>
          </a:xfrm>
        </p:spPr>
        <p:txBody>
          <a:bodyPr/>
          <a:lstStyle/>
          <a:p>
            <a:pPr eaLnBrk="1" hangingPunct="1">
              <a:lnSpc>
                <a:spcPct val="90000"/>
              </a:lnSpc>
            </a:pPr>
            <a:r>
              <a:rPr lang="en-US" altLang="en-US" sz="2400" b="1" dirty="0" smtClean="0">
                <a:solidFill>
                  <a:schemeClr val="tx2"/>
                </a:solidFill>
                <a:latin typeface="Arial" panose="020B0604020202020204" pitchFamily="34" charset="0"/>
                <a:ea typeface="ＭＳ Ｐゴシック" panose="020B0600070205080204" pitchFamily="34" charset="-128"/>
                <a:cs typeface="Arial" panose="020B0604020202020204" pitchFamily="34" charset="0"/>
              </a:rPr>
              <a:t>Common Symptoms</a:t>
            </a:r>
            <a:endParaRPr lang="en-US" altLang="en-US" sz="2400" dirty="0" smtClean="0">
              <a:solidFill>
                <a:schemeClr val="tx2"/>
              </a:solidFill>
              <a:latin typeface="Arial" panose="020B0604020202020204" pitchFamily="34" charset="0"/>
              <a:ea typeface="ＭＳ Ｐゴシック" panose="020B0600070205080204" pitchFamily="34" charset="-128"/>
              <a:cs typeface="Arial" panose="020B0604020202020204" pitchFamily="34" charset="0"/>
            </a:endParaRPr>
          </a:p>
          <a:p>
            <a:pPr lvl="1" eaLnBrk="1" hangingPunct="1">
              <a:lnSpc>
                <a:spcPct val="90000"/>
              </a:lnSpc>
            </a:pPr>
            <a:r>
              <a:rPr lang="en-US" altLang="en-US" sz="1800" dirty="0" smtClean="0">
                <a:latin typeface="Arial" panose="020B0604020202020204" pitchFamily="34" charset="0"/>
                <a:ea typeface="ＭＳ Ｐゴシック" panose="020B0600070205080204" pitchFamily="34" charset="-128"/>
                <a:cs typeface="Arial" panose="020B0604020202020204" pitchFamily="34" charset="0"/>
              </a:rPr>
              <a:t>Fatigue, sweats, fevers	</a:t>
            </a:r>
          </a:p>
          <a:p>
            <a:pPr lvl="1" eaLnBrk="1" hangingPunct="1">
              <a:lnSpc>
                <a:spcPct val="90000"/>
              </a:lnSpc>
            </a:pPr>
            <a:r>
              <a:rPr lang="en-US" altLang="en-US" sz="1800" dirty="0" smtClean="0">
                <a:latin typeface="Arial" panose="020B0604020202020204" pitchFamily="34" charset="0"/>
                <a:ea typeface="ＭＳ Ｐゴシック" panose="020B0600070205080204" pitchFamily="34" charset="-128"/>
                <a:cs typeface="Arial" panose="020B0604020202020204" pitchFamily="34" charset="0"/>
              </a:rPr>
              <a:t>Weight loss/anorexia</a:t>
            </a:r>
          </a:p>
          <a:p>
            <a:pPr lvl="1" eaLnBrk="1" hangingPunct="1">
              <a:lnSpc>
                <a:spcPct val="90000"/>
              </a:lnSpc>
            </a:pPr>
            <a:r>
              <a:rPr lang="en-US" altLang="en-US" sz="1800" dirty="0" smtClean="0">
                <a:latin typeface="Arial" panose="020B0604020202020204" pitchFamily="34" charset="0"/>
                <a:ea typeface="ＭＳ Ｐゴシック" panose="020B0600070205080204" pitchFamily="34" charset="-128"/>
                <a:cs typeface="Arial" panose="020B0604020202020204" pitchFamily="34" charset="0"/>
              </a:rPr>
              <a:t>Abdominal fullness, early satiety</a:t>
            </a:r>
          </a:p>
          <a:p>
            <a:pPr eaLnBrk="1" hangingPunct="1">
              <a:lnSpc>
                <a:spcPct val="90000"/>
              </a:lnSpc>
            </a:pPr>
            <a:endParaRPr lang="en-US" altLang="en-US" sz="2400" b="1" dirty="0" smtClean="0">
              <a:solidFill>
                <a:schemeClr val="tx2"/>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0000"/>
              </a:lnSpc>
            </a:pPr>
            <a:r>
              <a:rPr lang="en-US" altLang="en-US" sz="2400" b="1" dirty="0" smtClean="0">
                <a:solidFill>
                  <a:schemeClr val="tx2"/>
                </a:solidFill>
                <a:latin typeface="Arial" panose="020B0604020202020204" pitchFamily="34" charset="0"/>
                <a:ea typeface="ＭＳ Ｐゴシック" panose="020B0600070205080204" pitchFamily="34" charset="-128"/>
                <a:cs typeface="Arial" panose="020B0604020202020204" pitchFamily="34" charset="0"/>
              </a:rPr>
              <a:t>Physical Exam Findings</a:t>
            </a:r>
          </a:p>
          <a:p>
            <a:pPr lvl="1" eaLnBrk="1" hangingPunct="1">
              <a:lnSpc>
                <a:spcPct val="90000"/>
              </a:lnSpc>
            </a:pPr>
            <a:r>
              <a:rPr lang="en-US" altLang="en-US" sz="1800" dirty="0" smtClean="0">
                <a:latin typeface="Arial" panose="020B0604020202020204" pitchFamily="34" charset="0"/>
                <a:ea typeface="ＭＳ Ｐゴシック" panose="020B0600070205080204" pitchFamily="34" charset="-128"/>
                <a:cs typeface="Arial" panose="020B0604020202020204" pitchFamily="34" charset="0"/>
              </a:rPr>
              <a:t>Splenomegaly</a:t>
            </a:r>
          </a:p>
          <a:p>
            <a:pPr lvl="1" eaLnBrk="1" hangingPunct="1">
              <a:lnSpc>
                <a:spcPct val="90000"/>
              </a:lnSpc>
            </a:pPr>
            <a:r>
              <a:rPr lang="en-US" altLang="en-US" sz="1800" dirty="0" smtClean="0">
                <a:latin typeface="Arial" panose="020B0604020202020204" pitchFamily="34" charset="0"/>
                <a:ea typeface="ＭＳ Ｐゴシック" panose="020B0600070205080204" pitchFamily="34" charset="-128"/>
                <a:cs typeface="Arial" panose="020B0604020202020204" pitchFamily="34" charset="0"/>
              </a:rPr>
              <a:t>Hepatomegaly</a:t>
            </a:r>
          </a:p>
        </p:txBody>
      </p:sp>
      <p:sp>
        <p:nvSpPr>
          <p:cNvPr id="17412" name="Rectangle 4"/>
          <p:cNvSpPr>
            <a:spLocks noGrp="1" noChangeArrowheads="1"/>
          </p:cNvSpPr>
          <p:nvPr>
            <p:ph type="body" sz="half" idx="2"/>
          </p:nvPr>
        </p:nvSpPr>
        <p:spPr>
          <a:xfrm>
            <a:off x="5486400" y="1524000"/>
            <a:ext cx="3276600" cy="4800600"/>
          </a:xfrm>
        </p:spPr>
        <p:txBody>
          <a:bodyPr/>
          <a:lstStyle/>
          <a:p>
            <a:pPr eaLnBrk="1" hangingPunct="1"/>
            <a:r>
              <a:rPr lang="en-US" altLang="en-US" sz="2400" b="1" dirty="0" smtClean="0">
                <a:solidFill>
                  <a:schemeClr val="tx2"/>
                </a:solidFill>
                <a:latin typeface="Arial" panose="020B0604020202020204" pitchFamily="34" charset="0"/>
                <a:ea typeface="ＭＳ Ｐゴシック" panose="020B0600070205080204" pitchFamily="34" charset="-128"/>
                <a:cs typeface="Arial" panose="020B0604020202020204" pitchFamily="34" charset="0"/>
              </a:rPr>
              <a:t>Common Laboratory Findings</a:t>
            </a:r>
          </a:p>
          <a:p>
            <a:pPr lvl="1" eaLnBrk="1" hangingPunct="1"/>
            <a:r>
              <a:rPr lang="en-US" altLang="en-US" sz="1800" b="1" dirty="0" smtClean="0">
                <a:latin typeface="Arial" panose="020B0604020202020204" pitchFamily="34" charset="0"/>
                <a:ea typeface="ＭＳ Ｐゴシック" panose="020B0600070205080204" pitchFamily="34" charset="-128"/>
                <a:cs typeface="Arial" panose="020B0604020202020204" pitchFamily="34" charset="0"/>
              </a:rPr>
              <a:t>Leukocytosis</a:t>
            </a:r>
            <a:r>
              <a:rPr lang="en-US" altLang="en-US" sz="1800" dirty="0" smtClean="0">
                <a:latin typeface="Arial" panose="020B0604020202020204" pitchFamily="34" charset="0"/>
                <a:ea typeface="ＭＳ Ｐゴシック" panose="020B0600070205080204" pitchFamily="34" charset="-128"/>
                <a:cs typeface="Arial" panose="020B0604020202020204" pitchFamily="34" charset="0"/>
              </a:rPr>
              <a:t> (high WBC count)</a:t>
            </a:r>
          </a:p>
          <a:p>
            <a:pPr lvl="2" eaLnBrk="1" hangingPunct="1"/>
            <a:r>
              <a:rPr lang="en-US" altLang="en-US" sz="1800" b="1" dirty="0" smtClean="0">
                <a:latin typeface="Arial" panose="020B0604020202020204" pitchFamily="34" charset="0"/>
                <a:ea typeface="ＭＳ Ｐゴシック" panose="020B0600070205080204" pitchFamily="34" charset="-128"/>
                <a:cs typeface="Arial" panose="020B0604020202020204" pitchFamily="34" charset="0"/>
              </a:rPr>
              <a:t>Neutrophilia</a:t>
            </a:r>
          </a:p>
          <a:p>
            <a:pPr lvl="2" eaLnBrk="1" hangingPunct="1"/>
            <a:r>
              <a:rPr lang="en-US" altLang="en-US" sz="1800" b="1" dirty="0" err="1" smtClean="0">
                <a:latin typeface="Arial" panose="020B0604020202020204" pitchFamily="34" charset="0"/>
                <a:ea typeface="ＭＳ Ｐゴシック" panose="020B0600070205080204" pitchFamily="34" charset="-128"/>
                <a:cs typeface="Arial" panose="020B0604020202020204" pitchFamily="34" charset="0"/>
              </a:rPr>
              <a:t>Basophilia</a:t>
            </a:r>
            <a:endParaRPr lang="en-US" altLang="en-US" sz="1800" b="1" dirty="0" smtClean="0">
              <a:latin typeface="Arial" panose="020B0604020202020204" pitchFamily="34" charset="0"/>
              <a:ea typeface="ＭＳ Ｐゴシック" panose="020B0600070205080204" pitchFamily="34" charset="-128"/>
              <a:cs typeface="Arial" panose="020B0604020202020204" pitchFamily="34" charset="0"/>
            </a:endParaRPr>
          </a:p>
          <a:p>
            <a:pPr lvl="2" eaLnBrk="1" hangingPunct="1"/>
            <a:r>
              <a:rPr lang="en-US" altLang="en-US" sz="1800" b="1" dirty="0" smtClean="0">
                <a:latin typeface="Arial" panose="020B0604020202020204" pitchFamily="34" charset="0"/>
                <a:ea typeface="ＭＳ Ｐゴシック" panose="020B0600070205080204" pitchFamily="34" charset="-128"/>
                <a:cs typeface="Arial" panose="020B0604020202020204" pitchFamily="34" charset="0"/>
              </a:rPr>
              <a:t>Eosinophilia</a:t>
            </a:r>
          </a:p>
          <a:p>
            <a:pPr lvl="1" eaLnBrk="1" hangingPunct="1"/>
            <a:r>
              <a:rPr lang="en-US" altLang="en-US" sz="1800" dirty="0" smtClean="0">
                <a:latin typeface="Arial" panose="020B0604020202020204" pitchFamily="34" charset="0"/>
                <a:ea typeface="ＭＳ Ｐゴシック" panose="020B0600070205080204" pitchFamily="34" charset="-128"/>
                <a:cs typeface="Arial" panose="020B0604020202020204" pitchFamily="34" charset="0"/>
              </a:rPr>
              <a:t>Anemia</a:t>
            </a:r>
          </a:p>
          <a:p>
            <a:pPr lvl="1" eaLnBrk="1" hangingPunct="1"/>
            <a:r>
              <a:rPr lang="en-US" altLang="en-US" sz="1800" dirty="0" smtClean="0">
                <a:latin typeface="Arial" panose="020B0604020202020204" pitchFamily="34" charset="0"/>
                <a:ea typeface="ＭＳ Ｐゴシック" panose="020B0600070205080204" pitchFamily="34" charset="-128"/>
                <a:cs typeface="Arial" panose="020B0604020202020204" pitchFamily="34" charset="0"/>
              </a:rPr>
              <a:t>Thrombocytosis</a:t>
            </a:r>
            <a:endParaRPr lang="en-US" altLang="en-US" sz="3200" b="1" dirty="0" smtClean="0">
              <a:solidFill>
                <a:schemeClr val="tx2"/>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7413" name="Rectangle 2"/>
          <p:cNvSpPr txBox="1">
            <a:spLocks noChangeArrowheads="1"/>
          </p:cNvSpPr>
          <p:nvPr/>
        </p:nvSpPr>
        <p:spPr bwMode="auto">
          <a:xfrm>
            <a:off x="1447800" y="5343538"/>
            <a:ext cx="822960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spAutoFit/>
          </a:bodyPr>
          <a:lstStyle>
            <a:lvl1pPr defTabSz="45720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800" dirty="0">
                <a:latin typeface="Arial" panose="020B0604020202020204" pitchFamily="34" charset="0"/>
                <a:cs typeface="Arial" panose="020B0604020202020204" pitchFamily="34" charset="0"/>
              </a:rPr>
              <a:t>*20-40% of patients are </a:t>
            </a:r>
            <a:r>
              <a:rPr lang="en-US" altLang="en-US" sz="2800" b="1" dirty="0">
                <a:latin typeface="Arial" panose="020B0604020202020204" pitchFamily="34" charset="0"/>
                <a:cs typeface="Arial" panose="020B0604020202020204" pitchFamily="34" charset="0"/>
              </a:rPr>
              <a:t>asymptomatic</a:t>
            </a:r>
          </a:p>
        </p:txBody>
      </p:sp>
    </p:spTree>
    <p:extLst>
      <p:ext uri="{BB962C8B-B14F-4D97-AF65-F5344CB8AC3E}">
        <p14:creationId xmlns:p14="http://schemas.microsoft.com/office/powerpoint/2010/main" val="36457136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idx="4294967295"/>
          </p:nvPr>
        </p:nvSpPr>
        <p:spPr>
          <a:xfrm>
            <a:off x="1524000" y="440112"/>
            <a:ext cx="7162800" cy="855287"/>
          </a:xfrm>
        </p:spPr>
        <p:txBody>
          <a:bodyPr rtlCol="0">
            <a:normAutofit fontScale="90000"/>
          </a:bodyPr>
          <a:lstStyle/>
          <a:p>
            <a:pPr eaLnBrk="1" fontAlgn="auto" hangingPunct="1">
              <a:spcAft>
                <a:spcPts val="0"/>
              </a:spcAft>
              <a:defRPr/>
            </a:pPr>
            <a:r>
              <a:rPr lang="en-US" b="1" dirty="0" smtClean="0">
                <a:solidFill>
                  <a:srgbClr val="000000"/>
                </a:solidFill>
                <a:latin typeface="Arial" pitchFamily="34" charset="0"/>
                <a:ea typeface="+mj-ea"/>
                <a:cs typeface="+mj-cs"/>
              </a:rPr>
              <a:t>Chronic </a:t>
            </a:r>
            <a:r>
              <a:rPr lang="en-US" b="1" dirty="0" err="1" smtClean="0">
                <a:solidFill>
                  <a:srgbClr val="000000"/>
                </a:solidFill>
                <a:latin typeface="Arial" pitchFamily="34" charset="0"/>
                <a:ea typeface="+mj-ea"/>
                <a:cs typeface="+mj-cs"/>
              </a:rPr>
              <a:t>Myelogenous</a:t>
            </a:r>
            <a:r>
              <a:rPr lang="en-US" b="1" dirty="0" smtClean="0">
                <a:solidFill>
                  <a:srgbClr val="000000"/>
                </a:solidFill>
                <a:latin typeface="Arial" pitchFamily="34" charset="0"/>
                <a:ea typeface="+mj-ea"/>
                <a:cs typeface="+mj-cs"/>
              </a:rPr>
              <a:t> Leukemia</a:t>
            </a:r>
          </a:p>
        </p:txBody>
      </p:sp>
      <p:pic>
        <p:nvPicPr>
          <p:cNvPr id="18435" name="Picture 3" descr="dent102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l="4651" t="3485" r="4651" b="5898"/>
          <a:stretch>
            <a:fillRect/>
          </a:stretch>
        </p:blipFill>
        <p:spPr>
          <a:xfrm>
            <a:off x="779427" y="4572000"/>
            <a:ext cx="2971800" cy="1981200"/>
          </a:xfrm>
        </p:spPr>
      </p:pic>
      <p:sp>
        <p:nvSpPr>
          <p:cNvPr id="18436" name="Text Box 4"/>
          <p:cNvSpPr txBox="1">
            <a:spLocks noChangeArrowheads="1"/>
          </p:cNvSpPr>
          <p:nvPr/>
        </p:nvSpPr>
        <p:spPr bwMode="auto">
          <a:xfrm>
            <a:off x="1942168" y="1455507"/>
            <a:ext cx="2403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dirty="0">
                <a:latin typeface="Arial" panose="020B0604020202020204" pitchFamily="34" charset="0"/>
              </a:rPr>
              <a:t>Peripheral blood</a:t>
            </a:r>
          </a:p>
        </p:txBody>
      </p:sp>
      <p:sp>
        <p:nvSpPr>
          <p:cNvPr id="18437" name="Text Box 5"/>
          <p:cNvSpPr txBox="1">
            <a:spLocks noChangeArrowheads="1"/>
          </p:cNvSpPr>
          <p:nvPr/>
        </p:nvSpPr>
        <p:spPr bwMode="auto">
          <a:xfrm>
            <a:off x="1868063" y="4110335"/>
            <a:ext cx="34988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dirty="0">
                <a:latin typeface="Arial" panose="020B0604020202020204" pitchFamily="34" charset="0"/>
              </a:rPr>
              <a:t>Bone marrow aspirate</a:t>
            </a:r>
          </a:p>
        </p:txBody>
      </p:sp>
      <p:sp>
        <p:nvSpPr>
          <p:cNvPr id="18438" name="Text Box 7"/>
          <p:cNvSpPr txBox="1">
            <a:spLocks noChangeArrowheads="1"/>
          </p:cNvSpPr>
          <p:nvPr/>
        </p:nvSpPr>
        <p:spPr bwMode="auto">
          <a:xfrm>
            <a:off x="3581400" y="1981200"/>
            <a:ext cx="3200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latin typeface="Arial" panose="020B0604020202020204" pitchFamily="34" charset="0"/>
              </a:rPr>
              <a:t>-</a:t>
            </a:r>
            <a:r>
              <a:rPr lang="en-US" altLang="en-US" sz="2000">
                <a:latin typeface="Arial" panose="020B0604020202020204" pitchFamily="34" charset="0"/>
              </a:rPr>
              <a:t>Numerous immature   </a:t>
            </a:r>
          </a:p>
          <a:p>
            <a:pPr>
              <a:spcBef>
                <a:spcPct val="0"/>
              </a:spcBef>
              <a:buFontTx/>
              <a:buNone/>
            </a:pPr>
            <a:r>
              <a:rPr lang="en-US" altLang="en-US" sz="2000">
                <a:latin typeface="Arial" panose="020B0604020202020204" pitchFamily="34" charset="0"/>
              </a:rPr>
              <a:t>   granulocytes</a:t>
            </a:r>
          </a:p>
          <a:p>
            <a:pPr>
              <a:spcBef>
                <a:spcPct val="0"/>
              </a:spcBef>
              <a:buFontTx/>
              <a:buNone/>
            </a:pPr>
            <a:endParaRPr lang="en-US" altLang="en-US" sz="1600">
              <a:latin typeface="Arial" panose="020B0604020202020204" pitchFamily="34" charset="0"/>
            </a:endParaRPr>
          </a:p>
          <a:p>
            <a:pPr>
              <a:spcBef>
                <a:spcPct val="0"/>
              </a:spcBef>
              <a:buFontTx/>
              <a:buNone/>
            </a:pPr>
            <a:r>
              <a:rPr lang="en-US" altLang="en-US" sz="2000">
                <a:latin typeface="Arial" panose="020B0604020202020204" pitchFamily="34" charset="0"/>
              </a:rPr>
              <a:t>-Increased basophils*</a:t>
            </a:r>
          </a:p>
        </p:txBody>
      </p:sp>
      <p:sp>
        <p:nvSpPr>
          <p:cNvPr id="18439" name="Text Box 8"/>
          <p:cNvSpPr txBox="1">
            <a:spLocks noChangeArrowheads="1"/>
          </p:cNvSpPr>
          <p:nvPr/>
        </p:nvSpPr>
        <p:spPr bwMode="auto">
          <a:xfrm>
            <a:off x="3657600" y="4800600"/>
            <a:ext cx="2251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latin typeface="Arial" panose="020B0604020202020204" pitchFamily="34" charset="0"/>
              </a:rPr>
              <a:t>-Hypercellular</a:t>
            </a:r>
          </a:p>
          <a:p>
            <a:pPr>
              <a:spcBef>
                <a:spcPct val="0"/>
              </a:spcBef>
              <a:buFontTx/>
              <a:buNone/>
            </a:pPr>
            <a:endParaRPr lang="en-US" altLang="en-US" sz="2400">
              <a:latin typeface="Arial" panose="020B0604020202020204" pitchFamily="34" charset="0"/>
            </a:endParaRPr>
          </a:p>
          <a:p>
            <a:pPr>
              <a:spcBef>
                <a:spcPct val="0"/>
              </a:spcBef>
              <a:buFontTx/>
              <a:buNone/>
            </a:pPr>
            <a:r>
              <a:rPr lang="en-US" altLang="en-US" sz="2400">
                <a:latin typeface="Arial" panose="020B0604020202020204" pitchFamily="34" charset="0"/>
              </a:rPr>
              <a:t>-Increased M:E</a:t>
            </a:r>
          </a:p>
        </p:txBody>
      </p:sp>
      <p:pic>
        <p:nvPicPr>
          <p:cNvPr id="18440" name="Picture 2" descr="C:\Users\yuri\Desktop\2009 UNC SOM HEME\Leukemia 2009\CML\PB1.jpg"/>
          <p:cNvPicPr>
            <a:picLocks noChangeAspect="1" noChangeArrowheads="1"/>
          </p:cNvPicPr>
          <p:nvPr/>
        </p:nvPicPr>
        <p:blipFill>
          <a:blip r:embed="rId3">
            <a:extLst>
              <a:ext uri="{28A0092B-C50C-407E-A947-70E740481C1C}">
                <a14:useLocalDpi xmlns:a14="http://schemas.microsoft.com/office/drawing/2010/main" val="0"/>
              </a:ext>
            </a:extLst>
          </a:blip>
          <a:srcRect l="21875" t="21765" r="53516" b="26176"/>
          <a:stretch>
            <a:fillRect/>
          </a:stretch>
        </p:blipFill>
        <p:spPr bwMode="auto">
          <a:xfrm>
            <a:off x="7251700" y="1676400"/>
            <a:ext cx="1600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p:cNvCxnSpPr>
            <a:cxnSpLocks noChangeShapeType="1"/>
          </p:cNvCxnSpPr>
          <p:nvPr/>
        </p:nvCxnSpPr>
        <p:spPr bwMode="auto">
          <a:xfrm flipV="1">
            <a:off x="6172200" y="2438400"/>
            <a:ext cx="838200" cy="60960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Arrow Connector 13"/>
          <p:cNvCxnSpPr>
            <a:cxnSpLocks noChangeShapeType="1"/>
          </p:cNvCxnSpPr>
          <p:nvPr/>
        </p:nvCxnSpPr>
        <p:spPr bwMode="auto">
          <a:xfrm>
            <a:off x="6172200" y="3048000"/>
            <a:ext cx="1752600" cy="99060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5" name="Straight Arrow Connector 14"/>
          <p:cNvCxnSpPr>
            <a:cxnSpLocks noChangeShapeType="1"/>
          </p:cNvCxnSpPr>
          <p:nvPr/>
        </p:nvCxnSpPr>
        <p:spPr bwMode="auto">
          <a:xfrm rot="16200000" flipH="1">
            <a:off x="5410200" y="3810000"/>
            <a:ext cx="2667000" cy="114300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18444" name="Picture 2"/>
          <p:cNvPicPr>
            <a:picLocks noChangeAspect="1" noChangeArrowheads="1"/>
          </p:cNvPicPr>
          <p:nvPr/>
        </p:nvPicPr>
        <p:blipFill>
          <a:blip r:embed="rId4">
            <a:lum bright="-18000" contrast="12000"/>
            <a:extLst>
              <a:ext uri="{28A0092B-C50C-407E-A947-70E740481C1C}">
                <a14:useLocalDpi xmlns:a14="http://schemas.microsoft.com/office/drawing/2010/main" val="0"/>
              </a:ext>
            </a:extLst>
          </a:blip>
          <a:srcRect/>
          <a:stretch>
            <a:fillRect/>
          </a:stretch>
        </p:blipFill>
        <p:spPr bwMode="auto">
          <a:xfrm>
            <a:off x="693289" y="1925504"/>
            <a:ext cx="29241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68377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idx="4294967295"/>
          </p:nvPr>
        </p:nvSpPr>
        <p:spPr>
          <a:xfrm>
            <a:off x="1818948" y="304800"/>
            <a:ext cx="7172652" cy="990600"/>
          </a:xfrm>
        </p:spPr>
        <p:txBody>
          <a:bodyPr/>
          <a:lstStyle/>
          <a:p>
            <a:pPr eaLnBrk="1" hangingPunct="1"/>
            <a:r>
              <a:rPr lang="en-US" altLang="en-US" sz="3600" b="1" dirty="0" smtClean="0">
                <a:latin typeface="Tw Cen MT" panose="020B0602020104020603" pitchFamily="34" charset="0"/>
                <a:ea typeface="ＭＳ Ｐゴシック" panose="020B0600070205080204" pitchFamily="34" charset="-128"/>
              </a:rPr>
              <a:t>Bone Marrow Biopsy: Normal vs. CML</a:t>
            </a:r>
          </a:p>
        </p:txBody>
      </p:sp>
      <p:sp>
        <p:nvSpPr>
          <p:cNvPr id="7" name="Content Placeholder 6"/>
          <p:cNvSpPr>
            <a:spLocks noGrp="1"/>
          </p:cNvSpPr>
          <p:nvPr>
            <p:ph sz="quarter" idx="4294967295"/>
          </p:nvPr>
        </p:nvSpPr>
        <p:spPr>
          <a:xfrm>
            <a:off x="1818948" y="5757863"/>
            <a:ext cx="3657600" cy="1143000"/>
          </a:xfrm>
        </p:spPr>
        <p:txBody>
          <a:bodyPr rtlCol="0">
            <a:normAutofit fontScale="92500" lnSpcReduction="10000"/>
          </a:bodyPr>
          <a:lstStyle/>
          <a:p>
            <a:pPr marL="0" indent="0" eaLnBrk="1" fontAlgn="auto" hangingPunct="1">
              <a:spcAft>
                <a:spcPts val="0"/>
              </a:spcAft>
              <a:buFont typeface="Arial" charset="0"/>
              <a:buNone/>
              <a:defRPr/>
            </a:pPr>
            <a:r>
              <a:rPr lang="en-US" sz="2700" dirty="0" smtClean="0">
                <a:latin typeface="Tw Cen MT" charset="0"/>
                <a:ea typeface="+mn-ea"/>
                <a:cs typeface="+mn-cs"/>
              </a:rPr>
              <a:t>NORMAL</a:t>
            </a:r>
          </a:p>
          <a:p>
            <a:pPr lvl="1" eaLnBrk="1" fontAlgn="auto" hangingPunct="1">
              <a:spcAft>
                <a:spcPts val="0"/>
              </a:spcAft>
              <a:buFont typeface="Arial"/>
              <a:buChar char="–"/>
              <a:defRPr/>
            </a:pPr>
            <a:r>
              <a:rPr lang="en-US" sz="2400" dirty="0" err="1" smtClean="0">
                <a:latin typeface="Tw Cen MT" charset="0"/>
                <a:ea typeface="+mn-ea"/>
              </a:rPr>
              <a:t>Trilineage</a:t>
            </a:r>
            <a:r>
              <a:rPr lang="en-US" sz="2400" dirty="0" smtClean="0">
                <a:latin typeface="Tw Cen MT" charset="0"/>
                <a:ea typeface="+mn-ea"/>
              </a:rPr>
              <a:t> hematopoiesis</a:t>
            </a:r>
          </a:p>
        </p:txBody>
      </p:sp>
      <p:sp>
        <p:nvSpPr>
          <p:cNvPr id="19460" name="Content Placeholder 7"/>
          <p:cNvSpPr>
            <a:spLocks noGrp="1"/>
          </p:cNvSpPr>
          <p:nvPr>
            <p:ph sz="quarter" idx="4294967295"/>
          </p:nvPr>
        </p:nvSpPr>
        <p:spPr>
          <a:xfrm>
            <a:off x="5334000" y="5715000"/>
            <a:ext cx="3810000" cy="1143000"/>
          </a:xfrm>
        </p:spPr>
        <p:txBody>
          <a:bodyPr/>
          <a:lstStyle/>
          <a:p>
            <a:pPr marL="0" indent="0" eaLnBrk="1" hangingPunct="1">
              <a:buFont typeface="Arial" panose="020B0604020202020204" pitchFamily="34" charset="0"/>
              <a:buNone/>
            </a:pPr>
            <a:r>
              <a:rPr lang="en-US" altLang="en-US" sz="2500" dirty="0" smtClean="0">
                <a:latin typeface="Tw Cen MT" panose="020B0602020104020603" pitchFamily="34" charset="0"/>
                <a:ea typeface="ＭＳ Ｐゴシック" panose="020B0600070205080204" pitchFamily="34" charset="-128"/>
              </a:rPr>
              <a:t>ABNORMAL: CML</a:t>
            </a:r>
          </a:p>
          <a:p>
            <a:pPr lvl="1" eaLnBrk="1" hangingPunct="1"/>
            <a:r>
              <a:rPr lang="en-US" altLang="en-US" sz="2000" dirty="0" smtClean="0">
                <a:latin typeface="Tw Cen MT" panose="020B0602020104020603" pitchFamily="34" charset="0"/>
                <a:ea typeface="ＭＳ Ｐゴシック" panose="020B0600070205080204" pitchFamily="34" charset="-128"/>
              </a:rPr>
              <a:t>Maturing granulocytes</a:t>
            </a:r>
          </a:p>
        </p:txBody>
      </p:sp>
      <p:pic>
        <p:nvPicPr>
          <p:cNvPr id="19461" name="Picture 5" descr="HEME154"/>
          <p:cNvPicPr>
            <a:picLocks noChangeAspect="1" noChangeArrowheads="1"/>
          </p:cNvPicPr>
          <p:nvPr/>
        </p:nvPicPr>
        <p:blipFill>
          <a:blip r:embed="rId2">
            <a:extLst>
              <a:ext uri="{28A0092B-C50C-407E-A947-70E740481C1C}">
                <a14:useLocalDpi xmlns:a14="http://schemas.microsoft.com/office/drawing/2010/main" val="0"/>
              </a:ext>
            </a:extLst>
          </a:blip>
          <a:srcRect b="18808"/>
          <a:stretch>
            <a:fillRect/>
          </a:stretch>
        </p:blipFill>
        <p:spPr bwMode="auto">
          <a:xfrm>
            <a:off x="1818948" y="1676400"/>
            <a:ext cx="3276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cmpd="dbl">
                <a:solidFill>
                  <a:srgbClr val="000000"/>
                </a:solidFill>
                <a:bevel/>
                <a:headEnd/>
                <a:tailEnd/>
              </a14:hiddenLine>
            </a:ext>
          </a:extLst>
        </p:spPr>
      </p:pic>
      <p:sp>
        <p:nvSpPr>
          <p:cNvPr id="6" name="Right Arrow 5"/>
          <p:cNvSpPr/>
          <p:nvPr/>
        </p:nvSpPr>
        <p:spPr>
          <a:xfrm>
            <a:off x="5048432" y="3505200"/>
            <a:ext cx="8382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94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676400"/>
            <a:ext cx="3048000" cy="408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36921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idx="4294967295"/>
          </p:nvPr>
        </p:nvSpPr>
        <p:spPr/>
        <p:txBody>
          <a:bodyPr/>
          <a:lstStyle/>
          <a:p>
            <a:r>
              <a:rPr lang="en-US" altLang="en-US" b="1" smtClean="0">
                <a:latin typeface="Tw Cen MT" panose="020B0602020104020603" pitchFamily="34" charset="0"/>
                <a:ea typeface="ＭＳ Ｐゴシック" panose="020B0600070205080204" pitchFamily="34" charset="-128"/>
              </a:rPr>
              <a:t>Bone Marrow Biopsy: </a:t>
            </a:r>
            <a:br>
              <a:rPr lang="en-US" altLang="en-US" b="1" smtClean="0">
                <a:latin typeface="Tw Cen MT" panose="020B0602020104020603" pitchFamily="34" charset="0"/>
                <a:ea typeface="ＭＳ Ｐゴシック" panose="020B0600070205080204" pitchFamily="34" charset="-128"/>
              </a:rPr>
            </a:br>
            <a:r>
              <a:rPr lang="en-US" altLang="en-US" b="1" smtClean="0">
                <a:latin typeface="Tw Cen MT" panose="020B0602020104020603" pitchFamily="34" charset="0"/>
                <a:ea typeface="ＭＳ Ｐゴシック" panose="020B0600070205080204" pitchFamily="34" charset="-128"/>
              </a:rPr>
              <a:t>AML vs. CML</a:t>
            </a:r>
          </a:p>
        </p:txBody>
      </p:sp>
      <p:sp>
        <p:nvSpPr>
          <p:cNvPr id="40963" name="Content Placeholder 6"/>
          <p:cNvSpPr>
            <a:spLocks noGrp="1"/>
          </p:cNvSpPr>
          <p:nvPr>
            <p:ph sz="quarter" idx="4294967295"/>
          </p:nvPr>
        </p:nvSpPr>
        <p:spPr>
          <a:xfrm>
            <a:off x="1676400" y="5751638"/>
            <a:ext cx="2971800" cy="1106361"/>
          </a:xfrm>
        </p:spPr>
        <p:txBody>
          <a:bodyPr/>
          <a:lstStyle/>
          <a:p>
            <a:r>
              <a:rPr lang="en-US" altLang="en-US" sz="2000" dirty="0" smtClean="0">
                <a:latin typeface="Tw Cen MT" panose="020B0602020104020603" pitchFamily="34" charset="0"/>
                <a:ea typeface="ＭＳ Ｐゴシック" panose="020B0600070205080204" pitchFamily="34" charset="-128"/>
              </a:rPr>
              <a:t>ABNORMAL:AML</a:t>
            </a:r>
          </a:p>
          <a:p>
            <a:pPr lvl="1"/>
            <a:r>
              <a:rPr lang="en-US" altLang="en-US" sz="1800" dirty="0" smtClean="0">
                <a:latin typeface="Tw Cen MT" panose="020B0602020104020603" pitchFamily="34" charset="0"/>
                <a:ea typeface="ＭＳ Ｐゴシック" panose="020B0600070205080204" pitchFamily="34" charset="-128"/>
              </a:rPr>
              <a:t>Monotonous population</a:t>
            </a:r>
          </a:p>
        </p:txBody>
      </p:sp>
      <p:sp>
        <p:nvSpPr>
          <p:cNvPr id="40964" name="Content Placeholder 7"/>
          <p:cNvSpPr>
            <a:spLocks noGrp="1"/>
          </p:cNvSpPr>
          <p:nvPr>
            <p:ph sz="quarter" idx="4294967295"/>
          </p:nvPr>
        </p:nvSpPr>
        <p:spPr>
          <a:xfrm>
            <a:off x="5562600" y="5699294"/>
            <a:ext cx="3886200" cy="1143000"/>
          </a:xfrm>
        </p:spPr>
        <p:txBody>
          <a:bodyPr/>
          <a:lstStyle/>
          <a:p>
            <a:r>
              <a:rPr lang="en-US" altLang="en-US" sz="2400" dirty="0" smtClean="0">
                <a:latin typeface="Tw Cen MT" panose="020B0602020104020603" pitchFamily="34" charset="0"/>
                <a:ea typeface="ＭＳ Ｐゴシック" panose="020B0600070205080204" pitchFamily="34" charset="-128"/>
              </a:rPr>
              <a:t>ABNORMAL:CML</a:t>
            </a:r>
          </a:p>
          <a:p>
            <a:pPr lvl="1"/>
            <a:r>
              <a:rPr lang="en-US" altLang="en-US" sz="2000" dirty="0" smtClean="0">
                <a:latin typeface="Tw Cen MT" panose="020B0602020104020603" pitchFamily="34" charset="0"/>
                <a:ea typeface="ＭＳ Ｐゴシック" panose="020B0600070205080204" pitchFamily="34" charset="-128"/>
              </a:rPr>
              <a:t>Maturing granulocytes</a:t>
            </a:r>
          </a:p>
        </p:txBody>
      </p:sp>
      <p:sp>
        <p:nvSpPr>
          <p:cNvPr id="6" name="Right Arrow 5"/>
          <p:cNvSpPr/>
          <p:nvPr/>
        </p:nvSpPr>
        <p:spPr>
          <a:xfrm>
            <a:off x="4926824" y="3581400"/>
            <a:ext cx="7620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0966" name="Picture 4" descr="Capture_8953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687639"/>
            <a:ext cx="3048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633537"/>
            <a:ext cx="3048000" cy="408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41381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type="title" idx="4294967295"/>
          </p:nvPr>
        </p:nvSpPr>
        <p:spPr>
          <a:xfrm>
            <a:off x="1600200" y="244305"/>
            <a:ext cx="8372475" cy="1447800"/>
          </a:xfrm>
        </p:spPr>
        <p:txBody>
          <a:bodyPr lIns="92075" tIns="46038" rIns="92075" bIns="46038" anchor="b">
            <a:spAutoFit/>
          </a:bodyPr>
          <a:lstStyle/>
          <a:p>
            <a:pPr eaLnBrk="1" hangingPunct="1"/>
            <a:r>
              <a:rPr lang="en-US" altLang="en-US" b="1" dirty="0" smtClean="0">
                <a:latin typeface="Arial" panose="020B0604020202020204" pitchFamily="34" charset="0"/>
                <a:ea typeface="ＭＳ Ｐゴシック" panose="020B0600070205080204" pitchFamily="34" charset="-128"/>
                <a:cs typeface="Arial" panose="020B0604020202020204" pitchFamily="34" charset="0"/>
              </a:rPr>
              <a:t>Pathogenesis: The Philadelphia Chromosome</a:t>
            </a:r>
          </a:p>
        </p:txBody>
      </p:sp>
      <p:pic>
        <p:nvPicPr>
          <p:cNvPr id="2048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2286000"/>
            <a:ext cx="431323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11"/>
          <p:cNvSpPr txBox="1">
            <a:spLocks noChangeArrowheads="1"/>
          </p:cNvSpPr>
          <p:nvPr/>
        </p:nvSpPr>
        <p:spPr bwMode="auto">
          <a:xfrm>
            <a:off x="5715000" y="5410200"/>
            <a:ext cx="2133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50000"/>
              </a:spcBef>
              <a:buFontTx/>
              <a:buNone/>
            </a:pPr>
            <a:r>
              <a:rPr lang="en-US" altLang="en-US" sz="1400" b="1">
                <a:latin typeface="Arial" panose="020B0604020202020204" pitchFamily="34" charset="0"/>
              </a:rPr>
              <a:t>FUSION PROTEIN</a:t>
            </a:r>
            <a:br>
              <a:rPr lang="en-US" altLang="en-US" sz="1400" b="1">
                <a:latin typeface="Arial" panose="020B0604020202020204" pitchFamily="34" charset="0"/>
              </a:rPr>
            </a:br>
            <a:r>
              <a:rPr lang="en-US" altLang="en-US" sz="1400" b="1">
                <a:latin typeface="Arial" panose="020B0604020202020204" pitchFamily="34" charset="0"/>
              </a:rPr>
              <a:t>WITH CONSTITUTIVE TYROSINE</a:t>
            </a:r>
            <a:br>
              <a:rPr lang="en-US" altLang="en-US" sz="1400" b="1">
                <a:latin typeface="Arial" panose="020B0604020202020204" pitchFamily="34" charset="0"/>
              </a:rPr>
            </a:br>
            <a:r>
              <a:rPr lang="en-US" altLang="en-US" sz="1400" b="1">
                <a:latin typeface="Arial" panose="020B0604020202020204" pitchFamily="34" charset="0"/>
              </a:rPr>
              <a:t>KINASE ACTIVITY</a:t>
            </a:r>
          </a:p>
        </p:txBody>
      </p:sp>
      <p:pic>
        <p:nvPicPr>
          <p:cNvPr id="2" name="Picture 1"/>
          <p:cNvPicPr>
            <a:picLocks noChangeAspect="1"/>
          </p:cNvPicPr>
          <p:nvPr/>
        </p:nvPicPr>
        <p:blipFill>
          <a:blip r:embed="rId3"/>
          <a:stretch>
            <a:fillRect/>
          </a:stretch>
        </p:blipFill>
        <p:spPr>
          <a:xfrm>
            <a:off x="1905000" y="2286000"/>
            <a:ext cx="2438400" cy="3621314"/>
          </a:xfrm>
          <a:prstGeom prst="rect">
            <a:avLst/>
          </a:prstGeom>
        </p:spPr>
      </p:pic>
    </p:spTree>
    <p:extLst>
      <p:ext uri="{BB962C8B-B14F-4D97-AF65-F5344CB8AC3E}">
        <p14:creationId xmlns:p14="http://schemas.microsoft.com/office/powerpoint/2010/main" val="9816506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ctrTitle"/>
          </p:nvPr>
        </p:nvSpPr>
        <p:spPr>
          <a:xfrm>
            <a:off x="1828800" y="762000"/>
            <a:ext cx="6172200" cy="2747963"/>
          </a:xfrm>
        </p:spPr>
        <p:txBody>
          <a:bodyPr/>
          <a:lstStyle/>
          <a:p>
            <a:pPr eaLnBrk="1" hangingPunct="1"/>
            <a:r>
              <a:rPr lang="en-US" altLang="en-US" b="1" dirty="0" smtClean="0">
                <a:latin typeface="Arial" panose="020B0604020202020204" pitchFamily="34" charset="0"/>
                <a:ea typeface="ＭＳ Ｐゴシック" panose="020B0600070205080204" pitchFamily="34" charset="-128"/>
                <a:cs typeface="Arial" panose="020B0604020202020204" pitchFamily="34" charset="0"/>
              </a:rPr>
              <a:t>Acute Lymphoblastic Leukemia</a:t>
            </a:r>
          </a:p>
        </p:txBody>
      </p:sp>
    </p:spTree>
    <p:extLst>
      <p:ext uri="{BB962C8B-B14F-4D97-AF65-F5344CB8AC3E}">
        <p14:creationId xmlns:p14="http://schemas.microsoft.com/office/powerpoint/2010/main" val="26116970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Metcalf_Fig3_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800" y="1698623"/>
            <a:ext cx="4981575"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Rectangle 4"/>
          <p:cNvSpPr>
            <a:spLocks noChangeArrowheads="1"/>
          </p:cNvSpPr>
          <p:nvPr/>
        </p:nvSpPr>
        <p:spPr bwMode="auto">
          <a:xfrm>
            <a:off x="457200" y="274638"/>
            <a:ext cx="8229600" cy="1143000"/>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altLang="en-US" sz="4400" b="1" dirty="0" smtClean="0">
                <a:solidFill>
                  <a:schemeClr val="tx2"/>
                </a:solidFill>
                <a:effectLst>
                  <a:outerShdw blurRad="38100" dist="38100" dir="2700000" algn="tl">
                    <a:srgbClr val="C0C0C0"/>
                  </a:outerShdw>
                </a:effectLst>
              </a:rPr>
              <a:t>Origins of ALL</a:t>
            </a:r>
          </a:p>
        </p:txBody>
      </p:sp>
      <p:sp>
        <p:nvSpPr>
          <p:cNvPr id="51204" name="Rectangle 5"/>
          <p:cNvSpPr>
            <a:spLocks noGrp="1" noChangeArrowheads="1"/>
          </p:cNvSpPr>
          <p:nvPr>
            <p:ph type="body" sz="half" idx="1"/>
          </p:nvPr>
        </p:nvSpPr>
        <p:spPr>
          <a:xfrm>
            <a:off x="1905000" y="1981200"/>
            <a:ext cx="2819400" cy="1435482"/>
          </a:xfrm>
        </p:spPr>
        <p:txBody>
          <a:bodyPr/>
          <a:lstStyle/>
          <a:p>
            <a:pPr eaLnBrk="1" hangingPunct="1"/>
            <a:r>
              <a:rPr lang="en-US" altLang="en-US" sz="1200" dirty="0" smtClean="0">
                <a:latin typeface="Arial" panose="020B0604020202020204" pitchFamily="34" charset="0"/>
                <a:ea typeface="ＭＳ Ｐゴシック" panose="020B0600070205080204" pitchFamily="34" charset="-128"/>
                <a:cs typeface="Arial" panose="020B0604020202020204" pitchFamily="34" charset="0"/>
              </a:rPr>
              <a:t>ALL is a malignancy of a </a:t>
            </a:r>
            <a:r>
              <a:rPr lang="en-US" altLang="en-US" sz="1200" b="1" i="1" dirty="0" smtClean="0">
                <a:latin typeface="Arial" panose="020B0604020202020204" pitchFamily="34" charset="0"/>
                <a:ea typeface="ＭＳ Ｐゴシック" panose="020B0600070205080204" pitchFamily="34" charset="-128"/>
                <a:cs typeface="Arial" panose="020B0604020202020204" pitchFamily="34" charset="0"/>
              </a:rPr>
              <a:t>committed lymphoid progenitor cell (pre-T or –B cell)</a:t>
            </a:r>
            <a:r>
              <a:rPr lang="en-US" altLang="en-US" sz="1200" dirty="0" smtClean="0">
                <a:latin typeface="Arial" panose="020B0604020202020204" pitchFamily="34" charset="0"/>
                <a:ea typeface="ＭＳ Ｐゴシック" panose="020B0600070205080204" pitchFamily="34" charset="-128"/>
                <a:cs typeface="Arial" panose="020B0604020202020204" pitchFamily="34" charset="0"/>
              </a:rPr>
              <a:t>.</a:t>
            </a:r>
          </a:p>
          <a:p>
            <a:pPr eaLnBrk="1" hangingPunct="1"/>
            <a:endParaRPr lang="en-US" altLang="en-US" sz="12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sz="1200" dirty="0"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sz="12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sz="1200" dirty="0"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sz="12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sz="1200" dirty="0"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sz="12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sz="1200" dirty="0"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sz="12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sz="1200" dirty="0"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sz="1200" dirty="0"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sz="1200" dirty="0" smtClean="0">
                <a:latin typeface="Arial" panose="020B0604020202020204" pitchFamily="34" charset="0"/>
                <a:ea typeface="ＭＳ Ｐゴシック" panose="020B0600070205080204" pitchFamily="34" charset="-128"/>
                <a:cs typeface="Arial" panose="020B0604020202020204" pitchFamily="34" charset="0"/>
              </a:rPr>
              <a:t>In ALL, the malignant cells largely </a:t>
            </a:r>
            <a:r>
              <a:rPr lang="en-US" altLang="en-US" sz="1200" b="1" i="1" dirty="0" smtClean="0">
                <a:latin typeface="Arial" panose="020B0604020202020204" pitchFamily="34" charset="0"/>
                <a:ea typeface="ＭＳ Ｐゴシック" panose="020B0600070205080204" pitchFamily="34" charset="-128"/>
                <a:cs typeface="Arial" panose="020B0604020202020204" pitchFamily="34" charset="0"/>
              </a:rPr>
              <a:t>lose the ability to differentiate</a:t>
            </a:r>
            <a:r>
              <a:rPr lang="en-US" altLang="en-US" sz="1200" dirty="0">
                <a:latin typeface="Arial" panose="020B0604020202020204" pitchFamily="34" charset="0"/>
                <a:ea typeface="ＭＳ Ｐゴシック" panose="020B0600070205080204" pitchFamily="34" charset="-128"/>
                <a:cs typeface="Arial" panose="020B0604020202020204" pitchFamily="34" charset="0"/>
              </a:rPr>
              <a:t> </a:t>
            </a:r>
            <a:r>
              <a:rPr lang="en-US" altLang="en-US" sz="1200" dirty="0" smtClean="0">
                <a:latin typeface="Arial" panose="020B0604020202020204" pitchFamily="34" charset="0"/>
                <a:ea typeface="ＭＳ Ｐゴシック" panose="020B0600070205080204" pitchFamily="34" charset="-128"/>
                <a:cs typeface="Arial" panose="020B0604020202020204" pitchFamily="34" charset="0"/>
              </a:rPr>
              <a:t>and from a </a:t>
            </a:r>
            <a:r>
              <a:rPr lang="en-US" altLang="en-US" sz="1100" b="1" dirty="0" smtClean="0">
                <a:latin typeface="Arial" panose="020B0604020202020204" pitchFamily="34" charset="0"/>
                <a:ea typeface="ＭＳ Ｐゴシック" panose="020B0600070205080204" pitchFamily="34" charset="-128"/>
                <a:cs typeface="Arial" panose="020B0604020202020204" pitchFamily="34" charset="0"/>
              </a:rPr>
              <a:t>morphologically </a:t>
            </a:r>
            <a:r>
              <a:rPr lang="en-US" altLang="en-US" sz="1100" b="1" u="sng" dirty="0" smtClean="0">
                <a:latin typeface="Arial" panose="020B0604020202020204" pitchFamily="34" charset="0"/>
                <a:ea typeface="ＭＳ Ｐゴシック" panose="020B0600070205080204" pitchFamily="34" charset="-128"/>
                <a:cs typeface="Arial" panose="020B0604020202020204" pitchFamily="34" charset="0"/>
              </a:rPr>
              <a:t>homogeneous</a:t>
            </a:r>
            <a:r>
              <a:rPr lang="en-US" altLang="en-US" sz="1100" dirty="0" smtClean="0">
                <a:latin typeface="Arial" panose="020B0604020202020204" pitchFamily="34" charset="0"/>
                <a:ea typeface="ＭＳ Ｐゴシック" panose="020B0600070205080204" pitchFamily="34" charset="-128"/>
                <a:cs typeface="Arial" panose="020B0604020202020204" pitchFamily="34" charset="0"/>
              </a:rPr>
              <a:t> population of </a:t>
            </a:r>
            <a:r>
              <a:rPr lang="en-US" altLang="en-US" sz="1100" dirty="0" err="1" smtClean="0">
                <a:latin typeface="Arial" panose="020B0604020202020204" pitchFamily="34" charset="0"/>
                <a:ea typeface="ＭＳ Ｐゴシック" panose="020B0600070205080204" pitchFamily="34" charset="-128"/>
                <a:cs typeface="Arial" panose="020B0604020202020204" pitchFamily="34" charset="0"/>
              </a:rPr>
              <a:t>lymphoblasts</a:t>
            </a:r>
            <a:r>
              <a:rPr lang="en-US" altLang="en-US" sz="1100" dirty="0" smtClean="0">
                <a:latin typeface="Arial" panose="020B0604020202020204" pitchFamily="34" charset="0"/>
                <a:ea typeface="ＭＳ Ｐゴシック" panose="020B0600070205080204" pitchFamily="34" charset="-128"/>
                <a:cs typeface="Arial" panose="020B0604020202020204" pitchFamily="34" charset="0"/>
              </a:rPr>
              <a:t>.</a:t>
            </a:r>
          </a:p>
          <a:p>
            <a:pPr lvl="1" eaLnBrk="1" hangingPunct="1"/>
            <a:endParaRPr lang="en-US" altLang="en-US" sz="2000" dirty="0"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51205" name="Rectangle 7"/>
          <p:cNvSpPr>
            <a:spLocks noChangeArrowheads="1"/>
          </p:cNvSpPr>
          <p:nvPr/>
        </p:nvSpPr>
        <p:spPr bwMode="auto">
          <a:xfrm>
            <a:off x="5638800" y="2057400"/>
            <a:ext cx="457200" cy="8382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51206" name="Line 8"/>
          <p:cNvSpPr>
            <a:spLocks noChangeShapeType="1"/>
          </p:cNvSpPr>
          <p:nvPr/>
        </p:nvSpPr>
        <p:spPr bwMode="auto">
          <a:xfrm>
            <a:off x="6781800" y="2057400"/>
            <a:ext cx="1600200" cy="8382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07" name="Line 9"/>
          <p:cNvSpPr>
            <a:spLocks noChangeShapeType="1"/>
          </p:cNvSpPr>
          <p:nvPr/>
        </p:nvSpPr>
        <p:spPr bwMode="auto">
          <a:xfrm flipH="1">
            <a:off x="6781800" y="2057400"/>
            <a:ext cx="1600200" cy="8382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9638153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6"/>
          <p:cNvSpPr>
            <a:spLocks noGrp="1" noChangeArrowheads="1"/>
          </p:cNvSpPr>
          <p:nvPr>
            <p:ph type="title"/>
          </p:nvPr>
        </p:nvSpPr>
        <p:spPr>
          <a:xfrm>
            <a:off x="685800" y="304800"/>
            <a:ext cx="7772400" cy="1143000"/>
          </a:xfrm>
        </p:spPr>
        <p:txBody>
          <a:bodyPr/>
          <a:lstStyle/>
          <a:p>
            <a:pPr eaLnBrk="1" hangingPunct="1"/>
            <a:r>
              <a:rPr lang="en-US" altLang="en-US" b="1" smtClean="0">
                <a:latin typeface="Arial" panose="020B0604020202020204" pitchFamily="34" charset="0"/>
                <a:ea typeface="ＭＳ Ｐゴシック" panose="020B0600070205080204" pitchFamily="34" charset="-128"/>
                <a:cs typeface="Arial" panose="020B0604020202020204" pitchFamily="34" charset="0"/>
              </a:rPr>
              <a:t>ALL: Epidemiology</a:t>
            </a:r>
          </a:p>
        </p:txBody>
      </p:sp>
      <p:sp>
        <p:nvSpPr>
          <p:cNvPr id="52227" name="Rectangle 7"/>
          <p:cNvSpPr>
            <a:spLocks noGrp="1" noChangeArrowheads="1"/>
          </p:cNvSpPr>
          <p:nvPr>
            <p:ph type="body" sz="half" idx="1"/>
          </p:nvPr>
        </p:nvSpPr>
        <p:spPr>
          <a:xfrm>
            <a:off x="5257800" y="5562599"/>
            <a:ext cx="3124200" cy="736903"/>
          </a:xfrm>
        </p:spPr>
        <p:txBody>
          <a:bodyPr/>
          <a:lstStyle/>
          <a:p>
            <a:pPr eaLnBrk="1" hangingPunct="1"/>
            <a:endParaRPr lang="en-US" altLang="en-US" sz="2800" dirty="0"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126981" name="Rectangle 5"/>
          <p:cNvSpPr>
            <a:spLocks noChangeArrowheads="1"/>
          </p:cNvSpPr>
          <p:nvPr/>
        </p:nvSpPr>
        <p:spPr bwMode="auto">
          <a:xfrm>
            <a:off x="4648200" y="1600200"/>
            <a:ext cx="4495800" cy="4525963"/>
          </a:xfrm>
          <a:prstGeom prst="rect">
            <a:avLst/>
          </a:prstGeom>
          <a:noFill/>
          <a:ln w="9525">
            <a:noFill/>
            <a:miter lim="800000"/>
            <a:headEnd/>
            <a:tailEnd/>
          </a:ln>
          <a:effectLst/>
        </p:spPr>
        <p:txBody>
          <a:bodyPr/>
          <a:lstStyle/>
          <a:p>
            <a:pPr marL="342900" indent="-342900">
              <a:lnSpc>
                <a:spcPct val="80000"/>
              </a:lnSpc>
              <a:spcBef>
                <a:spcPct val="20000"/>
              </a:spcBef>
              <a:buClr>
                <a:schemeClr val="hlink"/>
              </a:buClr>
              <a:buSzPct val="90000"/>
              <a:buFont typeface="Wingdings" pitchFamily="2" charset="2"/>
              <a:buBlip>
                <a:blip r:embed="rId2"/>
              </a:buBlip>
              <a:defRPr/>
            </a:pPr>
            <a:endParaRPr lang="en-US" sz="2000">
              <a:effectLst>
                <a:outerShdw blurRad="38100" dist="38100" dir="2700000" algn="tl">
                  <a:srgbClr val="000000"/>
                </a:outerShdw>
              </a:effectLst>
              <a:latin typeface="Arial" charset="0"/>
              <a:ea typeface="+mn-ea"/>
              <a:cs typeface="ＭＳ Ｐゴシック" charset="0"/>
            </a:endParaRPr>
          </a:p>
        </p:txBody>
      </p:sp>
      <p:pic>
        <p:nvPicPr>
          <p:cNvPr id="52229" name="Picture 10" descr="Figure 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656173"/>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295400" y="1905000"/>
            <a:ext cx="3657600" cy="2357568"/>
          </a:xfrm>
          <a:prstGeom prst="rect">
            <a:avLst/>
          </a:prstGeom>
        </p:spPr>
        <p:txBody>
          <a:bodyPr wrap="square">
            <a:spAutoFit/>
          </a:bodyPr>
          <a:lstStyle/>
          <a:p>
            <a:pPr lvl="1" eaLnBrk="1" hangingPunct="1">
              <a:lnSpc>
                <a:spcPct val="80000"/>
              </a:lnSpc>
            </a:pPr>
            <a:r>
              <a:rPr lang="en-US" altLang="en-US" dirty="0">
                <a:ea typeface="ＭＳ Ｐゴシック" panose="020B0600070205080204" pitchFamily="34" charset="-128"/>
                <a:cs typeface="Arial" panose="020B0604020202020204" pitchFamily="34" charset="0"/>
              </a:rPr>
              <a:t>Most common cancer in children.</a:t>
            </a:r>
          </a:p>
          <a:p>
            <a:pPr lvl="2" eaLnBrk="1" hangingPunct="1">
              <a:lnSpc>
                <a:spcPct val="80000"/>
              </a:lnSpc>
            </a:pPr>
            <a:r>
              <a:rPr lang="en-US" altLang="en-US" sz="1600" dirty="0">
                <a:ea typeface="ＭＳ Ｐゴシック" panose="020B0600070205080204" pitchFamily="34" charset="-128"/>
                <a:cs typeface="Arial" panose="020B0604020202020204" pitchFamily="34" charset="0"/>
              </a:rPr>
              <a:t>Peak incidence between ages 2 to 5.</a:t>
            </a:r>
          </a:p>
          <a:p>
            <a:pPr lvl="1" eaLnBrk="1" hangingPunct="1">
              <a:lnSpc>
                <a:spcPct val="80000"/>
              </a:lnSpc>
            </a:pPr>
            <a:r>
              <a:rPr lang="en-US" altLang="en-US" dirty="0" smtClean="0">
                <a:ea typeface="ＭＳ Ｐゴシック" panose="020B0600070205080204" pitchFamily="34" charset="-128"/>
                <a:cs typeface="Arial" panose="020B0604020202020204" pitchFamily="34" charset="0"/>
              </a:rPr>
              <a:t>Median </a:t>
            </a:r>
            <a:r>
              <a:rPr lang="en-US" altLang="en-US" dirty="0">
                <a:ea typeface="ＭＳ Ｐゴシック" panose="020B0600070205080204" pitchFamily="34" charset="-128"/>
                <a:cs typeface="Arial" panose="020B0604020202020204" pitchFamily="34" charset="0"/>
              </a:rPr>
              <a:t>age at diagnosis: 11.</a:t>
            </a:r>
          </a:p>
          <a:p>
            <a:pPr lvl="1" eaLnBrk="1" hangingPunct="1">
              <a:lnSpc>
                <a:spcPct val="80000"/>
              </a:lnSpc>
            </a:pPr>
            <a:r>
              <a:rPr lang="en-US" altLang="en-US" dirty="0" smtClean="0">
                <a:ea typeface="ＭＳ Ｐゴシック" panose="020B0600070205080204" pitchFamily="34" charset="-128"/>
                <a:cs typeface="Arial" panose="020B0604020202020204" pitchFamily="34" charset="0"/>
              </a:rPr>
              <a:t>Risk </a:t>
            </a:r>
            <a:r>
              <a:rPr lang="en-US" altLang="en-US" dirty="0">
                <a:ea typeface="ＭＳ Ｐゴシック" panose="020B0600070205080204" pitchFamily="34" charset="-128"/>
                <a:cs typeface="Arial" panose="020B0604020202020204" pitchFamily="34" charset="0"/>
              </a:rPr>
              <a:t>factors</a:t>
            </a:r>
          </a:p>
          <a:p>
            <a:pPr lvl="2" eaLnBrk="1" hangingPunct="1">
              <a:lnSpc>
                <a:spcPct val="80000"/>
              </a:lnSpc>
            </a:pPr>
            <a:r>
              <a:rPr lang="en-US" altLang="en-US" sz="1600" dirty="0">
                <a:ea typeface="ＭＳ Ｐゴシック" panose="020B0600070205080204" pitchFamily="34" charset="-128"/>
                <a:cs typeface="Arial" panose="020B0604020202020204" pitchFamily="34" charset="0"/>
              </a:rPr>
              <a:t>Prior radiation</a:t>
            </a:r>
          </a:p>
          <a:p>
            <a:pPr lvl="2" eaLnBrk="1" hangingPunct="1">
              <a:lnSpc>
                <a:spcPct val="80000"/>
              </a:lnSpc>
            </a:pPr>
            <a:r>
              <a:rPr lang="en-US" altLang="en-US" sz="1600" dirty="0">
                <a:ea typeface="ＭＳ Ｐゴシック" panose="020B0600070205080204" pitchFamily="34" charset="-128"/>
                <a:cs typeface="Arial" panose="020B0604020202020204" pitchFamily="34" charset="0"/>
              </a:rPr>
              <a:t>Prior chemotherapy</a:t>
            </a:r>
          </a:p>
          <a:p>
            <a:pPr lvl="2" eaLnBrk="1" hangingPunct="1">
              <a:lnSpc>
                <a:spcPct val="80000"/>
              </a:lnSpc>
            </a:pPr>
            <a:r>
              <a:rPr lang="en-US" altLang="en-US" sz="1600" dirty="0">
                <a:ea typeface="ＭＳ Ｐゴシック" panose="020B0600070205080204" pitchFamily="34" charset="-128"/>
                <a:cs typeface="Arial" panose="020B0604020202020204" pitchFamily="34" charset="0"/>
              </a:rPr>
              <a:t>Familial </a:t>
            </a:r>
            <a:r>
              <a:rPr lang="en-US" altLang="en-US" sz="1600" dirty="0" smtClean="0">
                <a:ea typeface="ＭＳ Ｐゴシック" panose="020B0600070205080204" pitchFamily="34" charset="-128"/>
                <a:cs typeface="Arial" panose="020B0604020202020204" pitchFamily="34" charset="0"/>
              </a:rPr>
              <a:t>syndromes </a:t>
            </a:r>
            <a:endParaRPr lang="en-US" altLang="en-US" sz="1600" dirty="0">
              <a:ea typeface="ＭＳ Ｐゴシック" panose="020B0600070205080204" pitchFamily="34" charset="-128"/>
              <a:cs typeface="Arial" panose="020B0604020202020204" pitchFamily="34" charset="0"/>
            </a:endParaRPr>
          </a:p>
          <a:p>
            <a:pPr lvl="3" eaLnBrk="1" hangingPunct="1">
              <a:lnSpc>
                <a:spcPct val="80000"/>
              </a:lnSpc>
            </a:pPr>
            <a:r>
              <a:rPr lang="en-US" altLang="en-US" sz="1400" dirty="0" smtClean="0">
                <a:ea typeface="ＭＳ Ｐゴシック" panose="020B0600070205080204" pitchFamily="34" charset="-128"/>
                <a:cs typeface="Arial" panose="020B0604020202020204" pitchFamily="34" charset="0"/>
              </a:rPr>
              <a:t>(e.g. Down syndrome)</a:t>
            </a:r>
            <a:endParaRPr lang="en-US" altLang="en-US" sz="1400" dirty="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0067656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ltLang="en-US" b="1" smtClean="0">
                <a:latin typeface="Arial" panose="020B0604020202020204" pitchFamily="34" charset="0"/>
                <a:ea typeface="ＭＳ Ｐゴシック" panose="020B0600070205080204" pitchFamily="34" charset="-128"/>
                <a:cs typeface="Arial" panose="020B0604020202020204" pitchFamily="34" charset="0"/>
              </a:rPr>
              <a:t>Clinical Manifestations</a:t>
            </a:r>
          </a:p>
        </p:txBody>
      </p:sp>
      <p:sp>
        <p:nvSpPr>
          <p:cNvPr id="54275" name="Rectangle 4"/>
          <p:cNvSpPr>
            <a:spLocks noGrp="1" noChangeArrowheads="1"/>
          </p:cNvSpPr>
          <p:nvPr>
            <p:ph type="body" sz="half" idx="1"/>
          </p:nvPr>
        </p:nvSpPr>
        <p:spPr/>
        <p:txBody>
          <a:bodyPr/>
          <a:lstStyle/>
          <a:p>
            <a:pPr eaLnBrk="1" hangingPunct="1">
              <a:lnSpc>
                <a:spcPct val="90000"/>
              </a:lnSpc>
            </a:pPr>
            <a:r>
              <a:rPr lang="en-US" altLang="en-US" sz="2000" b="1" dirty="0" smtClean="0">
                <a:latin typeface="Arial" panose="020B0604020202020204" pitchFamily="34" charset="0"/>
                <a:ea typeface="ＭＳ Ｐゴシック" panose="020B0600070205080204" pitchFamily="34" charset="-128"/>
                <a:cs typeface="Arial" panose="020B0604020202020204" pitchFamily="34" charset="0"/>
              </a:rPr>
              <a:t>Anemia -- severe</a:t>
            </a:r>
          </a:p>
          <a:p>
            <a:pPr lvl="1" eaLnBrk="1" hangingPunct="1">
              <a:lnSpc>
                <a:spcPct val="90000"/>
              </a:lnSpc>
            </a:pPr>
            <a:r>
              <a:rPr lang="en-US" altLang="en-US" sz="1800" dirty="0" smtClean="0">
                <a:latin typeface="Arial" panose="020B0604020202020204" pitchFamily="34" charset="0"/>
                <a:ea typeface="ＭＳ Ｐゴシック" panose="020B0600070205080204" pitchFamily="34" charset="-128"/>
                <a:cs typeface="Arial" panose="020B0604020202020204" pitchFamily="34" charset="0"/>
              </a:rPr>
              <a:t>Fatigue, dyspnea</a:t>
            </a:r>
          </a:p>
          <a:p>
            <a:pPr eaLnBrk="1" hangingPunct="1">
              <a:lnSpc>
                <a:spcPct val="90000"/>
              </a:lnSpc>
            </a:pPr>
            <a:r>
              <a:rPr lang="en-US" altLang="en-US" sz="2000" b="1" dirty="0" smtClean="0">
                <a:latin typeface="Arial" panose="020B0604020202020204" pitchFamily="34" charset="0"/>
                <a:ea typeface="ＭＳ Ｐゴシック" panose="020B0600070205080204" pitchFamily="34" charset="-128"/>
                <a:cs typeface="Arial" panose="020B0604020202020204" pitchFamily="34" charset="0"/>
              </a:rPr>
              <a:t>Neutropenia -- severe</a:t>
            </a:r>
          </a:p>
          <a:p>
            <a:pPr lvl="1" eaLnBrk="1" hangingPunct="1">
              <a:lnSpc>
                <a:spcPct val="90000"/>
              </a:lnSpc>
            </a:pPr>
            <a:r>
              <a:rPr lang="en-US" altLang="en-US" sz="1800" dirty="0" smtClean="0">
                <a:latin typeface="Arial" panose="020B0604020202020204" pitchFamily="34" charset="0"/>
                <a:ea typeface="ＭＳ Ｐゴシック" panose="020B0600070205080204" pitchFamily="34" charset="-128"/>
                <a:cs typeface="Arial" panose="020B0604020202020204" pitchFamily="34" charset="0"/>
              </a:rPr>
              <a:t>Opportunistic infections (staph, gram negatives, fungal)</a:t>
            </a:r>
          </a:p>
          <a:p>
            <a:pPr eaLnBrk="1" hangingPunct="1">
              <a:lnSpc>
                <a:spcPct val="90000"/>
              </a:lnSpc>
            </a:pPr>
            <a:r>
              <a:rPr lang="en-US" altLang="en-US" sz="2000" b="1" dirty="0" smtClean="0">
                <a:latin typeface="Arial" panose="020B0604020202020204" pitchFamily="34" charset="0"/>
                <a:ea typeface="ＭＳ Ｐゴシック" panose="020B0600070205080204" pitchFamily="34" charset="-128"/>
                <a:cs typeface="Arial" panose="020B0604020202020204" pitchFamily="34" charset="0"/>
              </a:rPr>
              <a:t>Thrombocytopenia – severe (decreased platelets)</a:t>
            </a:r>
          </a:p>
          <a:p>
            <a:pPr lvl="1" eaLnBrk="1" hangingPunct="1">
              <a:lnSpc>
                <a:spcPct val="90000"/>
              </a:lnSpc>
            </a:pPr>
            <a:r>
              <a:rPr lang="en-US" altLang="en-US" sz="1800" dirty="0" smtClean="0">
                <a:latin typeface="Arial" panose="020B0604020202020204" pitchFamily="34" charset="0"/>
                <a:ea typeface="ＭＳ Ｐゴシック" panose="020B0600070205080204" pitchFamily="34" charset="-128"/>
                <a:cs typeface="Arial" panose="020B0604020202020204" pitchFamily="34" charset="0"/>
              </a:rPr>
              <a:t>bruising, </a:t>
            </a:r>
            <a:r>
              <a:rPr lang="en-US" altLang="en-US" sz="1800" dirty="0" err="1" smtClean="0">
                <a:latin typeface="Arial" panose="020B0604020202020204" pitchFamily="34" charset="0"/>
                <a:ea typeface="ＭＳ Ｐゴシック" panose="020B0600070205080204" pitchFamily="34" charset="-128"/>
                <a:cs typeface="Arial" panose="020B0604020202020204" pitchFamily="34" charset="0"/>
              </a:rPr>
              <a:t>petechiae</a:t>
            </a:r>
            <a:r>
              <a:rPr lang="en-US" altLang="en-US" sz="1800" dirty="0" smtClean="0">
                <a:latin typeface="Arial" panose="020B0604020202020204" pitchFamily="34" charset="0"/>
                <a:ea typeface="ＭＳ Ｐゴシック" panose="020B0600070205080204" pitchFamily="34" charset="-128"/>
                <a:cs typeface="Arial" panose="020B0604020202020204" pitchFamily="34" charset="0"/>
              </a:rPr>
              <a:t>, </a:t>
            </a:r>
            <a:r>
              <a:rPr lang="en-US" altLang="en-US" sz="1800" dirty="0" err="1" smtClean="0">
                <a:latin typeface="Arial" panose="020B0604020202020204" pitchFamily="34" charset="0"/>
                <a:ea typeface="ＭＳ Ｐゴシック" panose="020B0600070205080204" pitchFamily="34" charset="-128"/>
                <a:cs typeface="Arial" panose="020B0604020202020204" pitchFamily="34" charset="0"/>
              </a:rPr>
              <a:t>mucocutaneous</a:t>
            </a:r>
            <a:r>
              <a:rPr lang="en-US" altLang="en-US" sz="1800" dirty="0" smtClean="0">
                <a:latin typeface="Arial" panose="020B0604020202020204" pitchFamily="34" charset="0"/>
                <a:ea typeface="ＭＳ Ｐゴシック" panose="020B0600070205080204" pitchFamily="34" charset="-128"/>
                <a:cs typeface="Arial" panose="020B0604020202020204" pitchFamily="34" charset="0"/>
              </a:rPr>
              <a:t> bleeding</a:t>
            </a:r>
          </a:p>
          <a:p>
            <a:pPr eaLnBrk="1" hangingPunct="1">
              <a:lnSpc>
                <a:spcPct val="90000"/>
              </a:lnSpc>
            </a:pPr>
            <a:r>
              <a:rPr lang="en-US" altLang="en-US" sz="2000" b="1" dirty="0" smtClean="0">
                <a:latin typeface="Arial" panose="020B0604020202020204" pitchFamily="34" charset="0"/>
                <a:ea typeface="ＭＳ Ｐゴシック" panose="020B0600070205080204" pitchFamily="34" charset="-128"/>
                <a:cs typeface="Arial" panose="020B0604020202020204" pitchFamily="34" charset="0"/>
              </a:rPr>
              <a:t>Hepatosplenomegaly</a:t>
            </a:r>
          </a:p>
          <a:p>
            <a:pPr lvl="1" eaLnBrk="1" hangingPunct="1">
              <a:lnSpc>
                <a:spcPct val="90000"/>
              </a:lnSpc>
            </a:pPr>
            <a:r>
              <a:rPr lang="en-US" altLang="en-US" sz="1800" dirty="0" smtClean="0">
                <a:latin typeface="Arial" panose="020B0604020202020204" pitchFamily="34" charset="0"/>
                <a:ea typeface="ＭＳ Ｐゴシック" panose="020B0600070205080204" pitchFamily="34" charset="-128"/>
                <a:cs typeface="Arial" panose="020B0604020202020204" pitchFamily="34" charset="0"/>
              </a:rPr>
              <a:t>Abdominal pain, early satiety</a:t>
            </a:r>
          </a:p>
        </p:txBody>
      </p:sp>
    </p:spTree>
    <p:extLst>
      <p:ext uri="{BB962C8B-B14F-4D97-AF65-F5344CB8AC3E}">
        <p14:creationId xmlns:p14="http://schemas.microsoft.com/office/powerpoint/2010/main" val="5800822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ltLang="en-US" sz="4400" dirty="0" smtClean="0">
                <a:solidFill>
                  <a:schemeClr val="bg1"/>
                </a:solidFill>
                <a:latin typeface="Myriad Pro" pitchFamily="34" charset="0"/>
              </a:rPr>
              <a:t>Summary</a:t>
            </a:r>
            <a:endParaRPr lang="uk-UA" altLang="en-US" sz="4400" dirty="0">
              <a:solidFill>
                <a:schemeClr val="bg1"/>
              </a:solidFill>
              <a:latin typeface="Myriad Pro" pitchFamily="34" charset="0"/>
            </a:endParaRPr>
          </a:p>
        </p:txBody>
      </p:sp>
      <p:sp>
        <p:nvSpPr>
          <p:cNvPr id="6" name="Subtitle 5"/>
          <p:cNvSpPr>
            <a:spLocks noGrp="1"/>
          </p:cNvSpPr>
          <p:nvPr>
            <p:ph idx="1"/>
          </p:nvPr>
        </p:nvSpPr>
        <p:spPr>
          <a:xfrm>
            <a:off x="1999178" y="685800"/>
            <a:ext cx="6459538" cy="688975"/>
          </a:xfrm>
        </p:spPr>
        <p:txBody>
          <a:bodyPr/>
          <a:lstStyle/>
          <a:p>
            <a:pPr marL="0" indent="0">
              <a:buNone/>
            </a:pPr>
            <a:r>
              <a:rPr lang="en-US" sz="3200" dirty="0" smtClean="0"/>
              <a:t>		ALL Treatment</a:t>
            </a:r>
            <a:endParaRPr lang="en-US" sz="3200" dirty="0"/>
          </a:p>
        </p:txBody>
      </p:sp>
      <p:sp>
        <p:nvSpPr>
          <p:cNvPr id="8" name="Text Placeholder 7"/>
          <p:cNvSpPr>
            <a:spLocks noGrp="1"/>
          </p:cNvSpPr>
          <p:nvPr>
            <p:ph type="body" sz="half" idx="2"/>
          </p:nvPr>
        </p:nvSpPr>
        <p:spPr>
          <a:xfrm>
            <a:off x="2279372" y="2067289"/>
            <a:ext cx="2949575" cy="3811588"/>
          </a:xfrm>
        </p:spPr>
        <p:txBody>
          <a:bodyPr/>
          <a:lstStyle/>
          <a:p>
            <a:pPr marL="285750" indent="-285750">
              <a:buFont typeface="Arial" panose="020B0604020202020204" pitchFamily="34" charset="0"/>
              <a:buChar char="•"/>
            </a:pPr>
            <a:r>
              <a:rPr lang="en-US" dirty="0" smtClean="0"/>
              <a:t>The great success story for cancer chemotherapy in the 21</a:t>
            </a:r>
            <a:r>
              <a:rPr lang="en-US" baseline="30000" dirty="0" smtClean="0"/>
              <a:t>st</a:t>
            </a:r>
            <a:r>
              <a:rPr lang="en-US" dirty="0" smtClean="0"/>
              <a:t> century</a:t>
            </a:r>
          </a:p>
          <a:p>
            <a:pPr marL="285750" indent="-285750">
              <a:buFont typeface="Arial" panose="020B0604020202020204" pitchFamily="34" charset="0"/>
              <a:buChar char="•"/>
            </a:pPr>
            <a:r>
              <a:rPr lang="en-US" dirty="0" smtClean="0"/>
              <a:t>Childhood ALL was a death sentence until the late 1960s</a:t>
            </a:r>
          </a:p>
          <a:p>
            <a:pPr marL="285750" indent="-285750">
              <a:buFont typeface="Arial" panose="020B0604020202020204" pitchFamily="34" charset="0"/>
              <a:buChar char="•"/>
            </a:pPr>
            <a:r>
              <a:rPr lang="en-US" dirty="0" smtClean="0"/>
              <a:t>This story is beautifully told in </a:t>
            </a:r>
            <a:r>
              <a:rPr lang="en-US" i="1" dirty="0" smtClean="0"/>
              <a:t>The Emperor of All Maladies.</a:t>
            </a:r>
          </a:p>
          <a:p>
            <a:pPr marL="285750" indent="-285750">
              <a:buFont typeface="Arial" panose="020B0604020202020204" pitchFamily="34" charset="0"/>
              <a:buChar char="•"/>
            </a:pPr>
            <a:r>
              <a:rPr lang="en-US" dirty="0" smtClean="0"/>
              <a:t>The majority of childhood ALL patients are cured but disparities exist impacting patients of color</a:t>
            </a:r>
          </a:p>
          <a:p>
            <a:pPr marL="285750" indent="-285750">
              <a:buFont typeface="Arial" panose="020B0604020202020204" pitchFamily="34" charset="0"/>
              <a:buChar char="•"/>
            </a:pPr>
            <a:endParaRPr lang="en-US" dirty="0" smtClean="0"/>
          </a:p>
          <a:p>
            <a:endParaRPr lang="en-US" dirty="0" smtClean="0"/>
          </a:p>
          <a:p>
            <a:endParaRPr lang="en-US" dirty="0"/>
          </a:p>
        </p:txBody>
      </p:sp>
      <p:pic>
        <p:nvPicPr>
          <p:cNvPr id="212994" name="Picture 2" descr="https://images-na.ssl-images-amazon.com/images/I/41W8pG5zI-L._SX319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3685" y="1939635"/>
            <a:ext cx="2745031" cy="4267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614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in graphic"/>
          <p:cNvPicPr/>
          <p:nvPr/>
        </p:nvPicPr>
        <p:blipFill>
          <a:blip r:embed="rId2"/>
          <a:stretch/>
        </p:blipFill>
        <p:spPr>
          <a:xfrm>
            <a:off x="2209800" y="990600"/>
            <a:ext cx="6553200" cy="5047849"/>
          </a:xfrm>
          <a:prstGeom prst="rect">
            <a:avLst/>
          </a:prstGeom>
          <a:ln>
            <a:noFill/>
          </a:ln>
        </p:spPr>
      </p:pic>
      <p:sp>
        <p:nvSpPr>
          <p:cNvPr id="3" name="TextBox 2"/>
          <p:cNvSpPr txBox="1"/>
          <p:nvPr/>
        </p:nvSpPr>
        <p:spPr>
          <a:xfrm>
            <a:off x="2514600" y="457200"/>
            <a:ext cx="4953000" cy="369332"/>
          </a:xfrm>
          <a:prstGeom prst="rect">
            <a:avLst/>
          </a:prstGeom>
          <a:noFill/>
        </p:spPr>
        <p:txBody>
          <a:bodyPr wrap="square" rtlCol="0">
            <a:spAutoFit/>
          </a:bodyPr>
          <a:lstStyle/>
          <a:p>
            <a:r>
              <a:rPr lang="en-US" dirty="0" smtClean="0"/>
              <a:t>Hematologic Malignancies: Incidence</a:t>
            </a:r>
            <a:endParaRPr lang="en-US" dirty="0"/>
          </a:p>
        </p:txBody>
      </p:sp>
      <p:sp>
        <p:nvSpPr>
          <p:cNvPr id="4" name="Rectangle 3"/>
          <p:cNvSpPr/>
          <p:nvPr/>
        </p:nvSpPr>
        <p:spPr>
          <a:xfrm>
            <a:off x="2705100" y="6033796"/>
            <a:ext cx="6286500" cy="584775"/>
          </a:xfrm>
          <a:prstGeom prst="rect">
            <a:avLst/>
          </a:prstGeom>
        </p:spPr>
        <p:txBody>
          <a:bodyPr wrap="square">
            <a:spAutoFit/>
          </a:bodyPr>
          <a:lstStyle/>
          <a:p>
            <a:r>
              <a:rPr lang="en-US" sz="1400" dirty="0">
                <a:hlinkClick r:id="rId3"/>
              </a:rPr>
              <a:t>https://</a:t>
            </a:r>
            <a:r>
              <a:rPr lang="en-US" sz="1400" dirty="0" smtClean="0">
                <a:hlinkClick r:id="rId3"/>
              </a:rPr>
              <a:t>acsjournals.onlinelibrary.wiley.com/doi/full/10.3322/caac.21654</a:t>
            </a:r>
            <a:endParaRPr lang="en-US" sz="1400" dirty="0" smtClean="0"/>
          </a:p>
          <a:p>
            <a:endParaRPr lang="en-US" dirty="0"/>
          </a:p>
        </p:txBody>
      </p:sp>
    </p:spTree>
    <p:extLst>
      <p:ext uri="{BB962C8B-B14F-4D97-AF65-F5344CB8AC3E}">
        <p14:creationId xmlns:p14="http://schemas.microsoft.com/office/powerpoint/2010/main" val="42337689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p:txBody>
          <a:bodyPr/>
          <a:lstStyle/>
          <a:p>
            <a:pPr eaLnBrk="1" hangingPunct="1"/>
            <a:r>
              <a:rPr lang="en-US" altLang="en-US" b="1" smtClean="0">
                <a:latin typeface="Arial" panose="020B0604020202020204" pitchFamily="34" charset="0"/>
                <a:ea typeface="ＭＳ Ｐゴシック" panose="020B0600070205080204" pitchFamily="34" charset="-128"/>
                <a:cs typeface="Arial" panose="020B0604020202020204" pitchFamily="34" charset="0"/>
              </a:rPr>
              <a:t>Chronic Lymphocytic Leukemia</a:t>
            </a:r>
          </a:p>
        </p:txBody>
      </p:sp>
    </p:spTree>
    <p:extLst>
      <p:ext uri="{BB962C8B-B14F-4D97-AF65-F5344CB8AC3E}">
        <p14:creationId xmlns:p14="http://schemas.microsoft.com/office/powerpoint/2010/main" val="20003359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Metcalf_Fig3_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800" y="1676400"/>
            <a:ext cx="4905375" cy="3729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4"/>
          <p:cNvSpPr>
            <a:spLocks noChangeArrowheads="1"/>
          </p:cNvSpPr>
          <p:nvPr/>
        </p:nvSpPr>
        <p:spPr bwMode="auto">
          <a:xfrm>
            <a:off x="457200" y="274638"/>
            <a:ext cx="8229600" cy="1143000"/>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altLang="en-US" sz="4400" b="1" smtClean="0">
                <a:solidFill>
                  <a:schemeClr val="tx2"/>
                </a:solidFill>
                <a:effectLst>
                  <a:outerShdw blurRad="38100" dist="38100" dir="2700000" algn="tl">
                    <a:srgbClr val="C0C0C0"/>
                  </a:outerShdw>
                </a:effectLst>
              </a:rPr>
              <a:t>Origins of CLL</a:t>
            </a:r>
          </a:p>
        </p:txBody>
      </p:sp>
      <p:sp>
        <p:nvSpPr>
          <p:cNvPr id="26628" name="Rectangle 5"/>
          <p:cNvSpPr>
            <a:spLocks noGrp="1" noChangeArrowheads="1"/>
          </p:cNvSpPr>
          <p:nvPr>
            <p:ph type="body" sz="half" idx="1"/>
          </p:nvPr>
        </p:nvSpPr>
        <p:spPr>
          <a:xfrm>
            <a:off x="1752600" y="1828800"/>
            <a:ext cx="3124200" cy="4297363"/>
          </a:xfrm>
        </p:spPr>
        <p:txBody>
          <a:bodyPr/>
          <a:lstStyle/>
          <a:p>
            <a:pPr eaLnBrk="1" hangingPunct="1">
              <a:lnSpc>
                <a:spcPct val="90000"/>
              </a:lnSpc>
            </a:pPr>
            <a:r>
              <a:rPr lang="en-US" altLang="en-US" sz="1600" dirty="0" smtClean="0">
                <a:latin typeface="Arial" panose="020B0604020202020204" pitchFamily="34" charset="0"/>
                <a:ea typeface="ＭＳ Ｐゴシック" panose="020B0600070205080204" pitchFamily="34" charset="-128"/>
                <a:cs typeface="Arial" panose="020B0604020202020204" pitchFamily="34" charset="0"/>
              </a:rPr>
              <a:t>CLL is a malignancy of </a:t>
            </a:r>
            <a:r>
              <a:rPr lang="en-US" altLang="en-US" sz="1600" b="1" dirty="0" smtClean="0">
                <a:latin typeface="Arial" panose="020B0604020202020204" pitchFamily="34" charset="0"/>
                <a:ea typeface="ＭＳ Ｐゴシック" panose="020B0600070205080204" pitchFamily="34" charset="-128"/>
                <a:cs typeface="Arial" panose="020B0604020202020204" pitchFamily="34" charset="0"/>
              </a:rPr>
              <a:t>mature B-cells</a:t>
            </a:r>
            <a:r>
              <a:rPr lang="en-US" altLang="en-US" sz="1600" dirty="0" smtClean="0">
                <a:latin typeface="Arial" panose="020B0604020202020204" pitchFamily="34" charset="0"/>
                <a:ea typeface="ＭＳ Ｐゴシック" panose="020B0600070205080204" pitchFamily="34" charset="-128"/>
                <a:cs typeface="Arial" panose="020B0604020202020204" pitchFamily="34" charset="0"/>
              </a:rPr>
              <a:t>.</a:t>
            </a:r>
          </a:p>
          <a:p>
            <a:pPr eaLnBrk="1" hangingPunct="1">
              <a:lnSpc>
                <a:spcPct val="90000"/>
              </a:lnSpc>
            </a:pPr>
            <a:endParaRPr lang="en-US" altLang="en-US" sz="16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0000"/>
              </a:lnSpc>
            </a:pPr>
            <a:endParaRPr lang="en-US" altLang="en-US" sz="1600" dirty="0"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0000"/>
              </a:lnSpc>
            </a:pPr>
            <a:endParaRPr lang="en-US" altLang="en-US" sz="16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0000"/>
              </a:lnSpc>
            </a:pPr>
            <a:endParaRPr lang="en-US" altLang="en-US" sz="1600" dirty="0"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0000"/>
              </a:lnSpc>
            </a:pPr>
            <a:endParaRPr lang="en-US" altLang="en-US" sz="16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0000"/>
              </a:lnSpc>
            </a:pPr>
            <a:endParaRPr lang="en-US" altLang="en-US" sz="1600" dirty="0" smtClean="0">
              <a:latin typeface="Arial" panose="020B0604020202020204" pitchFamily="34" charset="0"/>
              <a:ea typeface="ＭＳ Ｐゴシック" panose="020B0600070205080204" pitchFamily="34" charset="-128"/>
              <a:cs typeface="Arial" panose="020B0604020202020204" pitchFamily="34" charset="0"/>
            </a:endParaRPr>
          </a:p>
          <a:p>
            <a:pPr marL="457200" lvl="1" indent="0" eaLnBrk="1" hangingPunct="1">
              <a:lnSpc>
                <a:spcPct val="90000"/>
              </a:lnSpc>
              <a:buFont typeface="Arial" panose="020B0604020202020204" pitchFamily="34" charset="0"/>
              <a:buNone/>
            </a:pPr>
            <a:endParaRPr lang="en-US" altLang="en-US" sz="1400" dirty="0"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0000"/>
              </a:lnSpc>
            </a:pPr>
            <a:r>
              <a:rPr lang="en-US" altLang="en-US" sz="1600" dirty="0" smtClean="0">
                <a:latin typeface="Arial" panose="020B0604020202020204" pitchFamily="34" charset="0"/>
                <a:ea typeface="ＭＳ Ｐゴシック" panose="020B0600070205080204" pitchFamily="34" charset="-128"/>
                <a:cs typeface="Arial" panose="020B0604020202020204" pitchFamily="34" charset="0"/>
              </a:rPr>
              <a:t>In CLL, the malignant cells </a:t>
            </a:r>
            <a:r>
              <a:rPr lang="en-US" altLang="en-US" sz="1600" b="1" i="1" dirty="0" smtClean="0">
                <a:latin typeface="Arial" panose="020B0604020202020204" pitchFamily="34" charset="0"/>
                <a:ea typeface="ＭＳ Ｐゴシック" panose="020B0600070205080204" pitchFamily="34" charset="-128"/>
                <a:cs typeface="Arial" panose="020B0604020202020204" pitchFamily="34" charset="0"/>
              </a:rPr>
              <a:t>are a morphologically</a:t>
            </a:r>
            <a:r>
              <a:rPr lang="en-US" altLang="en-US" sz="1600" b="1" dirty="0" smtClean="0">
                <a:latin typeface="Arial" panose="020B0604020202020204" pitchFamily="34" charset="0"/>
                <a:ea typeface="ＭＳ Ｐゴシック" panose="020B0600070205080204" pitchFamily="34" charset="-128"/>
                <a:cs typeface="Arial" panose="020B0604020202020204" pitchFamily="34" charset="0"/>
              </a:rPr>
              <a:t> </a:t>
            </a:r>
            <a:r>
              <a:rPr lang="en-US" altLang="en-US" sz="1600" b="1" u="sng" dirty="0" smtClean="0">
                <a:latin typeface="Arial" panose="020B0604020202020204" pitchFamily="34" charset="0"/>
                <a:ea typeface="ＭＳ Ｐゴシック" panose="020B0600070205080204" pitchFamily="34" charset="-128"/>
                <a:cs typeface="Arial" panose="020B0604020202020204" pitchFamily="34" charset="0"/>
              </a:rPr>
              <a:t>homogeneous</a:t>
            </a:r>
            <a:r>
              <a:rPr lang="en-US" altLang="en-US" sz="1600" dirty="0" smtClean="0">
                <a:latin typeface="Arial" panose="020B0604020202020204" pitchFamily="34" charset="0"/>
                <a:ea typeface="ＭＳ Ｐゴシック" panose="020B0600070205080204" pitchFamily="34" charset="-128"/>
                <a:cs typeface="Arial" panose="020B0604020202020204" pitchFamily="34" charset="0"/>
              </a:rPr>
              <a:t> population of </a:t>
            </a:r>
            <a:r>
              <a:rPr lang="en-US" altLang="en-US" sz="1600" b="1" u="sng" dirty="0" smtClean="0">
                <a:latin typeface="Arial" panose="020B0604020202020204" pitchFamily="34" charset="0"/>
                <a:ea typeface="ＭＳ Ｐゴシック" panose="020B0600070205080204" pitchFamily="34" charset="-128"/>
                <a:cs typeface="Arial" panose="020B0604020202020204" pitchFamily="34" charset="0"/>
              </a:rPr>
              <a:t>mature lymphocytes</a:t>
            </a:r>
            <a:r>
              <a:rPr lang="en-US" altLang="en-US" sz="1600" dirty="0" smtClean="0">
                <a:latin typeface="Arial" panose="020B0604020202020204" pitchFamily="34" charset="0"/>
                <a:ea typeface="ＭＳ Ｐゴシック" panose="020B0600070205080204" pitchFamily="34" charset="-128"/>
                <a:cs typeface="Arial" panose="020B0604020202020204" pitchFamily="34" charset="0"/>
              </a:rPr>
              <a:t>.</a:t>
            </a:r>
          </a:p>
        </p:txBody>
      </p:sp>
      <p:sp>
        <p:nvSpPr>
          <p:cNvPr id="26629" name="Oval 6"/>
          <p:cNvSpPr>
            <a:spLocks noChangeArrowheads="1"/>
          </p:cNvSpPr>
          <p:nvPr/>
        </p:nvSpPr>
        <p:spPr bwMode="auto">
          <a:xfrm>
            <a:off x="7315200" y="2362200"/>
            <a:ext cx="533400" cy="5334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Tree>
    <p:extLst>
      <p:ext uri="{BB962C8B-B14F-4D97-AF65-F5344CB8AC3E}">
        <p14:creationId xmlns:p14="http://schemas.microsoft.com/office/powerpoint/2010/main" val="8820288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457200" y="373063"/>
            <a:ext cx="8229600" cy="769937"/>
          </a:xfrm>
        </p:spPr>
        <p:txBody>
          <a:bodyPr lIns="92075" tIns="46038" rIns="92075" bIns="46038" anchor="b">
            <a:spAutoFit/>
          </a:bodyPr>
          <a:lstStyle/>
          <a:p>
            <a:pPr eaLnBrk="1" hangingPunct="1"/>
            <a:r>
              <a:rPr lang="en-US" altLang="en-US" b="1" smtClean="0">
                <a:latin typeface="Arial" panose="020B0604020202020204" pitchFamily="34" charset="0"/>
                <a:ea typeface="ＭＳ Ｐゴシック" panose="020B0600070205080204" pitchFamily="34" charset="-128"/>
                <a:cs typeface="Arial" panose="020B0604020202020204" pitchFamily="34" charset="0"/>
              </a:rPr>
              <a:t>CLL: Epidemiology</a:t>
            </a:r>
          </a:p>
        </p:txBody>
      </p:sp>
      <p:sp>
        <p:nvSpPr>
          <p:cNvPr id="27651" name="Rectangle 3"/>
          <p:cNvSpPr>
            <a:spLocks noGrp="1" noChangeArrowheads="1"/>
          </p:cNvSpPr>
          <p:nvPr>
            <p:ph type="body" sz="half" idx="4294967295"/>
          </p:nvPr>
        </p:nvSpPr>
        <p:spPr>
          <a:xfrm>
            <a:off x="1295400" y="2286000"/>
            <a:ext cx="4915185" cy="3784430"/>
          </a:xfrm>
        </p:spPr>
        <p:txBody>
          <a:bodyPr lIns="92075" tIns="46038" rIns="92075" bIns="46038" anchorCtr="1"/>
          <a:lstStyle/>
          <a:p>
            <a:pPr eaLnBrk="1" hangingPunct="1"/>
            <a:r>
              <a:rPr lang="en-US" altLang="en-US" sz="1400" b="1" dirty="0" smtClean="0">
                <a:latin typeface="Arial" panose="020B0604020202020204" pitchFamily="34" charset="0"/>
                <a:ea typeface="ＭＳ Ｐゴシック" panose="020B0600070205080204" pitchFamily="34" charset="-128"/>
                <a:cs typeface="Arial" panose="020B0604020202020204" pitchFamily="34" charset="0"/>
              </a:rPr>
              <a:t>The most common adult leukemia </a:t>
            </a:r>
          </a:p>
          <a:p>
            <a:pPr lvl="1" eaLnBrk="1" hangingPunct="1"/>
            <a:r>
              <a:rPr lang="en-US" altLang="en-US" sz="1400" dirty="0" smtClean="0">
                <a:latin typeface="Arial" panose="020B0604020202020204" pitchFamily="34" charset="0"/>
                <a:ea typeface="ＭＳ Ｐゴシック" panose="020B0600070205080204" pitchFamily="34" charset="-128"/>
                <a:cs typeface="Arial" panose="020B0604020202020204" pitchFamily="34" charset="0"/>
              </a:rPr>
              <a:t>15,110 new US cases in 2008</a:t>
            </a:r>
          </a:p>
          <a:p>
            <a:pPr lvl="1" eaLnBrk="1" hangingPunct="1"/>
            <a:r>
              <a:rPr lang="en-US" altLang="en-US" sz="1400" dirty="0" smtClean="0">
                <a:latin typeface="Arial" panose="020B0604020202020204" pitchFamily="34" charset="0"/>
                <a:ea typeface="ＭＳ Ｐゴシック" panose="020B0600070205080204" pitchFamily="34" charset="-128"/>
                <a:cs typeface="Arial" panose="020B0604020202020204" pitchFamily="34" charset="0"/>
              </a:rPr>
              <a:t>4,390 deaths from CLL</a:t>
            </a:r>
          </a:p>
          <a:p>
            <a:pPr eaLnBrk="1" hangingPunct="1"/>
            <a:r>
              <a:rPr lang="en-US" altLang="en-US" sz="1400" b="1" dirty="0" smtClean="0">
                <a:latin typeface="Arial" panose="020B0604020202020204" pitchFamily="34" charset="0"/>
                <a:ea typeface="ＭＳ Ｐゴシック" panose="020B0600070205080204" pitchFamily="34" charset="-128"/>
                <a:cs typeface="Arial" panose="020B0604020202020204" pitchFamily="34" charset="0"/>
              </a:rPr>
              <a:t>Median age at diagnosis: 72</a:t>
            </a:r>
          </a:p>
          <a:p>
            <a:pPr eaLnBrk="1" hangingPunct="1"/>
            <a:r>
              <a:rPr lang="en-US" altLang="en-US" sz="1400" dirty="0" smtClean="0">
                <a:latin typeface="Arial" panose="020B0604020202020204" pitchFamily="34" charset="0"/>
                <a:ea typeface="ＭＳ Ｐゴシック" panose="020B0600070205080204" pitchFamily="34" charset="-128"/>
                <a:cs typeface="Arial" panose="020B0604020202020204" pitchFamily="34" charset="0"/>
              </a:rPr>
              <a:t>Risk Factors</a:t>
            </a:r>
          </a:p>
          <a:p>
            <a:pPr lvl="1" eaLnBrk="1" hangingPunct="1"/>
            <a:r>
              <a:rPr lang="en-US" altLang="en-US" sz="1400" dirty="0" smtClean="0">
                <a:latin typeface="Arial" panose="020B0604020202020204" pitchFamily="34" charset="0"/>
                <a:ea typeface="ＭＳ Ｐゴシック" panose="020B0600070205080204" pitchFamily="34" charset="-128"/>
                <a:cs typeface="Arial" panose="020B0604020202020204" pitchFamily="34" charset="0"/>
              </a:rPr>
              <a:t>Familial</a:t>
            </a:r>
          </a:p>
          <a:p>
            <a:pPr lvl="1" eaLnBrk="1" hangingPunct="1"/>
            <a:r>
              <a:rPr lang="en-US" altLang="en-US" sz="1400" dirty="0" smtClean="0">
                <a:latin typeface="Arial" panose="020B0604020202020204" pitchFamily="34" charset="0"/>
                <a:ea typeface="ＭＳ Ｐゴシック" panose="020B0600070205080204" pitchFamily="34" charset="-128"/>
                <a:cs typeface="Arial" panose="020B0604020202020204" pitchFamily="34" charset="0"/>
              </a:rPr>
              <a:t>Environmental</a:t>
            </a:r>
          </a:p>
          <a:p>
            <a:pPr marL="1257300" lvl="2" indent="0" eaLnBrk="1" hangingPunct="1"/>
            <a:r>
              <a:rPr lang="en-US" altLang="en-US" sz="1400" dirty="0" smtClean="0">
                <a:latin typeface="Arial" panose="020B0604020202020204" pitchFamily="34" charset="0"/>
                <a:ea typeface="ＭＳ Ｐゴシック" panose="020B0600070205080204" pitchFamily="34" charset="-128"/>
                <a:cs typeface="Arial" panose="020B0604020202020204" pitchFamily="34" charset="0"/>
              </a:rPr>
              <a:t> Agent Orange</a:t>
            </a:r>
          </a:p>
        </p:txBody>
      </p:sp>
      <p:pic>
        <p:nvPicPr>
          <p:cNvPr id="2765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6560" y="1858962"/>
            <a:ext cx="3187475"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Rectangle 7"/>
          <p:cNvSpPr>
            <a:spLocks noChangeArrowheads="1"/>
          </p:cNvSpPr>
          <p:nvPr/>
        </p:nvSpPr>
        <p:spPr bwMode="auto">
          <a:xfrm>
            <a:off x="5576560" y="3819064"/>
            <a:ext cx="1354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ja-JP" altLang="en-US" sz="1800" dirty="0">
                <a:solidFill>
                  <a:srgbClr val="FF0000"/>
                </a:solidFill>
                <a:latin typeface="Times New Roman" panose="02020603050405020304" pitchFamily="18" charset="0"/>
              </a:rPr>
              <a:t>“</a:t>
            </a:r>
            <a:r>
              <a:rPr lang="en-US" altLang="ja-JP" sz="1800" dirty="0">
                <a:solidFill>
                  <a:srgbClr val="FF0000"/>
                </a:solidFill>
                <a:latin typeface="Times New Roman" panose="02020603050405020304" pitchFamily="18" charset="0"/>
              </a:rPr>
              <a:t>Smudge</a:t>
            </a:r>
            <a:r>
              <a:rPr lang="ja-JP" altLang="en-US" sz="1800" dirty="0">
                <a:solidFill>
                  <a:srgbClr val="FF0000"/>
                </a:solidFill>
                <a:latin typeface="Times New Roman" panose="02020603050405020304" pitchFamily="18" charset="0"/>
              </a:rPr>
              <a:t>”</a:t>
            </a:r>
            <a:r>
              <a:rPr lang="en-US" altLang="ja-JP" sz="1800" dirty="0">
                <a:solidFill>
                  <a:srgbClr val="FF0000"/>
                </a:solidFill>
                <a:latin typeface="Times New Roman" panose="02020603050405020304" pitchFamily="18" charset="0"/>
              </a:rPr>
              <a:t> cell</a:t>
            </a:r>
            <a:endParaRPr lang="en-US" altLang="en-US" sz="1800" dirty="0">
              <a:solidFill>
                <a:schemeClr val="folHlink"/>
              </a:solidFill>
              <a:latin typeface="Times New Roman" panose="02020603050405020304" pitchFamily="18" charset="0"/>
            </a:endParaRPr>
          </a:p>
        </p:txBody>
      </p:sp>
      <p:sp>
        <p:nvSpPr>
          <p:cNvPr id="27654" name="Text Box 6"/>
          <p:cNvSpPr txBox="1">
            <a:spLocks noChangeArrowheads="1"/>
          </p:cNvSpPr>
          <p:nvPr/>
        </p:nvSpPr>
        <p:spPr bwMode="auto">
          <a:xfrm>
            <a:off x="1981200" y="5334001"/>
            <a:ext cx="66881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en-US" altLang="en-US" sz="1800" b="1" dirty="0" err="1">
                <a:solidFill>
                  <a:srgbClr val="FF0000"/>
                </a:solidFill>
                <a:latin typeface="Arial" panose="020B0604020202020204" pitchFamily="34" charset="0"/>
              </a:rPr>
              <a:t>Jemal</a:t>
            </a:r>
            <a:r>
              <a:rPr lang="en-US" altLang="en-US" sz="1800" b="1" dirty="0">
                <a:solidFill>
                  <a:srgbClr val="FF0000"/>
                </a:solidFill>
                <a:latin typeface="Arial" panose="020B0604020202020204" pitchFamily="34" charset="0"/>
              </a:rPr>
              <a:t> A, et al. </a:t>
            </a:r>
            <a:r>
              <a:rPr lang="en-US" altLang="en-US" sz="1800" b="1" i="1" dirty="0">
                <a:solidFill>
                  <a:srgbClr val="FF0000"/>
                </a:solidFill>
                <a:latin typeface="Arial" panose="020B0604020202020204" pitchFamily="34" charset="0"/>
              </a:rPr>
              <a:t>CA Cancer J </a:t>
            </a:r>
            <a:r>
              <a:rPr lang="en-US" altLang="en-US" sz="1800" b="1" i="1" dirty="0" err="1">
                <a:solidFill>
                  <a:srgbClr val="FF0000"/>
                </a:solidFill>
                <a:latin typeface="Arial" panose="020B0604020202020204" pitchFamily="34" charset="0"/>
              </a:rPr>
              <a:t>Clin</a:t>
            </a:r>
            <a:r>
              <a:rPr lang="en-US" altLang="en-US" sz="1800" b="1" dirty="0">
                <a:solidFill>
                  <a:srgbClr val="FF0000"/>
                </a:solidFill>
                <a:latin typeface="Arial" panose="020B0604020202020204" pitchFamily="34" charset="0"/>
              </a:rPr>
              <a:t>. 2008 Mar-Apr;58(2):71-96.</a:t>
            </a:r>
          </a:p>
        </p:txBody>
      </p:sp>
    </p:spTree>
    <p:extLst>
      <p:ext uri="{BB962C8B-B14F-4D97-AF65-F5344CB8AC3E}">
        <p14:creationId xmlns:p14="http://schemas.microsoft.com/office/powerpoint/2010/main" val="39707293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792288" y="540835"/>
            <a:ext cx="7162800" cy="708528"/>
          </a:xfrm>
        </p:spPr>
        <p:txBody>
          <a:bodyPr wrap="square" lIns="92075" tIns="46038" rIns="92075" bIns="46038" anchor="b">
            <a:spAutoFit/>
          </a:bodyPr>
          <a:lstStyle/>
          <a:p>
            <a:pPr eaLnBrk="1" hangingPunct="1"/>
            <a:r>
              <a:rPr lang="en-US" altLang="en-US" sz="4000" b="1" dirty="0" smtClean="0">
                <a:latin typeface="Arial" panose="020B0604020202020204" pitchFamily="34" charset="0"/>
                <a:ea typeface="ＭＳ Ｐゴシック" panose="020B0600070205080204" pitchFamily="34" charset="-128"/>
                <a:cs typeface="Arial" panose="020B0604020202020204" pitchFamily="34" charset="0"/>
              </a:rPr>
              <a:t>Clinical Presentation of CLL*</a:t>
            </a:r>
          </a:p>
        </p:txBody>
      </p:sp>
      <p:sp>
        <p:nvSpPr>
          <p:cNvPr id="28675" name="Rectangle 3"/>
          <p:cNvSpPr>
            <a:spLocks noGrp="1" noChangeArrowheads="1"/>
          </p:cNvSpPr>
          <p:nvPr>
            <p:ph type="body" sz="half" idx="1"/>
          </p:nvPr>
        </p:nvSpPr>
        <p:spPr/>
        <p:txBody>
          <a:bodyPr/>
          <a:lstStyle/>
          <a:p>
            <a:pPr eaLnBrk="1" hangingPunct="1">
              <a:lnSpc>
                <a:spcPct val="90000"/>
              </a:lnSpc>
            </a:pPr>
            <a:r>
              <a:rPr lang="en-US" altLang="en-US" sz="2200" b="1" dirty="0" smtClean="0">
                <a:solidFill>
                  <a:schemeClr val="tx2"/>
                </a:solidFill>
                <a:latin typeface="Arial" panose="020B0604020202020204" pitchFamily="34" charset="0"/>
                <a:ea typeface="ＭＳ Ｐゴシック" panose="020B0600070205080204" pitchFamily="34" charset="-128"/>
                <a:cs typeface="Arial" panose="020B0604020202020204" pitchFamily="34" charset="0"/>
              </a:rPr>
              <a:t>Common Symptoms</a:t>
            </a:r>
            <a:endParaRPr lang="en-US" altLang="en-US" sz="1800" dirty="0" smtClean="0">
              <a:solidFill>
                <a:schemeClr val="tx2"/>
              </a:solidFill>
              <a:latin typeface="Arial" panose="020B0604020202020204" pitchFamily="34" charset="0"/>
              <a:ea typeface="ＭＳ Ｐゴシック" panose="020B0600070205080204" pitchFamily="34" charset="-128"/>
              <a:cs typeface="Arial" panose="020B0604020202020204" pitchFamily="34" charset="0"/>
            </a:endParaRPr>
          </a:p>
          <a:p>
            <a:pPr lvl="1" eaLnBrk="1" hangingPunct="1">
              <a:lnSpc>
                <a:spcPct val="90000"/>
              </a:lnSpc>
            </a:pPr>
            <a:r>
              <a:rPr lang="en-US" altLang="en-US" sz="1600" dirty="0" smtClean="0">
                <a:latin typeface="Arial" panose="020B0604020202020204" pitchFamily="34" charset="0"/>
                <a:ea typeface="ＭＳ Ｐゴシック" panose="020B0600070205080204" pitchFamily="34" charset="-128"/>
                <a:cs typeface="Arial" panose="020B0604020202020204" pitchFamily="34" charset="0"/>
              </a:rPr>
              <a:t>Fatigue, sweats, fevers	</a:t>
            </a:r>
          </a:p>
          <a:p>
            <a:pPr lvl="1" eaLnBrk="1" hangingPunct="1">
              <a:lnSpc>
                <a:spcPct val="90000"/>
              </a:lnSpc>
            </a:pPr>
            <a:r>
              <a:rPr lang="en-US" altLang="en-US" sz="1600" dirty="0" smtClean="0">
                <a:latin typeface="Arial" panose="020B0604020202020204" pitchFamily="34" charset="0"/>
                <a:ea typeface="ＭＳ Ｐゴシック" panose="020B0600070205080204" pitchFamily="34" charset="-128"/>
                <a:cs typeface="Arial" panose="020B0604020202020204" pitchFamily="34" charset="0"/>
              </a:rPr>
              <a:t>Weight loss/anorexia</a:t>
            </a:r>
          </a:p>
          <a:p>
            <a:pPr lvl="1" eaLnBrk="1" hangingPunct="1">
              <a:lnSpc>
                <a:spcPct val="90000"/>
              </a:lnSpc>
            </a:pPr>
            <a:r>
              <a:rPr lang="en-US" altLang="en-US" sz="1600" dirty="0" smtClean="0">
                <a:latin typeface="Arial" panose="020B0604020202020204" pitchFamily="34" charset="0"/>
                <a:ea typeface="ＭＳ Ｐゴシック" panose="020B0600070205080204" pitchFamily="34" charset="-128"/>
                <a:cs typeface="Arial" panose="020B0604020202020204" pitchFamily="34" charset="0"/>
              </a:rPr>
              <a:t>Abdominal fullness, early satiety</a:t>
            </a:r>
          </a:p>
          <a:p>
            <a:pPr lvl="1" eaLnBrk="1" hangingPunct="1">
              <a:lnSpc>
                <a:spcPct val="90000"/>
              </a:lnSpc>
              <a:buClr>
                <a:schemeClr val="tx1"/>
              </a:buClr>
              <a:buFontTx/>
              <a:buNone/>
            </a:pPr>
            <a:r>
              <a:rPr lang="en-US" altLang="en-US" sz="1600" dirty="0" smtClean="0">
                <a:latin typeface="Arial" panose="020B0604020202020204" pitchFamily="34" charset="0"/>
                <a:ea typeface="ＭＳ Ｐゴシック" panose="020B0600070205080204" pitchFamily="34" charset="-128"/>
                <a:cs typeface="Arial" panose="020B0604020202020204" pitchFamily="34" charset="0"/>
              </a:rPr>
              <a:t>–   Frequent infections</a:t>
            </a:r>
          </a:p>
          <a:p>
            <a:pPr lvl="2" eaLnBrk="1" hangingPunct="1">
              <a:lnSpc>
                <a:spcPct val="90000"/>
              </a:lnSpc>
            </a:pPr>
            <a:r>
              <a:rPr lang="en-US" altLang="en-US" sz="1400" dirty="0" smtClean="0">
                <a:latin typeface="Arial" panose="020B0604020202020204" pitchFamily="34" charset="0"/>
                <a:ea typeface="ＭＳ Ｐゴシック" panose="020B0600070205080204" pitchFamily="34" charset="-128"/>
                <a:cs typeface="Arial" panose="020B0604020202020204" pitchFamily="34" charset="0"/>
              </a:rPr>
              <a:t>Respiratory infections</a:t>
            </a:r>
          </a:p>
          <a:p>
            <a:pPr lvl="2" eaLnBrk="1" hangingPunct="1">
              <a:lnSpc>
                <a:spcPct val="90000"/>
              </a:lnSpc>
            </a:pPr>
            <a:r>
              <a:rPr lang="en-US" altLang="en-US" sz="1400" dirty="0" smtClean="0">
                <a:latin typeface="Arial" panose="020B0604020202020204" pitchFamily="34" charset="0"/>
                <a:ea typeface="ＭＳ Ｐゴシック" panose="020B0600070205080204" pitchFamily="34" charset="-128"/>
                <a:cs typeface="Arial" panose="020B0604020202020204" pitchFamily="34" charset="0"/>
              </a:rPr>
              <a:t>Encapsulated organisms</a:t>
            </a:r>
          </a:p>
          <a:p>
            <a:pPr lvl="1" eaLnBrk="1" hangingPunct="1">
              <a:lnSpc>
                <a:spcPct val="90000"/>
              </a:lnSpc>
              <a:buFontTx/>
              <a:buNone/>
            </a:pPr>
            <a:r>
              <a:rPr lang="en-US" altLang="en-US" sz="1600" b="1" dirty="0" smtClean="0">
                <a:latin typeface="Arial" panose="020B0604020202020204" pitchFamily="34" charset="0"/>
                <a:ea typeface="ＭＳ Ｐゴシック" panose="020B0600070205080204" pitchFamily="34" charset="-128"/>
                <a:cs typeface="Arial" panose="020B0604020202020204" pitchFamily="34" charset="0"/>
              </a:rPr>
              <a:t>– Incidental lab finding in ~20%</a:t>
            </a:r>
          </a:p>
          <a:p>
            <a:pPr eaLnBrk="1" hangingPunct="1">
              <a:lnSpc>
                <a:spcPct val="90000"/>
              </a:lnSpc>
            </a:pPr>
            <a:r>
              <a:rPr lang="en-US" altLang="en-US" sz="2200" b="1" dirty="0" smtClean="0">
                <a:solidFill>
                  <a:schemeClr val="tx2"/>
                </a:solidFill>
                <a:latin typeface="Arial" panose="020B0604020202020204" pitchFamily="34" charset="0"/>
                <a:ea typeface="ＭＳ Ｐゴシック" panose="020B0600070205080204" pitchFamily="34" charset="-128"/>
                <a:cs typeface="Arial" panose="020B0604020202020204" pitchFamily="34" charset="0"/>
              </a:rPr>
              <a:t>Common Physical Exam Findings</a:t>
            </a:r>
          </a:p>
          <a:p>
            <a:pPr lvl="1" eaLnBrk="1" hangingPunct="1">
              <a:lnSpc>
                <a:spcPct val="90000"/>
              </a:lnSpc>
            </a:pPr>
            <a:r>
              <a:rPr lang="en-US" altLang="en-US" sz="1600" dirty="0" smtClean="0">
                <a:latin typeface="Arial" panose="020B0604020202020204" pitchFamily="34" charset="0"/>
                <a:ea typeface="ＭＳ Ｐゴシック" panose="020B0600070205080204" pitchFamily="34" charset="-128"/>
                <a:cs typeface="Arial" panose="020B0604020202020204" pitchFamily="34" charset="0"/>
              </a:rPr>
              <a:t>Lymphadenopathy</a:t>
            </a:r>
          </a:p>
          <a:p>
            <a:pPr lvl="1" eaLnBrk="1" hangingPunct="1">
              <a:lnSpc>
                <a:spcPct val="90000"/>
              </a:lnSpc>
            </a:pPr>
            <a:r>
              <a:rPr lang="en-US" altLang="en-US" sz="1600" dirty="0" smtClean="0">
                <a:latin typeface="Arial" panose="020B0604020202020204" pitchFamily="34" charset="0"/>
                <a:ea typeface="ＭＳ Ｐゴシック" panose="020B0600070205080204" pitchFamily="34" charset="-128"/>
                <a:cs typeface="Arial" panose="020B0604020202020204" pitchFamily="34" charset="0"/>
              </a:rPr>
              <a:t>Splenomegaly</a:t>
            </a:r>
          </a:p>
          <a:p>
            <a:pPr lvl="1" eaLnBrk="1" hangingPunct="1">
              <a:lnSpc>
                <a:spcPct val="90000"/>
              </a:lnSpc>
            </a:pPr>
            <a:r>
              <a:rPr lang="en-US" altLang="en-US" sz="1600" dirty="0" smtClean="0">
                <a:latin typeface="Arial" panose="020B0604020202020204" pitchFamily="34" charset="0"/>
                <a:ea typeface="ＭＳ Ｐゴシック" panose="020B0600070205080204" pitchFamily="34" charset="-128"/>
                <a:cs typeface="Arial" panose="020B0604020202020204" pitchFamily="34" charset="0"/>
              </a:rPr>
              <a:t>Hepatomegaly</a:t>
            </a:r>
          </a:p>
          <a:p>
            <a:pPr lvl="1" eaLnBrk="1" hangingPunct="1">
              <a:lnSpc>
                <a:spcPct val="90000"/>
              </a:lnSpc>
              <a:buFontTx/>
              <a:buNone/>
            </a:pPr>
            <a:endParaRPr lang="en-US" altLang="en-US" sz="1600" dirty="0"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28676" name="Rectangle 4"/>
          <p:cNvSpPr>
            <a:spLocks noGrp="1" noChangeArrowheads="1"/>
          </p:cNvSpPr>
          <p:nvPr>
            <p:ph type="body" sz="half" idx="2"/>
          </p:nvPr>
        </p:nvSpPr>
        <p:spPr/>
        <p:txBody>
          <a:bodyPr/>
          <a:lstStyle/>
          <a:p>
            <a:pPr eaLnBrk="1" hangingPunct="1"/>
            <a:r>
              <a:rPr lang="en-US" altLang="en-US" sz="2200" b="1" dirty="0" smtClean="0">
                <a:solidFill>
                  <a:schemeClr val="tx2"/>
                </a:solidFill>
                <a:latin typeface="Arial" panose="020B0604020202020204" pitchFamily="34" charset="0"/>
                <a:ea typeface="ＭＳ Ｐゴシック" panose="020B0600070205080204" pitchFamily="34" charset="-128"/>
                <a:cs typeface="Arial" panose="020B0604020202020204" pitchFamily="34" charset="0"/>
              </a:rPr>
              <a:t>Common Laboratory Findings</a:t>
            </a:r>
          </a:p>
          <a:p>
            <a:pPr lvl="1" eaLnBrk="1" hangingPunct="1"/>
            <a:r>
              <a:rPr lang="en-US" altLang="en-US" sz="1600" dirty="0" smtClean="0">
                <a:latin typeface="Arial" panose="020B0604020202020204" pitchFamily="34" charset="0"/>
                <a:ea typeface="ＭＳ Ｐゴシック" panose="020B0600070205080204" pitchFamily="34" charset="-128"/>
                <a:cs typeface="Arial" panose="020B0604020202020204" pitchFamily="34" charset="0"/>
              </a:rPr>
              <a:t>Leukocytosis (high WBC count)</a:t>
            </a:r>
          </a:p>
          <a:p>
            <a:pPr lvl="2" eaLnBrk="1" hangingPunct="1"/>
            <a:r>
              <a:rPr lang="en-US" altLang="en-US" sz="1600" b="1" dirty="0" smtClean="0">
                <a:latin typeface="Arial" panose="020B0604020202020204" pitchFamily="34" charset="0"/>
                <a:ea typeface="ＭＳ Ｐゴシック" panose="020B0600070205080204" pitchFamily="34" charset="-128"/>
                <a:cs typeface="Arial" panose="020B0604020202020204" pitchFamily="34" charset="0"/>
              </a:rPr>
              <a:t>Lymphocytosis</a:t>
            </a:r>
          </a:p>
          <a:p>
            <a:pPr lvl="1" eaLnBrk="1" hangingPunct="1"/>
            <a:r>
              <a:rPr lang="en-US" altLang="en-US" sz="1600" dirty="0" smtClean="0">
                <a:latin typeface="Arial" panose="020B0604020202020204" pitchFamily="34" charset="0"/>
                <a:ea typeface="ＭＳ Ｐゴシック" panose="020B0600070205080204" pitchFamily="34" charset="-128"/>
                <a:cs typeface="Arial" panose="020B0604020202020204" pitchFamily="34" charset="0"/>
              </a:rPr>
              <a:t>Anemia</a:t>
            </a:r>
          </a:p>
          <a:p>
            <a:pPr lvl="1" eaLnBrk="1" hangingPunct="1"/>
            <a:r>
              <a:rPr lang="en-US" altLang="en-US" sz="1600" dirty="0" smtClean="0">
                <a:latin typeface="Arial" panose="020B0604020202020204" pitchFamily="34" charset="0"/>
                <a:ea typeface="ＭＳ Ｐゴシック" panose="020B0600070205080204" pitchFamily="34" charset="-128"/>
                <a:cs typeface="Arial" panose="020B0604020202020204" pitchFamily="34" charset="0"/>
              </a:rPr>
              <a:t>Thrombocytopenia</a:t>
            </a:r>
          </a:p>
          <a:p>
            <a:pPr lvl="1" eaLnBrk="1" hangingPunct="1"/>
            <a:r>
              <a:rPr lang="en-US" altLang="en-US" sz="1600" dirty="0" err="1" smtClean="0">
                <a:solidFill>
                  <a:schemeClr val="tx2"/>
                </a:solidFill>
                <a:latin typeface="Arial" panose="020B0604020202020204" pitchFamily="34" charset="0"/>
                <a:ea typeface="ＭＳ Ｐゴシック" panose="020B0600070205080204" pitchFamily="34" charset="-128"/>
                <a:cs typeface="Arial" panose="020B0604020202020204" pitchFamily="34" charset="0"/>
              </a:rPr>
              <a:t>Hypogammaglobulinemia</a:t>
            </a:r>
            <a:endParaRPr lang="en-US" altLang="en-US" sz="1600" dirty="0" smtClean="0">
              <a:solidFill>
                <a:schemeClr val="tx2"/>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8677" name="Text Box 8"/>
          <p:cNvSpPr txBox="1">
            <a:spLocks noChangeArrowheads="1"/>
          </p:cNvSpPr>
          <p:nvPr/>
        </p:nvSpPr>
        <p:spPr bwMode="auto">
          <a:xfrm>
            <a:off x="4114800" y="5835650"/>
            <a:ext cx="502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US" altLang="en-US" sz="1800" dirty="0">
                <a:latin typeface="Arial" panose="020B0604020202020204" pitchFamily="34" charset="0"/>
                <a:cs typeface="Arial" panose="020B0604020202020204" pitchFamily="34" charset="0"/>
              </a:rPr>
              <a:t>* CLL characterized by accumulation of mature, homogeneous, mature lymphocytes.</a:t>
            </a:r>
          </a:p>
        </p:txBody>
      </p:sp>
    </p:spTree>
    <p:extLst>
      <p:ext uri="{BB962C8B-B14F-4D97-AF65-F5344CB8AC3E}">
        <p14:creationId xmlns:p14="http://schemas.microsoft.com/office/powerpoint/2010/main" val="14073632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idx="4294967295"/>
          </p:nvPr>
        </p:nvSpPr>
        <p:spPr>
          <a:xfrm>
            <a:off x="990600" y="228600"/>
            <a:ext cx="8153400" cy="990600"/>
          </a:xfrm>
        </p:spPr>
        <p:txBody>
          <a:bodyPr/>
          <a:lstStyle/>
          <a:p>
            <a:pPr eaLnBrk="1" hangingPunct="1"/>
            <a:r>
              <a:rPr lang="en-US" altLang="en-US" smtClean="0">
                <a:latin typeface="Tw Cen MT" panose="020B0602020104020603" pitchFamily="34" charset="0"/>
                <a:ea typeface="ＭＳ Ｐゴシック" panose="020B0600070205080204" pitchFamily="34" charset="-128"/>
              </a:rPr>
              <a:t>Morphology</a:t>
            </a:r>
          </a:p>
        </p:txBody>
      </p:sp>
      <p:pic>
        <p:nvPicPr>
          <p:cNvPr id="30723" name="Picture 5" descr="CLL in blo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3667" y="1638390"/>
            <a:ext cx="2368990" cy="359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5" descr="cllmarro.jpg                                                   000270ADMacintosh HD                   B74677AA:"/>
          <p:cNvPicPr>
            <a:picLocks noChangeAspect="1" noChangeArrowheads="1"/>
          </p:cNvPicPr>
          <p:nvPr/>
        </p:nvPicPr>
        <p:blipFill>
          <a:blip r:embed="rId3">
            <a:extLst>
              <a:ext uri="{28A0092B-C50C-407E-A947-70E740481C1C}">
                <a14:useLocalDpi xmlns:a14="http://schemas.microsoft.com/office/drawing/2010/main" val="0"/>
              </a:ext>
            </a:extLst>
          </a:blip>
          <a:srcRect l="2299" r="10345"/>
          <a:stretch>
            <a:fillRect/>
          </a:stretch>
        </p:blipFill>
        <p:spPr bwMode="auto">
          <a:xfrm>
            <a:off x="6712390" y="1662241"/>
            <a:ext cx="2305350" cy="351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Box 6"/>
          <p:cNvSpPr txBox="1">
            <a:spLocks noChangeArrowheads="1"/>
          </p:cNvSpPr>
          <p:nvPr/>
        </p:nvSpPr>
        <p:spPr bwMode="auto">
          <a:xfrm>
            <a:off x="6641640" y="5235105"/>
            <a:ext cx="253028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a:latin typeface="Tw Cen MT" panose="020B0602020104020603" pitchFamily="34" charset="0"/>
              </a:rPr>
              <a:t>Bone Marrow Aspirate: CLL</a:t>
            </a:r>
          </a:p>
          <a:p>
            <a:pPr eaLnBrk="1" hangingPunct="1">
              <a:spcBef>
                <a:spcPct val="0"/>
              </a:spcBef>
              <a:buFontTx/>
              <a:buNone/>
            </a:pPr>
            <a:r>
              <a:rPr lang="en-US" altLang="en-US" sz="1800" dirty="0">
                <a:latin typeface="Tw Cen MT" panose="020B0602020104020603" pitchFamily="34" charset="0"/>
              </a:rPr>
              <a:t>-variable involvement</a:t>
            </a:r>
          </a:p>
          <a:p>
            <a:pPr eaLnBrk="1" hangingPunct="1">
              <a:spcBef>
                <a:spcPct val="0"/>
              </a:spcBef>
              <a:buFontTx/>
              <a:buNone/>
            </a:pPr>
            <a:r>
              <a:rPr lang="en-US" altLang="en-US" sz="1800" dirty="0">
                <a:latin typeface="Tw Cen MT" panose="020B0602020104020603" pitchFamily="34" charset="0"/>
              </a:rPr>
              <a:t>-loss of heterogeneity</a:t>
            </a:r>
          </a:p>
        </p:txBody>
      </p:sp>
      <p:sp>
        <p:nvSpPr>
          <p:cNvPr id="30726" name="TextBox 7"/>
          <p:cNvSpPr txBox="1">
            <a:spLocks noChangeArrowheads="1"/>
          </p:cNvSpPr>
          <p:nvPr/>
        </p:nvSpPr>
        <p:spPr bwMode="auto">
          <a:xfrm>
            <a:off x="4364875" y="5333999"/>
            <a:ext cx="21558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a:latin typeface="Tw Cen MT" panose="020B0602020104020603" pitchFamily="34" charset="0"/>
              </a:rPr>
              <a:t>Peripheral blood: CLL</a:t>
            </a:r>
          </a:p>
          <a:p>
            <a:pPr eaLnBrk="1" hangingPunct="1">
              <a:spcBef>
                <a:spcPct val="0"/>
              </a:spcBef>
              <a:buFontTx/>
              <a:buNone/>
            </a:pPr>
            <a:r>
              <a:rPr lang="en-US" altLang="en-US" sz="1800" dirty="0">
                <a:latin typeface="Tw Cen MT" panose="020B0602020104020603" pitchFamily="34" charset="0"/>
              </a:rPr>
              <a:t>-usually diagnostic</a:t>
            </a:r>
          </a:p>
          <a:p>
            <a:pPr eaLnBrk="1" hangingPunct="1">
              <a:spcBef>
                <a:spcPct val="0"/>
              </a:spcBef>
              <a:buFontTx/>
              <a:buNone/>
            </a:pPr>
            <a:r>
              <a:rPr lang="en-US" altLang="en-US" sz="1800" dirty="0">
                <a:latin typeface="Tw Cen MT" panose="020B0602020104020603" pitchFamily="34" charset="0"/>
              </a:rPr>
              <a:t>-lymphocytosis</a:t>
            </a:r>
          </a:p>
        </p:txBody>
      </p:sp>
      <p:sp>
        <p:nvSpPr>
          <p:cNvPr id="30727" name="TextBox 8"/>
          <p:cNvSpPr txBox="1">
            <a:spLocks noChangeArrowheads="1"/>
          </p:cNvSpPr>
          <p:nvPr/>
        </p:nvSpPr>
        <p:spPr bwMode="auto">
          <a:xfrm>
            <a:off x="2133600" y="5334000"/>
            <a:ext cx="2362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a:latin typeface="Tw Cen MT" panose="020B0602020104020603" pitchFamily="34" charset="0"/>
              </a:rPr>
              <a:t>Normal blood:</a:t>
            </a:r>
          </a:p>
          <a:p>
            <a:pPr eaLnBrk="1" hangingPunct="1">
              <a:spcBef>
                <a:spcPct val="0"/>
              </a:spcBef>
              <a:buFontTx/>
              <a:buNone/>
            </a:pPr>
            <a:r>
              <a:rPr lang="en-US" altLang="en-US" sz="1800" dirty="0">
                <a:latin typeface="Tw Cen MT" panose="020B0602020104020603" pitchFamily="34" charset="0"/>
              </a:rPr>
              <a:t>-mostly neutrophils</a:t>
            </a:r>
          </a:p>
          <a:p>
            <a:pPr eaLnBrk="1" hangingPunct="1">
              <a:spcBef>
                <a:spcPct val="0"/>
              </a:spcBef>
              <a:buFontTx/>
              <a:buNone/>
            </a:pPr>
            <a:r>
              <a:rPr lang="en-US" altLang="en-US" sz="1800" dirty="0">
                <a:latin typeface="Tw Cen MT" panose="020B0602020104020603" pitchFamily="34" charset="0"/>
              </a:rPr>
              <a:t>-scattered </a:t>
            </a:r>
            <a:r>
              <a:rPr lang="en-US" altLang="en-US" sz="1800" dirty="0" err="1">
                <a:latin typeface="Tw Cen MT" panose="020B0602020104020603" pitchFamily="34" charset="0"/>
              </a:rPr>
              <a:t>lymphs</a:t>
            </a:r>
            <a:endParaRPr lang="en-US" altLang="en-US" sz="1800" dirty="0">
              <a:latin typeface="Tw Cen MT" panose="020B0602020104020603" pitchFamily="34" charset="0"/>
            </a:endParaRPr>
          </a:p>
          <a:p>
            <a:pPr eaLnBrk="1" hangingPunct="1">
              <a:spcBef>
                <a:spcPct val="0"/>
              </a:spcBef>
              <a:buFontTx/>
              <a:buNone/>
            </a:pPr>
            <a:endParaRPr lang="en-US" altLang="en-US" sz="1800" dirty="0">
              <a:latin typeface="Tw Cen MT" panose="020B0602020104020603" pitchFamily="34" charset="0"/>
            </a:endParaRPr>
          </a:p>
        </p:txBody>
      </p:sp>
      <p:pic>
        <p:nvPicPr>
          <p:cNvPr id="30728" name="Picture 2" descr="C:\Users\yuri\Desktop\blood2[1].jpg"/>
          <p:cNvPicPr>
            <a:picLocks noChangeAspect="1" noChangeArrowheads="1"/>
          </p:cNvPicPr>
          <p:nvPr/>
        </p:nvPicPr>
        <p:blipFill>
          <a:blip r:embed="rId4">
            <a:extLst>
              <a:ext uri="{28A0092B-C50C-407E-A947-70E740481C1C}">
                <a14:useLocalDpi xmlns:a14="http://schemas.microsoft.com/office/drawing/2010/main" val="0"/>
              </a:ext>
            </a:extLst>
          </a:blip>
          <a:srcRect l="5128" t="32957" r="7692" b="5838"/>
          <a:stretch>
            <a:fillRect/>
          </a:stretch>
        </p:blipFill>
        <p:spPr bwMode="auto">
          <a:xfrm>
            <a:off x="1892235" y="1638391"/>
            <a:ext cx="2351699" cy="359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57627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771775" y="981075"/>
            <a:ext cx="5616575" cy="649288"/>
          </a:xfrm>
        </p:spPr>
        <p:txBody>
          <a:bodyPr/>
          <a:lstStyle/>
          <a:p>
            <a:r>
              <a:rPr lang="en-US" altLang="en-US" sz="4400" dirty="0" smtClean="0">
                <a:solidFill>
                  <a:schemeClr val="bg1"/>
                </a:solidFill>
                <a:latin typeface="Myriad Pro" pitchFamily="34" charset="0"/>
              </a:rPr>
              <a:t>Lymphoma</a:t>
            </a:r>
            <a:endParaRPr lang="uk-UA" altLang="en-US" sz="4400" dirty="0">
              <a:solidFill>
                <a:schemeClr val="bg1"/>
              </a:solidFill>
              <a:latin typeface="Myriad Pro" pitchFamily="34" charset="0"/>
            </a:endParaRPr>
          </a:p>
        </p:txBody>
      </p:sp>
      <p:sp>
        <p:nvSpPr>
          <p:cNvPr id="36867" name="Rectangle 3"/>
          <p:cNvSpPr>
            <a:spLocks noGrp="1" noChangeArrowheads="1"/>
          </p:cNvSpPr>
          <p:nvPr>
            <p:ph type="body" idx="1"/>
          </p:nvPr>
        </p:nvSpPr>
        <p:spPr>
          <a:xfrm>
            <a:off x="533400" y="2514600"/>
            <a:ext cx="8524875" cy="4078287"/>
          </a:xfrm>
        </p:spPr>
        <p:txBody>
          <a:bodyPr/>
          <a:lstStyle/>
          <a:p>
            <a:pPr>
              <a:lnSpc>
                <a:spcPct val="80000"/>
              </a:lnSpc>
            </a:pPr>
            <a:r>
              <a:rPr lang="en-US" altLang="ko-KR" sz="2400" dirty="0" smtClean="0">
                <a:solidFill>
                  <a:schemeClr val="bg1"/>
                </a:solidFill>
                <a:latin typeface="Myriad Pro" pitchFamily="34" charset="0"/>
                <a:ea typeface="굴림" charset="-127"/>
              </a:rPr>
              <a:t>To review the epidemiology, pathology, and clinical findings associate with the following three types of hematologic lymphomas:</a:t>
            </a:r>
          </a:p>
          <a:p>
            <a:pPr lvl="1">
              <a:lnSpc>
                <a:spcPct val="80000"/>
              </a:lnSpc>
            </a:pPr>
            <a:r>
              <a:rPr lang="en-US" altLang="ko-KR" sz="2000" dirty="0" smtClean="0">
                <a:solidFill>
                  <a:schemeClr val="bg1"/>
                </a:solidFill>
                <a:latin typeface="Myriad Pro" pitchFamily="34" charset="0"/>
                <a:ea typeface="굴림" charset="-127"/>
              </a:rPr>
              <a:t>Low grade</a:t>
            </a:r>
          </a:p>
          <a:p>
            <a:pPr lvl="1">
              <a:lnSpc>
                <a:spcPct val="80000"/>
              </a:lnSpc>
            </a:pPr>
            <a:r>
              <a:rPr lang="en-US" altLang="ko-KR" sz="2000" dirty="0" smtClean="0">
                <a:solidFill>
                  <a:schemeClr val="bg1"/>
                </a:solidFill>
                <a:latin typeface="Myriad Pro" pitchFamily="34" charset="0"/>
                <a:ea typeface="굴림" charset="-127"/>
              </a:rPr>
              <a:t>Intermediate grade</a:t>
            </a:r>
          </a:p>
          <a:p>
            <a:pPr lvl="1">
              <a:lnSpc>
                <a:spcPct val="80000"/>
              </a:lnSpc>
            </a:pPr>
            <a:r>
              <a:rPr lang="en-US" altLang="ko-KR" sz="2000" dirty="0" smtClean="0">
                <a:solidFill>
                  <a:schemeClr val="bg1"/>
                </a:solidFill>
                <a:latin typeface="Myriad Pro" pitchFamily="34" charset="0"/>
                <a:ea typeface="굴림" charset="-127"/>
              </a:rPr>
              <a:t>High grade</a:t>
            </a:r>
            <a:endParaRPr lang="en-US" altLang="ko-KR" sz="2000" dirty="0">
              <a:solidFill>
                <a:schemeClr val="bg1"/>
              </a:solidFill>
              <a:latin typeface="Myriad Pro" pitchFamily="34" charset="0"/>
              <a:ea typeface="굴림" charset="-127"/>
            </a:endParaRPr>
          </a:p>
          <a:p>
            <a:pPr>
              <a:lnSpc>
                <a:spcPct val="80000"/>
              </a:lnSpc>
            </a:pPr>
            <a:endParaRPr lang="en-US" altLang="ko-KR" sz="2400" dirty="0">
              <a:solidFill>
                <a:schemeClr val="bg1"/>
              </a:solidFill>
              <a:latin typeface="Myriad Pro" pitchFamily="34" charset="0"/>
              <a:ea typeface="굴림" charset="-127"/>
            </a:endParaRPr>
          </a:p>
        </p:txBody>
      </p:sp>
    </p:spTree>
    <p:extLst>
      <p:ext uri="{BB962C8B-B14F-4D97-AF65-F5344CB8AC3E}">
        <p14:creationId xmlns:p14="http://schemas.microsoft.com/office/powerpoint/2010/main" val="18236426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body" idx="1"/>
          </p:nvPr>
        </p:nvSpPr>
        <p:spPr>
          <a:xfrm>
            <a:off x="1981200" y="2362199"/>
            <a:ext cx="6934200" cy="4246563"/>
          </a:xfrm>
        </p:spPr>
        <p:txBody>
          <a:bodyPr/>
          <a:lstStyle/>
          <a:p>
            <a:pPr marL="0" indent="0" eaLnBrk="1" hangingPunct="1">
              <a:buFontTx/>
              <a:buNone/>
            </a:pPr>
            <a:r>
              <a:rPr lang="en-US" altLang="en-US" dirty="0" smtClean="0">
                <a:latin typeface="Tahoma" panose="020B0604030504040204" pitchFamily="34" charset="0"/>
              </a:rPr>
              <a:t>Causes of </a:t>
            </a:r>
            <a:r>
              <a:rPr lang="en-US" altLang="en-US" b="1" dirty="0" smtClean="0">
                <a:latin typeface="Tahoma" panose="020B0604030504040204" pitchFamily="34" charset="0"/>
              </a:rPr>
              <a:t>lymphadenopathy</a:t>
            </a:r>
            <a:r>
              <a:rPr lang="en-US" altLang="en-US" dirty="0" smtClean="0">
                <a:latin typeface="Tahoma" panose="020B0604030504040204" pitchFamily="34" charset="0"/>
              </a:rPr>
              <a:t> include:</a:t>
            </a:r>
          </a:p>
          <a:p>
            <a:pPr marL="990600" lvl="1" indent="-533400" eaLnBrk="1" hangingPunct="1"/>
            <a:r>
              <a:rPr lang="en-US" altLang="en-US" dirty="0" smtClean="0">
                <a:latin typeface="Tahoma" panose="020B0604030504040204" pitchFamily="34" charset="0"/>
              </a:rPr>
              <a:t>Reactive (benign such as seen with Strep throat, mononucleosis, </a:t>
            </a:r>
            <a:r>
              <a:rPr lang="en-US" altLang="en-US" dirty="0" err="1" smtClean="0">
                <a:latin typeface="Tahoma" panose="020B0604030504040204" pitchFamily="34" charset="0"/>
              </a:rPr>
              <a:t>etc</a:t>
            </a:r>
            <a:r>
              <a:rPr lang="en-US" altLang="en-US" dirty="0" smtClean="0">
                <a:latin typeface="Tahoma" panose="020B0604030504040204" pitchFamily="34" charset="0"/>
              </a:rPr>
              <a:t>) </a:t>
            </a:r>
          </a:p>
          <a:p>
            <a:pPr marL="990600" lvl="1" indent="-533400" eaLnBrk="1" hangingPunct="1"/>
            <a:r>
              <a:rPr lang="en-US" altLang="en-US" dirty="0" smtClean="0">
                <a:latin typeface="Tahoma" panose="020B0604030504040204" pitchFamily="34" charset="0"/>
              </a:rPr>
              <a:t>Lymphoma</a:t>
            </a:r>
          </a:p>
          <a:p>
            <a:pPr marL="1371600" lvl="2" indent="-457200" eaLnBrk="1" hangingPunct="1"/>
            <a:r>
              <a:rPr lang="en-US" altLang="en-US" dirty="0" smtClean="0">
                <a:latin typeface="Tahoma" panose="020B0604030504040204" pitchFamily="34" charset="0"/>
              </a:rPr>
              <a:t>Hodgkin disease</a:t>
            </a:r>
          </a:p>
          <a:p>
            <a:pPr marL="1371600" lvl="2" indent="-457200" eaLnBrk="1" hangingPunct="1"/>
            <a:r>
              <a:rPr lang="en-US" altLang="en-US" dirty="0" smtClean="0">
                <a:latin typeface="Tahoma" panose="020B0604030504040204" pitchFamily="34" charset="0"/>
              </a:rPr>
              <a:t>Non-Hodgkin lymphoma</a:t>
            </a:r>
          </a:p>
          <a:p>
            <a:pPr marL="990600" lvl="1" indent="-533400" eaLnBrk="1" hangingPunct="1"/>
            <a:r>
              <a:rPr lang="en-US" altLang="en-US" dirty="0" smtClean="0">
                <a:latin typeface="Tahoma" panose="020B0604030504040204" pitchFamily="34" charset="0"/>
              </a:rPr>
              <a:t>Metastatic disease</a:t>
            </a:r>
          </a:p>
        </p:txBody>
      </p:sp>
      <p:sp>
        <p:nvSpPr>
          <p:cNvPr id="23555" name="Rectangle 2"/>
          <p:cNvSpPr>
            <a:spLocks noGrp="1" noChangeArrowheads="1"/>
          </p:cNvSpPr>
          <p:nvPr>
            <p:ph type="title"/>
          </p:nvPr>
        </p:nvSpPr>
        <p:spPr>
          <a:xfrm>
            <a:off x="1447800" y="685800"/>
            <a:ext cx="8001000" cy="1143000"/>
          </a:xfrm>
        </p:spPr>
        <p:txBody>
          <a:bodyPr/>
          <a:lstStyle/>
          <a:p>
            <a:pPr eaLnBrk="1" hangingPunct="1"/>
            <a:r>
              <a:rPr lang="en-US" altLang="en-US" sz="4000" b="1" dirty="0" smtClean="0">
                <a:latin typeface="Tahoma" panose="020B0604030504040204" pitchFamily="34" charset="0"/>
              </a:rPr>
              <a:t>Differential Diagnosis of an Enlarged Lymph Node</a:t>
            </a:r>
          </a:p>
        </p:txBody>
      </p:sp>
    </p:spTree>
    <p:extLst>
      <p:ext uri="{BB962C8B-B14F-4D97-AF65-F5344CB8AC3E}">
        <p14:creationId xmlns:p14="http://schemas.microsoft.com/office/powerpoint/2010/main" val="36131939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gdent\Downloads\001012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0864" y="2590800"/>
            <a:ext cx="3741168"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descr="C:\Users\gdent\Downloads\00101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361406"/>
            <a:ext cx="3487823" cy="263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2"/>
          <p:cNvSpPr>
            <a:spLocks noGrp="1" noChangeArrowheads="1"/>
          </p:cNvSpPr>
          <p:nvPr>
            <p:ph type="title"/>
          </p:nvPr>
        </p:nvSpPr>
        <p:spPr>
          <a:xfrm>
            <a:off x="568325" y="463550"/>
            <a:ext cx="8001000" cy="1143000"/>
          </a:xfrm>
        </p:spPr>
        <p:txBody>
          <a:bodyPr/>
          <a:lstStyle/>
          <a:p>
            <a:pPr eaLnBrk="1" hangingPunct="1"/>
            <a:r>
              <a:rPr lang="en-US" altLang="en-US" b="1" smtClean="0">
                <a:latin typeface="Tahoma" panose="020B0604030504040204" pitchFamily="34" charset="0"/>
              </a:rPr>
              <a:t>The Lymph Node</a:t>
            </a:r>
          </a:p>
        </p:txBody>
      </p:sp>
    </p:spTree>
    <p:extLst>
      <p:ext uri="{BB962C8B-B14F-4D97-AF65-F5344CB8AC3E}">
        <p14:creationId xmlns:p14="http://schemas.microsoft.com/office/powerpoint/2010/main" val="10996132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0"/>
            <a:ext cx="8229600" cy="1030288"/>
          </a:xfrm>
        </p:spPr>
        <p:txBody>
          <a:bodyPr/>
          <a:lstStyle/>
          <a:p>
            <a:r>
              <a:rPr lang="en-US" altLang="en-US" sz="3600" smtClean="0"/>
              <a:t>Lymph Node Groups</a:t>
            </a:r>
          </a:p>
        </p:txBody>
      </p:sp>
      <p:pic>
        <p:nvPicPr>
          <p:cNvPr id="28675" name="Content Placeholder 3" descr="lymph-nodes.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51088" y="841375"/>
            <a:ext cx="4484687" cy="6016625"/>
          </a:xfrm>
        </p:spPr>
      </p:pic>
      <p:sp>
        <p:nvSpPr>
          <p:cNvPr id="28676" name="TextBox 4"/>
          <p:cNvSpPr txBox="1">
            <a:spLocks noChangeArrowheads="1"/>
          </p:cNvSpPr>
          <p:nvPr/>
        </p:nvSpPr>
        <p:spPr bwMode="auto">
          <a:xfrm>
            <a:off x="6835775" y="6464300"/>
            <a:ext cx="18526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000"/>
              <a:t>Buzzle.com</a:t>
            </a:r>
          </a:p>
        </p:txBody>
      </p:sp>
    </p:spTree>
    <p:extLst>
      <p:ext uri="{BB962C8B-B14F-4D97-AF65-F5344CB8AC3E}">
        <p14:creationId xmlns:p14="http://schemas.microsoft.com/office/powerpoint/2010/main" val="34934196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Lymphoma</a:t>
            </a:r>
            <a:endParaRPr lang="en-US" dirty="0"/>
          </a:p>
        </p:txBody>
      </p:sp>
      <p:pic>
        <p:nvPicPr>
          <p:cNvPr id="211970" name="Picture 2" descr="Lymphoma Stage at Diagnosis may Help Predict When and Where New Cancer Form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25126" y="3124200"/>
            <a:ext cx="338328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em103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3206" y="1979434"/>
            <a:ext cx="3442228" cy="228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em103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5891" y="4419600"/>
            <a:ext cx="3074372"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bwMode="auto">
          <a:xfrm>
            <a:off x="1676400" y="1696220"/>
            <a:ext cx="2590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Verdana" panose="020B0604030504040204" pitchFamily="34" charset="0"/>
              </a:defRPr>
            </a:lvl2pPr>
            <a:lvl3pPr algn="ctr" rtl="0" fontAlgn="base">
              <a:spcBef>
                <a:spcPct val="0"/>
              </a:spcBef>
              <a:spcAft>
                <a:spcPct val="0"/>
              </a:spcAft>
              <a:defRPr sz="4400">
                <a:solidFill>
                  <a:schemeClr val="tx2"/>
                </a:solidFill>
                <a:latin typeface="Verdana" panose="020B0604030504040204" pitchFamily="34" charset="0"/>
              </a:defRPr>
            </a:lvl3pPr>
            <a:lvl4pPr algn="ctr" rtl="0" fontAlgn="base">
              <a:spcBef>
                <a:spcPct val="0"/>
              </a:spcBef>
              <a:spcAft>
                <a:spcPct val="0"/>
              </a:spcAft>
              <a:defRPr sz="4400">
                <a:solidFill>
                  <a:schemeClr val="tx2"/>
                </a:solidFill>
                <a:latin typeface="Verdana" panose="020B0604030504040204" pitchFamily="34" charset="0"/>
              </a:defRPr>
            </a:lvl4pPr>
            <a:lvl5pPr algn="ctr" rtl="0" fontAlgn="base">
              <a:spcBef>
                <a:spcPct val="0"/>
              </a:spcBef>
              <a:spcAft>
                <a:spcPct val="0"/>
              </a:spcAft>
              <a:defRPr sz="4400">
                <a:solidFill>
                  <a:schemeClr val="tx2"/>
                </a:solidFill>
                <a:latin typeface="Verdana" panose="020B0604030504040204" pitchFamily="34" charset="0"/>
              </a:defRPr>
            </a:lvl5pPr>
            <a:lvl6pPr marL="457200" algn="ctr" rtl="0" fontAlgn="base">
              <a:spcBef>
                <a:spcPct val="0"/>
              </a:spcBef>
              <a:spcAft>
                <a:spcPct val="0"/>
              </a:spcAft>
              <a:defRPr sz="4400">
                <a:solidFill>
                  <a:schemeClr val="tx2"/>
                </a:solidFill>
                <a:latin typeface="Verdana" panose="020B0604030504040204" pitchFamily="34" charset="0"/>
              </a:defRPr>
            </a:lvl6pPr>
            <a:lvl7pPr marL="914400" algn="ctr" rtl="0" fontAlgn="base">
              <a:spcBef>
                <a:spcPct val="0"/>
              </a:spcBef>
              <a:spcAft>
                <a:spcPct val="0"/>
              </a:spcAft>
              <a:defRPr sz="4400">
                <a:solidFill>
                  <a:schemeClr val="tx2"/>
                </a:solidFill>
                <a:latin typeface="Verdana" panose="020B0604030504040204" pitchFamily="34" charset="0"/>
              </a:defRPr>
            </a:lvl7pPr>
            <a:lvl8pPr marL="1371600" algn="ctr" rtl="0" fontAlgn="base">
              <a:spcBef>
                <a:spcPct val="0"/>
              </a:spcBef>
              <a:spcAft>
                <a:spcPct val="0"/>
              </a:spcAft>
              <a:defRPr sz="4400">
                <a:solidFill>
                  <a:schemeClr val="tx2"/>
                </a:solidFill>
                <a:latin typeface="Verdana" panose="020B0604030504040204" pitchFamily="34" charset="0"/>
              </a:defRPr>
            </a:lvl8pPr>
            <a:lvl9pPr marL="1828800" algn="ctr" rtl="0" fontAlgn="base">
              <a:spcBef>
                <a:spcPct val="0"/>
              </a:spcBef>
              <a:spcAft>
                <a:spcPct val="0"/>
              </a:spcAft>
              <a:defRPr sz="4400">
                <a:solidFill>
                  <a:schemeClr val="tx2"/>
                </a:solidFill>
                <a:latin typeface="Verdana" panose="020B0604030504040204" pitchFamily="34" charset="0"/>
              </a:defRPr>
            </a:lvl9pPr>
          </a:lstStyle>
          <a:p>
            <a:r>
              <a:rPr lang="en-US" altLang="en-US" sz="3200" b="0" dirty="0" smtClean="0">
                <a:latin typeface="Tahoma" panose="020B0604030504040204" pitchFamily="34" charset="0"/>
                <a:cs typeface="Tahoma" panose="020B0604030504040204" pitchFamily="34" charset="0"/>
              </a:rPr>
              <a:t>Nodal</a:t>
            </a:r>
          </a:p>
        </p:txBody>
      </p:sp>
      <p:sp>
        <p:nvSpPr>
          <p:cNvPr id="4" name="Rectangle 3"/>
          <p:cNvSpPr/>
          <p:nvPr/>
        </p:nvSpPr>
        <p:spPr>
          <a:xfrm flipH="1">
            <a:off x="4955278" y="1417638"/>
            <a:ext cx="3198122" cy="369332"/>
          </a:xfrm>
          <a:prstGeom prst="rect">
            <a:avLst/>
          </a:prstGeom>
        </p:spPr>
        <p:txBody>
          <a:bodyPr wrap="square">
            <a:spAutoFit/>
          </a:bodyPr>
          <a:lstStyle/>
          <a:p>
            <a:r>
              <a:rPr lang="en-US" altLang="en-US" b="0" dirty="0" smtClean="0">
                <a:latin typeface="Tahoma" panose="020B0604030504040204" pitchFamily="34" charset="0"/>
                <a:cs typeface="Tahoma" panose="020B0604030504040204" pitchFamily="34" charset="0"/>
              </a:rPr>
              <a:t>Extra Nodal, Colon</a:t>
            </a:r>
            <a:endParaRPr lang="en-US" altLang="en-US" b="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560902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771775" y="981075"/>
            <a:ext cx="5616575" cy="649288"/>
          </a:xfrm>
        </p:spPr>
        <p:txBody>
          <a:bodyPr/>
          <a:lstStyle/>
          <a:p>
            <a:r>
              <a:rPr lang="en-US" altLang="en-US" sz="4400" dirty="0" smtClean="0">
                <a:solidFill>
                  <a:schemeClr val="bg1"/>
                </a:solidFill>
                <a:latin typeface="Myriad Pro" pitchFamily="34" charset="0"/>
              </a:rPr>
              <a:t>Treatment</a:t>
            </a:r>
            <a:endParaRPr lang="uk-UA" altLang="en-US" sz="4400" dirty="0">
              <a:solidFill>
                <a:schemeClr val="bg1"/>
              </a:solidFill>
              <a:latin typeface="Myriad Pro" pitchFamily="34" charset="0"/>
            </a:endParaRPr>
          </a:p>
        </p:txBody>
      </p:sp>
      <p:sp>
        <p:nvSpPr>
          <p:cNvPr id="36867" name="Rectangle 3"/>
          <p:cNvSpPr>
            <a:spLocks noGrp="1" noChangeArrowheads="1"/>
          </p:cNvSpPr>
          <p:nvPr>
            <p:ph type="body" idx="1"/>
          </p:nvPr>
        </p:nvSpPr>
        <p:spPr>
          <a:xfrm>
            <a:off x="152400" y="2362200"/>
            <a:ext cx="8677275" cy="4230687"/>
          </a:xfrm>
        </p:spPr>
        <p:txBody>
          <a:bodyPr/>
          <a:lstStyle/>
          <a:p>
            <a:pPr>
              <a:lnSpc>
                <a:spcPct val="80000"/>
              </a:lnSpc>
            </a:pPr>
            <a:r>
              <a:rPr lang="en-US" altLang="ko-KR" sz="2400" dirty="0" smtClean="0">
                <a:solidFill>
                  <a:schemeClr val="bg1"/>
                </a:solidFill>
                <a:latin typeface="Myriad Pro" pitchFamily="34" charset="0"/>
                <a:ea typeface="굴림" charset="-127"/>
              </a:rPr>
              <a:t>We will not get into the details of treatment, but…</a:t>
            </a:r>
          </a:p>
          <a:p>
            <a:pPr>
              <a:lnSpc>
                <a:spcPct val="80000"/>
              </a:lnSpc>
            </a:pPr>
            <a:r>
              <a:rPr lang="en-US" altLang="ko-KR" sz="2400" dirty="0" smtClean="0">
                <a:solidFill>
                  <a:schemeClr val="bg1"/>
                </a:solidFill>
                <a:latin typeface="Myriad Pro" pitchFamily="34" charset="0"/>
                <a:ea typeface="굴림" charset="-127"/>
              </a:rPr>
              <a:t>In general these disorders are treated with one or more of the following:</a:t>
            </a:r>
          </a:p>
          <a:p>
            <a:pPr lvl="1">
              <a:lnSpc>
                <a:spcPct val="80000"/>
              </a:lnSpc>
            </a:pPr>
            <a:r>
              <a:rPr lang="en-US" altLang="ko-KR" sz="1600" dirty="0" smtClean="0">
                <a:solidFill>
                  <a:schemeClr val="bg1"/>
                </a:solidFill>
                <a:latin typeface="Myriad Pro" pitchFamily="34" charset="0"/>
                <a:ea typeface="굴림" charset="-127"/>
              </a:rPr>
              <a:t>Chemotherapy</a:t>
            </a:r>
          </a:p>
          <a:p>
            <a:pPr lvl="1">
              <a:lnSpc>
                <a:spcPct val="80000"/>
              </a:lnSpc>
            </a:pPr>
            <a:r>
              <a:rPr lang="en-US" altLang="ko-KR" sz="1600" dirty="0" smtClean="0">
                <a:solidFill>
                  <a:schemeClr val="bg1"/>
                </a:solidFill>
                <a:latin typeface="Myriad Pro" pitchFamily="34" charset="0"/>
                <a:ea typeface="굴림" charset="-127"/>
              </a:rPr>
              <a:t>Radiation therapy</a:t>
            </a:r>
          </a:p>
          <a:p>
            <a:pPr lvl="1">
              <a:lnSpc>
                <a:spcPct val="80000"/>
              </a:lnSpc>
            </a:pPr>
            <a:r>
              <a:rPr lang="en-US" altLang="ko-KR" sz="1600" dirty="0">
                <a:solidFill>
                  <a:schemeClr val="bg1"/>
                </a:solidFill>
                <a:latin typeface="Myriad Pro" pitchFamily="34" charset="0"/>
                <a:ea typeface="굴림" charset="-127"/>
              </a:rPr>
              <a:t>Bone marrow transplantation</a:t>
            </a:r>
          </a:p>
          <a:p>
            <a:pPr lvl="1">
              <a:lnSpc>
                <a:spcPct val="80000"/>
              </a:lnSpc>
            </a:pPr>
            <a:r>
              <a:rPr lang="en-US" altLang="ko-KR" sz="1600" dirty="0" smtClean="0">
                <a:solidFill>
                  <a:schemeClr val="bg1"/>
                </a:solidFill>
                <a:latin typeface="Myriad Pro" pitchFamily="34" charset="0"/>
                <a:ea typeface="굴림" charset="-127"/>
              </a:rPr>
              <a:t>Targeted therapy</a:t>
            </a:r>
          </a:p>
          <a:p>
            <a:pPr lvl="1">
              <a:lnSpc>
                <a:spcPct val="80000"/>
              </a:lnSpc>
            </a:pPr>
            <a:r>
              <a:rPr lang="en-US" altLang="ko-KR" sz="1600" dirty="0">
                <a:solidFill>
                  <a:schemeClr val="bg1"/>
                </a:solidFill>
                <a:latin typeface="Myriad Pro" pitchFamily="34" charset="0"/>
                <a:ea typeface="굴림" charset="-127"/>
              </a:rPr>
              <a:t>CAR-T </a:t>
            </a:r>
            <a:endParaRPr lang="en-US" altLang="ko-KR" sz="1600" dirty="0" smtClean="0">
              <a:solidFill>
                <a:schemeClr val="bg1"/>
              </a:solidFill>
              <a:latin typeface="Myriad Pro" pitchFamily="34" charset="0"/>
              <a:ea typeface="굴림" charset="-127"/>
            </a:endParaRPr>
          </a:p>
          <a:p>
            <a:pPr lvl="2">
              <a:lnSpc>
                <a:spcPct val="80000"/>
              </a:lnSpc>
            </a:pPr>
            <a:r>
              <a:rPr lang="en-US" altLang="ko-KR" sz="1600" dirty="0" smtClean="0">
                <a:solidFill>
                  <a:schemeClr val="bg1"/>
                </a:solidFill>
                <a:latin typeface="Myriad Pro" pitchFamily="34" charset="0"/>
                <a:ea typeface="굴림" charset="-127"/>
              </a:rPr>
              <a:t>Chimeric </a:t>
            </a:r>
            <a:r>
              <a:rPr lang="en-US" altLang="ko-KR" sz="1600" dirty="0">
                <a:solidFill>
                  <a:schemeClr val="bg1"/>
                </a:solidFill>
                <a:latin typeface="Myriad Pro" pitchFamily="34" charset="0"/>
                <a:ea typeface="굴림" charset="-127"/>
              </a:rPr>
              <a:t>antigen </a:t>
            </a:r>
            <a:r>
              <a:rPr lang="en-US" altLang="ko-KR" sz="1600" dirty="0" smtClean="0">
                <a:solidFill>
                  <a:schemeClr val="bg1"/>
                </a:solidFill>
                <a:latin typeface="Myriad Pro" pitchFamily="34" charset="0"/>
                <a:ea typeface="굴림" charset="-127"/>
              </a:rPr>
              <a:t>receptor T-cell </a:t>
            </a:r>
            <a:r>
              <a:rPr lang="en-US" altLang="ko-KR" sz="1600" dirty="0">
                <a:solidFill>
                  <a:schemeClr val="bg1"/>
                </a:solidFill>
                <a:latin typeface="Myriad Pro" pitchFamily="34" charset="0"/>
                <a:ea typeface="굴림" charset="-127"/>
              </a:rPr>
              <a:t>therapy</a:t>
            </a:r>
            <a:endParaRPr lang="en-US" altLang="ko-KR" sz="1600" dirty="0" smtClean="0">
              <a:solidFill>
                <a:schemeClr val="bg1"/>
              </a:solidFill>
              <a:latin typeface="Myriad Pro" pitchFamily="34" charset="0"/>
              <a:ea typeface="굴림" charset="-127"/>
            </a:endParaRPr>
          </a:p>
          <a:p>
            <a:pPr lvl="1">
              <a:lnSpc>
                <a:spcPct val="80000"/>
              </a:lnSpc>
            </a:pPr>
            <a:r>
              <a:rPr lang="en-US" altLang="ko-KR" sz="1600" dirty="0" smtClean="0">
                <a:solidFill>
                  <a:schemeClr val="bg1"/>
                </a:solidFill>
                <a:latin typeface="Myriad Pro" pitchFamily="34" charset="0"/>
                <a:ea typeface="굴림" charset="-127"/>
              </a:rPr>
              <a:t>Vaccines </a:t>
            </a:r>
            <a:r>
              <a:rPr lang="en-US" altLang="ko-KR" sz="1600" i="1" dirty="0" smtClean="0">
                <a:solidFill>
                  <a:schemeClr val="bg1"/>
                </a:solidFill>
                <a:latin typeface="Myriad Pro" pitchFamily="34" charset="0"/>
                <a:ea typeface="굴림" charset="-127"/>
              </a:rPr>
              <a:t>(experimental!)</a:t>
            </a:r>
          </a:p>
          <a:p>
            <a:pPr lvl="1">
              <a:lnSpc>
                <a:spcPct val="80000"/>
              </a:lnSpc>
            </a:pPr>
            <a:endParaRPr lang="en-US" altLang="ko-KR" sz="1600" dirty="0">
              <a:solidFill>
                <a:schemeClr val="bg1"/>
              </a:solidFill>
              <a:latin typeface="Myriad Pro" pitchFamily="34" charset="0"/>
              <a:ea typeface="굴림" charset="-127"/>
            </a:endParaRPr>
          </a:p>
          <a:p>
            <a:pPr>
              <a:lnSpc>
                <a:spcPct val="80000"/>
              </a:lnSpc>
            </a:pPr>
            <a:endParaRPr lang="en-US" altLang="ko-KR" sz="2400" dirty="0">
              <a:solidFill>
                <a:schemeClr val="bg1"/>
              </a:solidFill>
              <a:latin typeface="Myriad Pro" pitchFamily="34" charset="0"/>
              <a:ea typeface="굴림" charset="-127"/>
            </a:endParaRPr>
          </a:p>
        </p:txBody>
      </p:sp>
      <p:pic>
        <p:nvPicPr>
          <p:cNvPr id="210946" name="Picture 2" descr="UNC Lineberger launches innovative cellular immunotherapy program - UNC  Lineberg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3200400"/>
            <a:ext cx="3902075" cy="2926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6401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1752600" y="76200"/>
            <a:ext cx="7708900" cy="1473200"/>
          </a:xfrm>
        </p:spPr>
        <p:txBody>
          <a:bodyPr/>
          <a:lstStyle/>
          <a:p>
            <a:r>
              <a:rPr lang="en-US" altLang="en-US" b="1" dirty="0" smtClean="0">
                <a:latin typeface="Tahoma" panose="020B0604030504040204" pitchFamily="34" charset="0"/>
                <a:cs typeface="Tahoma" panose="020B0604030504040204" pitchFamily="34" charset="0"/>
              </a:rPr>
              <a:t>Lymphoma Epidemiology</a:t>
            </a:r>
          </a:p>
        </p:txBody>
      </p:sp>
      <p:sp>
        <p:nvSpPr>
          <p:cNvPr id="50179" name="Content Placeholder 2"/>
          <p:cNvSpPr>
            <a:spLocks noGrp="1"/>
          </p:cNvSpPr>
          <p:nvPr>
            <p:ph idx="1"/>
          </p:nvPr>
        </p:nvSpPr>
        <p:spPr>
          <a:xfrm>
            <a:off x="2209800" y="1752599"/>
            <a:ext cx="6007100" cy="3783013"/>
          </a:xfrm>
        </p:spPr>
        <p:txBody>
          <a:bodyPr/>
          <a:lstStyle/>
          <a:p>
            <a:r>
              <a:rPr lang="en-US" altLang="en-US" sz="1800" dirty="0" smtClean="0">
                <a:latin typeface="Tahoma" panose="020B0604030504040204" pitchFamily="34" charset="0"/>
                <a:cs typeface="Tahoma" panose="020B0604030504040204" pitchFamily="34" charset="0"/>
              </a:rPr>
              <a:t>Lymphoma definition: malignant neoplasm of lymphocytes associated with a solid mass or infiltrate</a:t>
            </a:r>
          </a:p>
          <a:p>
            <a:r>
              <a:rPr lang="en-US" altLang="en-US" sz="1800" dirty="0" smtClean="0">
                <a:latin typeface="Tahoma" panose="020B0604030504040204" pitchFamily="34" charset="0"/>
                <a:cs typeface="Tahoma" panose="020B0604030504040204" pitchFamily="34" charset="0"/>
              </a:rPr>
              <a:t>6</a:t>
            </a:r>
            <a:r>
              <a:rPr lang="en-US" altLang="en-US" sz="1800" baseline="30000" dirty="0" smtClean="0">
                <a:latin typeface="Tahoma" panose="020B0604030504040204" pitchFamily="34" charset="0"/>
                <a:cs typeface="Tahoma" panose="020B0604030504040204" pitchFamily="34" charset="0"/>
              </a:rPr>
              <a:t>th</a:t>
            </a:r>
            <a:r>
              <a:rPr lang="en-US" altLang="en-US" sz="1800" dirty="0" smtClean="0">
                <a:latin typeface="Tahoma" panose="020B0604030504040204" pitchFamily="34" charset="0"/>
                <a:cs typeface="Tahoma" panose="020B0604030504040204" pitchFamily="34" charset="0"/>
              </a:rPr>
              <a:t> most common cancer in America</a:t>
            </a:r>
          </a:p>
          <a:p>
            <a:r>
              <a:rPr lang="en-US" altLang="en-US" sz="1800" dirty="0" smtClean="0">
                <a:latin typeface="Tahoma" panose="020B0604030504040204" pitchFamily="34" charset="0"/>
                <a:cs typeface="Tahoma" panose="020B0604030504040204" pitchFamily="34" charset="0"/>
              </a:rPr>
              <a:t>Approximately 77,000 new lymphoma cases diagnosed a year in US</a:t>
            </a:r>
          </a:p>
          <a:p>
            <a:pPr lvl="1"/>
            <a:r>
              <a:rPr lang="en-US" altLang="en-US" sz="1600" dirty="0" smtClean="0">
                <a:latin typeface="Tahoma" panose="020B0604030504040204" pitchFamily="34" charset="0"/>
                <a:cs typeface="Tahoma" panose="020B0604030504040204" pitchFamily="34" charset="0"/>
              </a:rPr>
              <a:t>42,000 males</a:t>
            </a:r>
          </a:p>
          <a:p>
            <a:pPr lvl="1"/>
            <a:r>
              <a:rPr lang="en-US" altLang="en-US" sz="1600" dirty="0" smtClean="0">
                <a:latin typeface="Tahoma" panose="020B0604030504040204" pitchFamily="34" charset="0"/>
                <a:cs typeface="Tahoma" panose="020B0604030504040204" pitchFamily="34" charset="0"/>
              </a:rPr>
              <a:t>35,00 females</a:t>
            </a:r>
          </a:p>
          <a:p>
            <a:pPr lvl="1"/>
            <a:r>
              <a:rPr lang="en-US" altLang="en-US" sz="1600" dirty="0" smtClean="0">
                <a:latin typeface="Tahoma" panose="020B0604030504040204" pitchFamily="34" charset="0"/>
                <a:cs typeface="Tahoma" panose="020B0604030504040204" pitchFamily="34" charset="0"/>
              </a:rPr>
              <a:t>65,000 Non-Hodgkin</a:t>
            </a:r>
          </a:p>
          <a:p>
            <a:pPr lvl="1"/>
            <a:r>
              <a:rPr lang="en-US" altLang="en-US" sz="1600" dirty="0" smtClean="0">
                <a:latin typeface="Tahoma" panose="020B0604030504040204" pitchFamily="34" charset="0"/>
                <a:cs typeface="Tahoma" panose="020B0604030504040204" pitchFamily="34" charset="0"/>
              </a:rPr>
              <a:t>9,000 Hodgkin</a:t>
            </a:r>
          </a:p>
          <a:p>
            <a:r>
              <a:rPr lang="en-US" altLang="en-US" sz="1800" dirty="0" smtClean="0">
                <a:latin typeface="Tahoma" panose="020B0604030504040204" pitchFamily="34" charset="0"/>
                <a:cs typeface="Tahoma" panose="020B0604030504040204" pitchFamily="34" charset="0"/>
              </a:rPr>
              <a:t>Approximately 20,000 deaths a year in US due to lymphoma (11,000 males, 9,000 females)</a:t>
            </a:r>
          </a:p>
          <a:p>
            <a:r>
              <a:rPr lang="en-US" altLang="en-US" sz="1800" dirty="0" smtClean="0">
                <a:latin typeface="Tahoma" panose="020B0604030504040204" pitchFamily="34" charset="0"/>
                <a:cs typeface="Tahoma" panose="020B0604030504040204" pitchFamily="34" charset="0"/>
              </a:rPr>
              <a:t>Approximately 1,000 people worldwide are diagnosed with lymphoma every day. </a:t>
            </a:r>
          </a:p>
          <a:p>
            <a:endParaRPr lang="en-US" altLang="en-US" sz="2800" dirty="0" smtClean="0"/>
          </a:p>
        </p:txBody>
      </p:sp>
    </p:spTree>
    <p:extLst>
      <p:ext uri="{BB962C8B-B14F-4D97-AF65-F5344CB8AC3E}">
        <p14:creationId xmlns:p14="http://schemas.microsoft.com/office/powerpoint/2010/main" val="13373712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1603477" y="228600"/>
            <a:ext cx="7794625" cy="1308100"/>
          </a:xfrm>
        </p:spPr>
        <p:txBody>
          <a:bodyPr/>
          <a:lstStyle/>
          <a:p>
            <a:r>
              <a:rPr lang="en-US" altLang="en-US" sz="3200" b="1" dirty="0" smtClean="0">
                <a:latin typeface="Tahoma" panose="020B0604030504040204" pitchFamily="34" charset="0"/>
                <a:cs typeface="Tahoma" panose="020B0604030504040204" pitchFamily="34" charset="0"/>
              </a:rPr>
              <a:t>Incidence of Non-Hodgkin Lymphoma Varies Worldwide</a:t>
            </a:r>
          </a:p>
        </p:txBody>
      </p:sp>
      <p:pic>
        <p:nvPicPr>
          <p:cNvPr id="51203" name="Picture 2" descr="http://www.startoncology.net/site/images/stories/aids_nhl_figur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828800"/>
            <a:ext cx="6734381" cy="422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97500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1524000" y="7938"/>
            <a:ext cx="7253288" cy="1320800"/>
          </a:xfrm>
        </p:spPr>
        <p:txBody>
          <a:bodyPr/>
          <a:lstStyle/>
          <a:p>
            <a:r>
              <a:rPr lang="en-US" altLang="en-US" sz="3600" b="1" dirty="0" smtClean="0">
                <a:latin typeface="Tahoma" panose="020B0604030504040204" pitchFamily="34" charset="0"/>
                <a:cs typeface="Tahoma" panose="020B0604030504040204" pitchFamily="34" charset="0"/>
              </a:rPr>
              <a:t>Non-Hodgkin Lymphoma:</a:t>
            </a:r>
            <a:br>
              <a:rPr lang="en-US" altLang="en-US" sz="3600" b="1" dirty="0" smtClean="0">
                <a:latin typeface="Tahoma" panose="020B0604030504040204" pitchFamily="34" charset="0"/>
                <a:cs typeface="Tahoma" panose="020B0604030504040204" pitchFamily="34" charset="0"/>
              </a:rPr>
            </a:br>
            <a:r>
              <a:rPr lang="en-US" altLang="en-US" sz="3600" b="1" dirty="0" smtClean="0">
                <a:latin typeface="Tahoma" panose="020B0604030504040204" pitchFamily="34" charset="0"/>
                <a:cs typeface="Tahoma" panose="020B0604030504040204" pitchFamily="34" charset="0"/>
              </a:rPr>
              <a:t> Risk Factors</a:t>
            </a:r>
          </a:p>
        </p:txBody>
      </p:sp>
      <p:sp>
        <p:nvSpPr>
          <p:cNvPr id="53251" name="Content Placeholder 2"/>
          <p:cNvSpPr>
            <a:spLocks noGrp="1"/>
          </p:cNvSpPr>
          <p:nvPr>
            <p:ph idx="1"/>
          </p:nvPr>
        </p:nvSpPr>
        <p:spPr>
          <a:xfrm>
            <a:off x="1752599" y="1447800"/>
            <a:ext cx="6919913" cy="5021263"/>
          </a:xfrm>
        </p:spPr>
        <p:txBody>
          <a:bodyPr/>
          <a:lstStyle/>
          <a:p>
            <a:r>
              <a:rPr lang="en-US" altLang="en-US" sz="1400" dirty="0" smtClean="0">
                <a:solidFill>
                  <a:srgbClr val="FF0000"/>
                </a:solidFill>
                <a:latin typeface="Tahoma" panose="020B0604030504040204" pitchFamily="34" charset="0"/>
                <a:cs typeface="Tahoma" panose="020B0604030504040204" pitchFamily="34" charset="0"/>
              </a:rPr>
              <a:t>Infections</a:t>
            </a:r>
          </a:p>
          <a:p>
            <a:pPr lvl="1"/>
            <a:r>
              <a:rPr lang="en-US" altLang="en-US" sz="1400" dirty="0" smtClean="0">
                <a:latin typeface="Tahoma" panose="020B0604030504040204" pitchFamily="34" charset="0"/>
                <a:cs typeface="Tahoma" panose="020B0604030504040204" pitchFamily="34" charset="0"/>
              </a:rPr>
              <a:t>HIV</a:t>
            </a:r>
          </a:p>
          <a:p>
            <a:pPr lvl="1"/>
            <a:r>
              <a:rPr lang="en-US" altLang="en-US" sz="1400" dirty="0" smtClean="0">
                <a:latin typeface="Tahoma" panose="020B0604030504040204" pitchFamily="34" charset="0"/>
                <a:cs typeface="Tahoma" panose="020B0604030504040204" pitchFamily="34" charset="0"/>
              </a:rPr>
              <a:t>Epstein-Barr virus (EBV), virus associated with mononucleosis</a:t>
            </a:r>
          </a:p>
          <a:p>
            <a:pPr lvl="1"/>
            <a:r>
              <a:rPr lang="en-US" altLang="en-US" sz="1400" i="1" dirty="0" smtClean="0">
                <a:latin typeface="Tahoma" panose="020B0604030504040204" pitchFamily="34" charset="0"/>
                <a:cs typeface="Tahoma" panose="020B0604030504040204" pitchFamily="34" charset="0"/>
              </a:rPr>
              <a:t>Helicobacter pylori</a:t>
            </a:r>
          </a:p>
          <a:p>
            <a:pPr lvl="1"/>
            <a:r>
              <a:rPr lang="en-US" altLang="en-US" sz="1400" dirty="0" smtClean="0">
                <a:latin typeface="Tahoma" panose="020B0604030504040204" pitchFamily="34" charset="0"/>
                <a:cs typeface="Tahoma" panose="020B0604030504040204" pitchFamily="34" charset="0"/>
              </a:rPr>
              <a:t>Hepatitis B</a:t>
            </a:r>
          </a:p>
          <a:p>
            <a:pPr lvl="1"/>
            <a:r>
              <a:rPr lang="en-US" altLang="en-US" sz="1400" dirty="0" smtClean="0">
                <a:latin typeface="Tahoma" panose="020B0604030504040204" pitchFamily="34" charset="0"/>
                <a:cs typeface="Tahoma" panose="020B0604030504040204" pitchFamily="34" charset="0"/>
              </a:rPr>
              <a:t>Hepatitis C</a:t>
            </a:r>
          </a:p>
          <a:p>
            <a:pPr lvl="1"/>
            <a:r>
              <a:rPr lang="en-US" altLang="en-US" sz="1400" dirty="0" smtClean="0">
                <a:latin typeface="Tahoma" panose="020B0604030504040204" pitchFamily="34" charset="0"/>
                <a:cs typeface="Tahoma" panose="020B0604030504040204" pitchFamily="34" charset="0"/>
              </a:rPr>
              <a:t>Human T-cell leukemia virus type </a:t>
            </a:r>
            <a:r>
              <a:rPr lang="en-US" altLang="en-US" sz="1400" dirty="0" smtClean="0"/>
              <a:t>1</a:t>
            </a:r>
            <a:r>
              <a:rPr lang="en-US" altLang="en-US" sz="1400" b="1" dirty="0" smtClean="0"/>
              <a:t> (</a:t>
            </a:r>
            <a:r>
              <a:rPr lang="en-US" altLang="en-US" sz="1400" dirty="0" smtClean="0">
                <a:latin typeface="Tahoma" panose="020B0604030504040204" pitchFamily="34" charset="0"/>
                <a:cs typeface="Tahoma" panose="020B0604030504040204" pitchFamily="34" charset="0"/>
              </a:rPr>
              <a:t>HTLV-1)</a:t>
            </a:r>
          </a:p>
          <a:p>
            <a:pPr lvl="1"/>
            <a:r>
              <a:rPr lang="en-US" altLang="en-US" sz="1400" dirty="0" smtClean="0">
                <a:latin typeface="Tahoma" panose="020B0604030504040204" pitchFamily="34" charset="0"/>
                <a:cs typeface="Tahoma" panose="020B0604030504040204" pitchFamily="34" charset="0"/>
              </a:rPr>
              <a:t>HHV-8</a:t>
            </a:r>
          </a:p>
          <a:p>
            <a:r>
              <a:rPr lang="en-US" altLang="en-US" sz="1400" dirty="0" smtClean="0">
                <a:solidFill>
                  <a:srgbClr val="FF0000"/>
                </a:solidFill>
                <a:latin typeface="Tahoma" panose="020B0604030504040204" pitchFamily="34" charset="0"/>
                <a:cs typeface="Tahoma" panose="020B0604030504040204" pitchFamily="34" charset="0"/>
              </a:rPr>
              <a:t>Medical conditions that compromise the immune system</a:t>
            </a:r>
          </a:p>
          <a:p>
            <a:pPr lvl="1"/>
            <a:r>
              <a:rPr lang="en-US" altLang="en-US" sz="1400" dirty="0" smtClean="0">
                <a:latin typeface="Tahoma" panose="020B0604030504040204" pitchFamily="34" charset="0"/>
                <a:cs typeface="Tahoma" panose="020B0604030504040204" pitchFamily="34" charset="0"/>
              </a:rPr>
              <a:t>HIV</a:t>
            </a:r>
          </a:p>
          <a:p>
            <a:pPr lvl="1"/>
            <a:r>
              <a:rPr lang="en-US" altLang="en-US" sz="1400" dirty="0" smtClean="0">
                <a:latin typeface="Tahoma" panose="020B0604030504040204" pitchFamily="34" charset="0"/>
                <a:cs typeface="Tahoma" panose="020B0604030504040204" pitchFamily="34" charset="0"/>
              </a:rPr>
              <a:t>Autoimmune disease (e.g. Hashimoto thyroiditis, </a:t>
            </a:r>
            <a:r>
              <a:rPr lang="en-US" altLang="en-US" sz="1400" dirty="0" err="1" smtClean="0">
                <a:latin typeface="Tahoma" panose="020B0604030504040204" pitchFamily="34" charset="0"/>
                <a:cs typeface="Tahoma" panose="020B0604030504040204" pitchFamily="34" charset="0"/>
              </a:rPr>
              <a:t>Sjögren</a:t>
            </a:r>
            <a:r>
              <a:rPr lang="en-US" altLang="en-US" sz="1400" dirty="0" smtClean="0">
                <a:latin typeface="Tahoma" panose="020B0604030504040204" pitchFamily="34" charset="0"/>
                <a:cs typeface="Tahoma" panose="020B0604030504040204" pitchFamily="34" charset="0"/>
              </a:rPr>
              <a:t> syndrome)</a:t>
            </a:r>
          </a:p>
          <a:p>
            <a:pPr lvl="1"/>
            <a:r>
              <a:rPr lang="en-US" altLang="en-US" sz="1400" dirty="0" smtClean="0">
                <a:latin typeface="Tahoma" panose="020B0604030504040204" pitchFamily="34" charset="0"/>
                <a:cs typeface="Tahoma" panose="020B0604030504040204" pitchFamily="34" charset="0"/>
              </a:rPr>
              <a:t>Use of immune suppressive therapy (e.g. associated with organ transplant)</a:t>
            </a:r>
          </a:p>
          <a:p>
            <a:pPr lvl="1"/>
            <a:r>
              <a:rPr lang="en-US" altLang="en-US" sz="1400" dirty="0" smtClean="0">
                <a:latin typeface="Tahoma" panose="020B0604030504040204" pitchFamily="34" charset="0"/>
                <a:cs typeface="Tahoma" panose="020B0604030504040204" pitchFamily="34" charset="0"/>
              </a:rPr>
              <a:t>Inherited immunodeficiency diseases (e.g. severe combined immunodeficiency, ataxia telangiectasia, IgA deficiency, many others)</a:t>
            </a:r>
          </a:p>
          <a:p>
            <a:r>
              <a:rPr lang="en-US" altLang="en-US" sz="1400" dirty="0" smtClean="0">
                <a:solidFill>
                  <a:srgbClr val="FF0000"/>
                </a:solidFill>
                <a:latin typeface="Tahoma" panose="020B0604030504040204" pitchFamily="34" charset="0"/>
                <a:cs typeface="Tahoma" panose="020B0604030504040204" pitchFamily="34" charset="0"/>
              </a:rPr>
              <a:t>Toxic chemicals</a:t>
            </a:r>
          </a:p>
          <a:p>
            <a:pPr lvl="1"/>
            <a:r>
              <a:rPr lang="en-US" altLang="en-US" sz="1400" dirty="0" smtClean="0">
                <a:latin typeface="Tahoma" panose="020B0604030504040204" pitchFamily="34" charset="0"/>
                <a:cs typeface="Tahoma" panose="020B0604030504040204" pitchFamily="34" charset="0"/>
              </a:rPr>
              <a:t>Pesticides, herbicides, or benzene</a:t>
            </a:r>
          </a:p>
          <a:p>
            <a:pPr lvl="1"/>
            <a:r>
              <a:rPr lang="en-US" altLang="en-US" sz="1400" dirty="0" smtClean="0">
                <a:latin typeface="Tahoma" panose="020B0604030504040204" pitchFamily="34" charset="0"/>
                <a:cs typeface="Tahoma" panose="020B0604030504040204" pitchFamily="34" charset="0"/>
              </a:rPr>
              <a:t>Hair dye use in patients who started to use the dyes before 1980</a:t>
            </a:r>
          </a:p>
          <a:p>
            <a:r>
              <a:rPr lang="en-US" altLang="en-US" sz="1400" dirty="0" smtClean="0">
                <a:solidFill>
                  <a:srgbClr val="FF0000"/>
                </a:solidFill>
                <a:latin typeface="Tahoma" panose="020B0604030504040204" pitchFamily="34" charset="0"/>
                <a:cs typeface="Tahoma" panose="020B0604030504040204" pitchFamily="34" charset="0"/>
              </a:rPr>
              <a:t>Age</a:t>
            </a:r>
          </a:p>
          <a:p>
            <a:r>
              <a:rPr lang="en-US" altLang="en-US" sz="1400" dirty="0" smtClean="0">
                <a:solidFill>
                  <a:srgbClr val="FF0000"/>
                </a:solidFill>
                <a:latin typeface="Tahoma" panose="020B0604030504040204" pitchFamily="34" charset="0"/>
                <a:cs typeface="Tahoma" panose="020B0604030504040204" pitchFamily="34" charset="0"/>
              </a:rPr>
              <a:t>While risk factors are important, </a:t>
            </a:r>
            <a:r>
              <a:rPr lang="en-US" altLang="en-US" sz="1400" b="1" dirty="0" smtClean="0">
                <a:solidFill>
                  <a:srgbClr val="FF0000"/>
                </a:solidFill>
                <a:latin typeface="Tahoma" panose="020B0604030504040204" pitchFamily="34" charset="0"/>
                <a:cs typeface="Tahoma" panose="020B0604030504040204" pitchFamily="34" charset="0"/>
              </a:rPr>
              <a:t>most patients have no identifiable risk factor</a:t>
            </a:r>
          </a:p>
          <a:p>
            <a:pPr lvl="1"/>
            <a:endParaRPr lang="en-US" altLang="en-US" sz="1400" dirty="0" smtClean="0">
              <a:latin typeface="Tahoma" panose="020B0604030504040204" pitchFamily="34" charset="0"/>
              <a:cs typeface="Tahoma" panose="020B0604030504040204" pitchFamily="34" charset="0"/>
            </a:endParaRPr>
          </a:p>
          <a:p>
            <a:pPr lvl="1">
              <a:buFontTx/>
              <a:buNone/>
            </a:pPr>
            <a:endParaRPr lang="en-US" altLang="en-US" sz="1100" dirty="0" smtClean="0">
              <a:latin typeface="Tahoma" panose="020B0604030504040204" pitchFamily="34" charset="0"/>
              <a:cs typeface="Tahoma" panose="020B0604030504040204" pitchFamily="34" charset="0"/>
            </a:endParaRPr>
          </a:p>
          <a:p>
            <a:pPr lvl="1"/>
            <a:endParaRPr lang="en-US" altLang="en-US" sz="1100" dirty="0" smtClean="0">
              <a:latin typeface="Tahoma" panose="020B0604030504040204" pitchFamily="34" charset="0"/>
              <a:cs typeface="Tahoma" panose="020B0604030504040204" pitchFamily="34" charset="0"/>
            </a:endParaRPr>
          </a:p>
          <a:p>
            <a:endParaRPr lang="en-US" altLang="en-US" dirty="0" smtClean="0"/>
          </a:p>
        </p:txBody>
      </p:sp>
    </p:spTree>
    <p:extLst>
      <p:ext uri="{BB962C8B-B14F-4D97-AF65-F5344CB8AC3E}">
        <p14:creationId xmlns:p14="http://schemas.microsoft.com/office/powerpoint/2010/main" val="1200202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311150" y="454025"/>
            <a:ext cx="8458200" cy="1320800"/>
          </a:xfrm>
        </p:spPr>
        <p:txBody>
          <a:bodyPr/>
          <a:lstStyle/>
          <a:p>
            <a:r>
              <a:rPr lang="en-US" altLang="en-US" b="1" dirty="0" smtClean="0">
                <a:latin typeface="Tahoma" panose="020B0604030504040204" pitchFamily="34" charset="0"/>
                <a:cs typeface="Tahoma" panose="020B0604030504040204" pitchFamily="34" charset="0"/>
              </a:rPr>
              <a:t>Lymphoma Types:</a:t>
            </a:r>
            <a:br>
              <a:rPr lang="en-US" altLang="en-US" b="1" dirty="0" smtClean="0">
                <a:latin typeface="Tahoma" panose="020B0604030504040204" pitchFamily="34" charset="0"/>
                <a:cs typeface="Tahoma" panose="020B0604030504040204" pitchFamily="34" charset="0"/>
              </a:rPr>
            </a:br>
            <a:r>
              <a:rPr lang="en-US" altLang="en-US" b="1" dirty="0" smtClean="0">
                <a:latin typeface="Tahoma" panose="020B0604030504040204" pitchFamily="34" charset="0"/>
                <a:cs typeface="Tahoma" panose="020B0604030504040204" pitchFamily="34" charset="0"/>
              </a:rPr>
              <a:t>WHO Classification</a:t>
            </a:r>
          </a:p>
        </p:txBody>
      </p:sp>
      <p:sp>
        <p:nvSpPr>
          <p:cNvPr id="54275" name="Content Placeholder 2"/>
          <p:cNvSpPr>
            <a:spLocks noGrp="1"/>
          </p:cNvSpPr>
          <p:nvPr>
            <p:ph idx="1"/>
          </p:nvPr>
        </p:nvSpPr>
        <p:spPr>
          <a:xfrm>
            <a:off x="2057400" y="2590800"/>
            <a:ext cx="6400800" cy="3505200"/>
          </a:xfrm>
        </p:spPr>
        <p:txBody>
          <a:bodyPr/>
          <a:lstStyle/>
          <a:p>
            <a:r>
              <a:rPr lang="en-US" altLang="en-US" b="1" dirty="0" smtClean="0">
                <a:latin typeface="Tahoma" panose="020B0604030504040204" pitchFamily="34" charset="0"/>
                <a:cs typeface="Tahoma" panose="020B0604030504040204" pitchFamily="34" charset="0"/>
              </a:rPr>
              <a:t>Non-Hodgkin</a:t>
            </a:r>
          </a:p>
          <a:p>
            <a:pPr lvl="1"/>
            <a:r>
              <a:rPr lang="en-US" altLang="en-US" sz="2400" dirty="0" smtClean="0">
                <a:latin typeface="Tahoma" panose="020B0604030504040204" pitchFamily="34" charset="0"/>
                <a:cs typeface="Tahoma" panose="020B0604030504040204" pitchFamily="34" charset="0"/>
              </a:rPr>
              <a:t>B-cell (85% of North-American lymphomas)</a:t>
            </a:r>
          </a:p>
          <a:p>
            <a:pPr lvl="1"/>
            <a:r>
              <a:rPr lang="en-US" altLang="en-US" sz="2400" dirty="0" smtClean="0">
                <a:latin typeface="Tahoma" panose="020B0604030504040204" pitchFamily="34" charset="0"/>
                <a:cs typeface="Tahoma" panose="020B0604030504040204" pitchFamily="34" charset="0"/>
              </a:rPr>
              <a:t>T-cell (15% of North-American lymphomas)</a:t>
            </a:r>
            <a:endParaRPr lang="en-US" altLang="en-US" dirty="0" smtClean="0">
              <a:latin typeface="Tahoma" panose="020B0604030504040204" pitchFamily="34" charset="0"/>
              <a:cs typeface="Tahoma" panose="020B0604030504040204" pitchFamily="34" charset="0"/>
            </a:endParaRPr>
          </a:p>
          <a:p>
            <a:r>
              <a:rPr lang="en-US" altLang="en-US" b="1" dirty="0" smtClean="0">
                <a:latin typeface="Tahoma" panose="020B0604030504040204" pitchFamily="34" charset="0"/>
                <a:cs typeface="Tahoma" panose="020B0604030504040204" pitchFamily="34" charset="0"/>
              </a:rPr>
              <a:t>Hodgkin Disease</a:t>
            </a:r>
          </a:p>
          <a:p>
            <a:pPr lvl="1"/>
            <a:endParaRPr lang="en-US" altLang="en-US" dirty="0" smtClean="0"/>
          </a:p>
          <a:p>
            <a:pPr lvl="1"/>
            <a:endParaRPr lang="en-US" altLang="en-US" dirty="0" smtClean="0"/>
          </a:p>
          <a:p>
            <a:pPr lvl="1"/>
            <a:endParaRPr lang="en-US" altLang="en-US" dirty="0" smtClean="0"/>
          </a:p>
        </p:txBody>
      </p:sp>
    </p:spTree>
    <p:extLst>
      <p:ext uri="{BB962C8B-B14F-4D97-AF65-F5344CB8AC3E}">
        <p14:creationId xmlns:p14="http://schemas.microsoft.com/office/powerpoint/2010/main" val="33804557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descr="0010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905000"/>
            <a:ext cx="6958623"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2"/>
          <p:cNvSpPr>
            <a:spLocks noChangeArrowheads="1"/>
          </p:cNvSpPr>
          <p:nvPr/>
        </p:nvSpPr>
        <p:spPr bwMode="auto">
          <a:xfrm>
            <a:off x="512763" y="601663"/>
            <a:ext cx="81184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a:solidFill>
                  <a:srgbClr val="CC3300"/>
                </a:solidFill>
                <a:latin typeface="Calibri" panose="020F0502020204030204" pitchFamily="34" charset="0"/>
                <a:cs typeface="Calibri" panose="020F0502020204030204" pitchFamily="34" charset="0"/>
              </a:rPr>
              <a:t>Maturation of Lymphocytes</a:t>
            </a:r>
          </a:p>
        </p:txBody>
      </p:sp>
    </p:spTree>
    <p:extLst>
      <p:ext uri="{BB962C8B-B14F-4D97-AF65-F5344CB8AC3E}">
        <p14:creationId xmlns:p14="http://schemas.microsoft.com/office/powerpoint/2010/main" val="13733253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263525" y="785813"/>
            <a:ext cx="8458200" cy="1320800"/>
          </a:xfrm>
        </p:spPr>
        <p:txBody>
          <a:bodyPr/>
          <a:lstStyle/>
          <a:p>
            <a:r>
              <a:rPr lang="en-US" altLang="en-US" b="1" smtClean="0">
                <a:latin typeface="Tahoma" panose="020B0604030504040204" pitchFamily="34" charset="0"/>
                <a:cs typeface="Tahoma" panose="020B0604030504040204" pitchFamily="34" charset="0"/>
              </a:rPr>
              <a:t>Lymphoma Types:</a:t>
            </a:r>
            <a:br>
              <a:rPr lang="en-US" altLang="en-US" b="1" smtClean="0">
                <a:latin typeface="Tahoma" panose="020B0604030504040204" pitchFamily="34" charset="0"/>
                <a:cs typeface="Tahoma" panose="020B0604030504040204" pitchFamily="34" charset="0"/>
              </a:rPr>
            </a:br>
            <a:r>
              <a:rPr lang="en-US" altLang="en-US" b="1" smtClean="0">
                <a:latin typeface="Tahoma" panose="020B0604030504040204" pitchFamily="34" charset="0"/>
                <a:cs typeface="Tahoma" panose="020B0604030504040204" pitchFamily="34" charset="0"/>
              </a:rPr>
              <a:t>WHO Classification</a:t>
            </a:r>
            <a:br>
              <a:rPr lang="en-US" altLang="en-US" b="1" smtClean="0">
                <a:latin typeface="Tahoma" panose="020B0604030504040204" pitchFamily="34" charset="0"/>
                <a:cs typeface="Tahoma" panose="020B0604030504040204" pitchFamily="34" charset="0"/>
              </a:rPr>
            </a:br>
            <a:r>
              <a:rPr lang="en-US" altLang="en-US" b="1" smtClean="0">
                <a:latin typeface="Tahoma" panose="020B0604030504040204" pitchFamily="34" charset="0"/>
                <a:cs typeface="Tahoma" panose="020B0604030504040204" pitchFamily="34" charset="0"/>
              </a:rPr>
              <a:t>Non-Hodgkin</a:t>
            </a:r>
          </a:p>
        </p:txBody>
      </p:sp>
      <p:sp>
        <p:nvSpPr>
          <p:cNvPr id="56323" name="Content Placeholder 2"/>
          <p:cNvSpPr>
            <a:spLocks noGrp="1"/>
          </p:cNvSpPr>
          <p:nvPr>
            <p:ph idx="1"/>
          </p:nvPr>
        </p:nvSpPr>
        <p:spPr>
          <a:xfrm>
            <a:off x="2057400" y="2819400"/>
            <a:ext cx="7931150" cy="3332162"/>
          </a:xfrm>
        </p:spPr>
        <p:txBody>
          <a:bodyPr/>
          <a:lstStyle/>
          <a:p>
            <a:r>
              <a:rPr lang="en-US" altLang="en-US" b="1" dirty="0" smtClean="0">
                <a:latin typeface="Tahoma" panose="020B0604030504040204" pitchFamily="34" charset="0"/>
                <a:cs typeface="Tahoma" panose="020B0604030504040204" pitchFamily="34" charset="0"/>
              </a:rPr>
              <a:t>B-cell </a:t>
            </a:r>
          </a:p>
          <a:p>
            <a:pPr lvl="1"/>
            <a:r>
              <a:rPr lang="en-US" altLang="en-US" sz="2400" dirty="0" smtClean="0">
                <a:latin typeface="Tahoma" panose="020B0604030504040204" pitchFamily="34" charset="0"/>
                <a:cs typeface="Tahoma" panose="020B0604030504040204" pitchFamily="34" charset="0"/>
              </a:rPr>
              <a:t>Precursor B-cell neoplasms</a:t>
            </a:r>
          </a:p>
          <a:p>
            <a:pPr lvl="1"/>
            <a:r>
              <a:rPr lang="en-US" altLang="en-US" sz="2400" dirty="0" smtClean="0">
                <a:latin typeface="Tahoma" panose="020B0604030504040204" pitchFamily="34" charset="0"/>
                <a:cs typeface="Tahoma" panose="020B0604030504040204" pitchFamily="34" charset="0"/>
              </a:rPr>
              <a:t>Mature B-cell neoplasms</a:t>
            </a:r>
          </a:p>
          <a:p>
            <a:r>
              <a:rPr lang="en-US" altLang="en-US" b="1" dirty="0" smtClean="0">
                <a:latin typeface="Tahoma" panose="020B0604030504040204" pitchFamily="34" charset="0"/>
                <a:cs typeface="Tahoma" panose="020B0604030504040204" pitchFamily="34" charset="0"/>
              </a:rPr>
              <a:t>T-cell </a:t>
            </a:r>
          </a:p>
          <a:p>
            <a:pPr lvl="1"/>
            <a:r>
              <a:rPr lang="en-US" altLang="en-US" dirty="0" smtClean="0">
                <a:latin typeface="Tahoma" panose="020B0604030504040204" pitchFamily="34" charset="0"/>
                <a:cs typeface="Tahoma" panose="020B0604030504040204" pitchFamily="34" charset="0"/>
              </a:rPr>
              <a:t>Precursor T-cell neoplasms</a:t>
            </a:r>
          </a:p>
          <a:p>
            <a:pPr lvl="1"/>
            <a:r>
              <a:rPr lang="en-US" altLang="en-US" dirty="0" smtClean="0">
                <a:latin typeface="Tahoma" panose="020B0604030504040204" pitchFamily="34" charset="0"/>
                <a:cs typeface="Tahoma" panose="020B0604030504040204" pitchFamily="34" charset="0"/>
              </a:rPr>
              <a:t>Mature T-cell neoplasms</a:t>
            </a:r>
          </a:p>
          <a:p>
            <a:pPr lvl="1"/>
            <a:endParaRPr lang="en-US" altLang="en-US" b="1" dirty="0" smtClean="0">
              <a:latin typeface="Tahoma" panose="020B0604030504040204" pitchFamily="34" charset="0"/>
              <a:cs typeface="Tahoma" panose="020B0604030504040204" pitchFamily="34" charset="0"/>
            </a:endParaRPr>
          </a:p>
          <a:p>
            <a:pPr lvl="1"/>
            <a:endParaRPr lang="en-US" altLang="en-US" dirty="0" smtClean="0"/>
          </a:p>
          <a:p>
            <a:pPr lvl="1"/>
            <a:endParaRPr lang="en-US" altLang="en-US" dirty="0" smtClean="0"/>
          </a:p>
          <a:p>
            <a:pPr lvl="1"/>
            <a:endParaRPr lang="en-US" altLang="en-US" dirty="0" smtClean="0"/>
          </a:p>
        </p:txBody>
      </p:sp>
    </p:spTree>
    <p:extLst>
      <p:ext uri="{BB962C8B-B14F-4D97-AF65-F5344CB8AC3E}">
        <p14:creationId xmlns:p14="http://schemas.microsoft.com/office/powerpoint/2010/main" val="5380950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2"/>
          <p:cNvSpPr>
            <a:spLocks noGrp="1"/>
          </p:cNvSpPr>
          <p:nvPr>
            <p:ph type="title"/>
          </p:nvPr>
        </p:nvSpPr>
        <p:spPr>
          <a:xfrm>
            <a:off x="1828800" y="152400"/>
            <a:ext cx="2590800" cy="1447800"/>
          </a:xfrm>
        </p:spPr>
        <p:txBody>
          <a:bodyPr/>
          <a:lstStyle/>
          <a:p>
            <a:r>
              <a:rPr lang="en-US" altLang="en-US" sz="2000" b="1" dirty="0" smtClean="0">
                <a:latin typeface="Calibri" panose="020F0502020204030204" pitchFamily="34" charset="0"/>
              </a:rPr>
              <a:t>B-cell Malignancies </a:t>
            </a:r>
            <a:br>
              <a:rPr lang="en-US" altLang="en-US" sz="2000" b="1" dirty="0" smtClean="0">
                <a:latin typeface="Calibri" panose="020F0502020204030204" pitchFamily="34" charset="0"/>
              </a:rPr>
            </a:br>
            <a:r>
              <a:rPr lang="en-US" altLang="en-US" sz="2000" b="1" dirty="0" smtClean="0">
                <a:latin typeface="Calibri" panose="020F0502020204030204" pitchFamily="34" charset="0"/>
              </a:rPr>
              <a:t>Cells of Origin</a:t>
            </a:r>
          </a:p>
        </p:txBody>
      </p:sp>
      <p:pic>
        <p:nvPicPr>
          <p:cNvPr id="5734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54463" y="352425"/>
            <a:ext cx="5065712" cy="61436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088" y="3211513"/>
            <a:ext cx="3355975" cy="119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23006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1219200" y="85726"/>
            <a:ext cx="8789987" cy="904875"/>
          </a:xfrm>
        </p:spPr>
        <p:txBody>
          <a:bodyPr/>
          <a:lstStyle/>
          <a:p>
            <a:pPr eaLnBrk="1" hangingPunct="1"/>
            <a:r>
              <a:rPr lang="en-US" altLang="en-US" sz="2800" dirty="0" smtClean="0"/>
              <a:t>World Health Organization 2016</a:t>
            </a:r>
            <a:br>
              <a:rPr lang="en-US" altLang="en-US" sz="2800" dirty="0" smtClean="0"/>
            </a:br>
            <a:r>
              <a:rPr lang="en-US" altLang="en-US" sz="2000" dirty="0" smtClean="0"/>
              <a:t>B-cell Neoplasms</a:t>
            </a:r>
          </a:p>
        </p:txBody>
      </p:sp>
      <p:sp>
        <p:nvSpPr>
          <p:cNvPr id="58371" name="Rectangle 3"/>
          <p:cNvSpPr>
            <a:spLocks noGrp="1" noChangeArrowheads="1"/>
          </p:cNvSpPr>
          <p:nvPr>
            <p:ph type="body" idx="1"/>
          </p:nvPr>
        </p:nvSpPr>
        <p:spPr>
          <a:xfrm>
            <a:off x="1676400" y="990601"/>
            <a:ext cx="7162800" cy="5486400"/>
          </a:xfrm>
        </p:spPr>
        <p:txBody>
          <a:bodyPr/>
          <a:lstStyle/>
          <a:p>
            <a:pPr lvl="1" eaLnBrk="1" hangingPunct="1">
              <a:lnSpc>
                <a:spcPct val="80000"/>
              </a:lnSpc>
              <a:buFont typeface="Arial" panose="020B0604020202020204" pitchFamily="34" charset="0"/>
              <a:buChar char="•"/>
            </a:pPr>
            <a:r>
              <a:rPr lang="en-US" altLang="en-US" sz="1400" i="1" dirty="0"/>
              <a:t>Precursor </a:t>
            </a:r>
            <a:r>
              <a:rPr lang="en-US" altLang="en-US" sz="1400" i="1" dirty="0" smtClean="0"/>
              <a:t>B-cell </a:t>
            </a:r>
            <a:r>
              <a:rPr lang="en-US" altLang="en-US" sz="1400" i="1" dirty="0"/>
              <a:t>neoplasm</a:t>
            </a:r>
            <a:endParaRPr lang="en-US" altLang="en-US" sz="1400" dirty="0"/>
          </a:p>
          <a:p>
            <a:pPr lvl="2" eaLnBrk="1" hangingPunct="1">
              <a:lnSpc>
                <a:spcPct val="80000"/>
              </a:lnSpc>
            </a:pPr>
            <a:r>
              <a:rPr lang="en-US" altLang="en-US" sz="900" dirty="0"/>
              <a:t>Precursor </a:t>
            </a:r>
            <a:r>
              <a:rPr lang="en-US" altLang="en-US" sz="900" dirty="0" smtClean="0"/>
              <a:t>B-cell </a:t>
            </a:r>
            <a:r>
              <a:rPr lang="en-US" altLang="en-US" sz="900" dirty="0"/>
              <a:t>acute lymphoblastic leukemia or lymphoma</a:t>
            </a:r>
            <a:endParaRPr lang="en-US" altLang="en-US" sz="1000" i="1" dirty="0" smtClean="0"/>
          </a:p>
          <a:p>
            <a:pPr lvl="1" eaLnBrk="1" hangingPunct="1">
              <a:lnSpc>
                <a:spcPct val="80000"/>
              </a:lnSpc>
              <a:buFont typeface="Arial" panose="020B0604020202020204" pitchFamily="34" charset="0"/>
              <a:buChar char="•"/>
            </a:pPr>
            <a:r>
              <a:rPr lang="en-US" altLang="en-US" sz="1400" i="1" dirty="0" smtClean="0"/>
              <a:t>Mature </a:t>
            </a:r>
            <a:r>
              <a:rPr lang="en-US" altLang="en-US" sz="1400" i="1" dirty="0" smtClean="0"/>
              <a:t>B-cell neoplasms</a:t>
            </a:r>
            <a:endParaRPr lang="en-US" altLang="en-US" sz="1400" dirty="0" smtClean="0"/>
          </a:p>
          <a:p>
            <a:pPr lvl="2" eaLnBrk="1" hangingPunct="1">
              <a:lnSpc>
                <a:spcPct val="80000"/>
              </a:lnSpc>
            </a:pPr>
            <a:r>
              <a:rPr lang="en-US" altLang="en-US" sz="900" dirty="0" smtClean="0"/>
              <a:t>Chronic lymphocytic leukemia/small lymphocytic lymphoma</a:t>
            </a:r>
          </a:p>
          <a:p>
            <a:pPr lvl="2" eaLnBrk="1" hangingPunct="1">
              <a:lnSpc>
                <a:spcPct val="80000"/>
              </a:lnSpc>
            </a:pPr>
            <a:r>
              <a:rPr lang="en-US" altLang="en-US" sz="900" dirty="0" smtClean="0"/>
              <a:t>Monoclonal B-cell lymphocytosis</a:t>
            </a:r>
          </a:p>
          <a:p>
            <a:pPr lvl="2" eaLnBrk="1" hangingPunct="1">
              <a:lnSpc>
                <a:spcPct val="80000"/>
              </a:lnSpc>
            </a:pPr>
            <a:r>
              <a:rPr lang="en-US" altLang="en-US" sz="900" dirty="0" smtClean="0"/>
              <a:t>B-cell prolymphocytic leukemia</a:t>
            </a:r>
          </a:p>
          <a:p>
            <a:pPr lvl="2" eaLnBrk="1" hangingPunct="1">
              <a:lnSpc>
                <a:spcPct val="80000"/>
              </a:lnSpc>
            </a:pPr>
            <a:r>
              <a:rPr lang="en-US" altLang="en-US" sz="900" dirty="0" smtClean="0"/>
              <a:t>Splenic marginal zone lymphoma</a:t>
            </a:r>
          </a:p>
          <a:p>
            <a:pPr lvl="2" eaLnBrk="1" hangingPunct="1">
              <a:lnSpc>
                <a:spcPct val="80000"/>
              </a:lnSpc>
            </a:pPr>
            <a:r>
              <a:rPr lang="en-US" altLang="en-US" sz="900" dirty="0" smtClean="0"/>
              <a:t>Hairy-cell leukemia</a:t>
            </a:r>
          </a:p>
          <a:p>
            <a:pPr lvl="2" eaLnBrk="1" hangingPunct="1">
              <a:lnSpc>
                <a:spcPct val="80000"/>
              </a:lnSpc>
            </a:pPr>
            <a:r>
              <a:rPr lang="en-US" altLang="en-US" sz="900" dirty="0" err="1" smtClean="0"/>
              <a:t>Lymphoplasmacytic</a:t>
            </a:r>
            <a:r>
              <a:rPr lang="en-US" altLang="en-US" sz="900" dirty="0" smtClean="0"/>
              <a:t> lymphoma/</a:t>
            </a:r>
            <a:r>
              <a:rPr lang="en-US" altLang="en-US" sz="900" dirty="0" err="1" smtClean="0"/>
              <a:t>Waldenström</a:t>
            </a:r>
            <a:r>
              <a:rPr lang="en-US" altLang="en-US" sz="900" dirty="0" smtClean="0"/>
              <a:t> </a:t>
            </a:r>
            <a:r>
              <a:rPr lang="en-US" altLang="en-US" sz="900" dirty="0" err="1" smtClean="0"/>
              <a:t>macroglobulinemia</a:t>
            </a:r>
            <a:endParaRPr lang="en-US" altLang="en-US" sz="900" dirty="0" smtClean="0"/>
          </a:p>
          <a:p>
            <a:pPr lvl="2" eaLnBrk="1" hangingPunct="1">
              <a:lnSpc>
                <a:spcPct val="80000"/>
              </a:lnSpc>
            </a:pPr>
            <a:r>
              <a:rPr lang="en-US" altLang="en-US" sz="900" dirty="0" smtClean="0"/>
              <a:t>Monoclonal </a:t>
            </a:r>
            <a:r>
              <a:rPr lang="en-US" altLang="en-US" sz="900" dirty="0" err="1" smtClean="0"/>
              <a:t>gammopathy</a:t>
            </a:r>
            <a:r>
              <a:rPr lang="en-US" altLang="en-US" sz="900" dirty="0" smtClean="0"/>
              <a:t> of undetermined significance (IgM, IgG, IgA)</a:t>
            </a:r>
          </a:p>
          <a:p>
            <a:pPr lvl="2" eaLnBrk="1" hangingPunct="1">
              <a:lnSpc>
                <a:spcPct val="80000"/>
              </a:lnSpc>
            </a:pPr>
            <a:r>
              <a:rPr lang="en-US" altLang="en-US" sz="900" dirty="0" smtClean="0"/>
              <a:t>Heavy chain diseases (Mu, Gamma, </a:t>
            </a:r>
            <a:r>
              <a:rPr lang="en-US" altLang="en-US" sz="900" dirty="0" err="1" smtClean="0"/>
              <a:t>Alph</a:t>
            </a:r>
            <a:r>
              <a:rPr lang="en-US" altLang="en-US" sz="900" dirty="0" smtClean="0"/>
              <a:t>)</a:t>
            </a:r>
          </a:p>
          <a:p>
            <a:pPr lvl="2" eaLnBrk="1" hangingPunct="1">
              <a:lnSpc>
                <a:spcPct val="80000"/>
              </a:lnSpc>
            </a:pPr>
            <a:r>
              <a:rPr lang="en-US" altLang="en-US" sz="900" dirty="0" smtClean="0"/>
              <a:t>Plasma-cell myeloma</a:t>
            </a:r>
          </a:p>
          <a:p>
            <a:pPr lvl="2" eaLnBrk="1" hangingPunct="1">
              <a:lnSpc>
                <a:spcPct val="80000"/>
              </a:lnSpc>
            </a:pPr>
            <a:r>
              <a:rPr lang="en-US" altLang="en-US" sz="900" dirty="0" smtClean="0"/>
              <a:t>Solitary </a:t>
            </a:r>
            <a:r>
              <a:rPr lang="en-US" altLang="en-US" sz="900" dirty="0" err="1" smtClean="0"/>
              <a:t>plasmacytoma</a:t>
            </a:r>
            <a:r>
              <a:rPr lang="en-US" altLang="en-US" sz="900" dirty="0" smtClean="0"/>
              <a:t> of bone</a:t>
            </a:r>
          </a:p>
          <a:p>
            <a:pPr lvl="2" eaLnBrk="1" hangingPunct="1">
              <a:lnSpc>
                <a:spcPct val="80000"/>
              </a:lnSpc>
            </a:pPr>
            <a:r>
              <a:rPr lang="en-US" altLang="en-US" sz="900" dirty="0" err="1" smtClean="0"/>
              <a:t>Extraosseous</a:t>
            </a:r>
            <a:r>
              <a:rPr lang="en-US" altLang="en-US" sz="900" dirty="0" smtClean="0"/>
              <a:t> </a:t>
            </a:r>
            <a:r>
              <a:rPr lang="en-US" altLang="en-US" sz="900" dirty="0" err="1" smtClean="0"/>
              <a:t>plasmacytoma</a:t>
            </a:r>
            <a:endParaRPr lang="en-US" altLang="en-US" sz="900" dirty="0" smtClean="0"/>
          </a:p>
          <a:p>
            <a:pPr lvl="2" eaLnBrk="1" hangingPunct="1">
              <a:lnSpc>
                <a:spcPct val="80000"/>
              </a:lnSpc>
            </a:pPr>
            <a:r>
              <a:rPr lang="en-US" altLang="en-US" sz="900" dirty="0" smtClean="0"/>
              <a:t>Monoclonal immunoglobulin deposition diseases</a:t>
            </a:r>
          </a:p>
          <a:p>
            <a:pPr lvl="2" eaLnBrk="1" hangingPunct="1">
              <a:lnSpc>
                <a:spcPct val="80000"/>
              </a:lnSpc>
            </a:pPr>
            <a:r>
              <a:rPr lang="en-US" altLang="en-US" sz="900" dirty="0" err="1" smtClean="0"/>
              <a:t>Extranodal</a:t>
            </a:r>
            <a:r>
              <a:rPr lang="en-US" altLang="en-US" sz="900" dirty="0" smtClean="0"/>
              <a:t> marginal-zone B-cell lymphoma of mucosa-associated lymphoid tissue (MALT lymphoma)</a:t>
            </a:r>
          </a:p>
          <a:p>
            <a:pPr lvl="2" eaLnBrk="1" hangingPunct="1">
              <a:lnSpc>
                <a:spcPct val="80000"/>
              </a:lnSpc>
            </a:pPr>
            <a:r>
              <a:rPr lang="en-US" altLang="en-US" sz="900" dirty="0" smtClean="0"/>
              <a:t>Nodal marginal-zone B-cell lymphoma</a:t>
            </a:r>
          </a:p>
          <a:p>
            <a:pPr lvl="2" eaLnBrk="1" hangingPunct="1">
              <a:lnSpc>
                <a:spcPct val="80000"/>
              </a:lnSpc>
            </a:pPr>
            <a:r>
              <a:rPr lang="en-US" altLang="en-US" sz="900" dirty="0" smtClean="0"/>
              <a:t>Follicular lymphoma</a:t>
            </a:r>
          </a:p>
          <a:p>
            <a:pPr lvl="2" eaLnBrk="1" hangingPunct="1">
              <a:lnSpc>
                <a:spcPct val="80000"/>
              </a:lnSpc>
            </a:pPr>
            <a:r>
              <a:rPr lang="en-US" altLang="en-US" sz="900" dirty="0" smtClean="0"/>
              <a:t>Pediatric-type follicular lymphoma</a:t>
            </a:r>
          </a:p>
          <a:p>
            <a:pPr lvl="2" eaLnBrk="1" hangingPunct="1">
              <a:lnSpc>
                <a:spcPct val="80000"/>
              </a:lnSpc>
            </a:pPr>
            <a:r>
              <a:rPr lang="en-US" altLang="en-US" sz="900" dirty="0" smtClean="0"/>
              <a:t>Primary cutaneous follicle center lymphoma</a:t>
            </a:r>
          </a:p>
          <a:p>
            <a:pPr lvl="2" eaLnBrk="1" hangingPunct="1">
              <a:lnSpc>
                <a:spcPct val="80000"/>
              </a:lnSpc>
            </a:pPr>
            <a:r>
              <a:rPr lang="en-US" altLang="en-US" sz="900" dirty="0" smtClean="0"/>
              <a:t>Mantle-cell lymphoma</a:t>
            </a:r>
          </a:p>
          <a:p>
            <a:pPr lvl="2" eaLnBrk="1" hangingPunct="1">
              <a:lnSpc>
                <a:spcPct val="80000"/>
              </a:lnSpc>
            </a:pPr>
            <a:r>
              <a:rPr lang="en-US" altLang="en-US" sz="900" dirty="0" smtClean="0"/>
              <a:t>Diffuse Large B-cell lymphoma (DLBCL)</a:t>
            </a:r>
          </a:p>
          <a:p>
            <a:pPr lvl="2" eaLnBrk="1" hangingPunct="1">
              <a:lnSpc>
                <a:spcPct val="80000"/>
              </a:lnSpc>
            </a:pPr>
            <a:r>
              <a:rPr lang="en-US" altLang="en-US" sz="900" dirty="0" smtClean="0"/>
              <a:t>Primary mediastinal large B-cell lymphoma (DLBCL)</a:t>
            </a:r>
          </a:p>
          <a:p>
            <a:pPr lvl="2" eaLnBrk="1" hangingPunct="1">
              <a:lnSpc>
                <a:spcPct val="80000"/>
              </a:lnSpc>
            </a:pPr>
            <a:r>
              <a:rPr lang="en-US" altLang="en-US" sz="900" dirty="0" smtClean="0"/>
              <a:t>T cell/</a:t>
            </a:r>
            <a:r>
              <a:rPr lang="en-US" altLang="en-US" sz="900" dirty="0" err="1" smtClean="0"/>
              <a:t>histiocyte</a:t>
            </a:r>
            <a:r>
              <a:rPr lang="en-US" altLang="en-US" sz="900" dirty="0" smtClean="0"/>
              <a:t>-rich large B-cell lymphoma</a:t>
            </a:r>
          </a:p>
          <a:p>
            <a:pPr lvl="2" eaLnBrk="1" hangingPunct="1">
              <a:lnSpc>
                <a:spcPct val="80000"/>
              </a:lnSpc>
            </a:pPr>
            <a:r>
              <a:rPr lang="en-US" altLang="en-US" sz="900" dirty="0" smtClean="0"/>
              <a:t>Primary DLBCL of the CNS</a:t>
            </a:r>
          </a:p>
          <a:p>
            <a:pPr lvl="2" eaLnBrk="1" hangingPunct="1">
              <a:lnSpc>
                <a:spcPct val="80000"/>
              </a:lnSpc>
            </a:pPr>
            <a:r>
              <a:rPr lang="en-US" altLang="en-US" sz="900" dirty="0" smtClean="0"/>
              <a:t>Primary cutaneous DLBCL, let type</a:t>
            </a:r>
          </a:p>
          <a:p>
            <a:pPr lvl="2" eaLnBrk="1" hangingPunct="1">
              <a:lnSpc>
                <a:spcPct val="80000"/>
              </a:lnSpc>
            </a:pPr>
            <a:r>
              <a:rPr lang="en-US" altLang="en-US" sz="900" dirty="0" smtClean="0"/>
              <a:t>EBV positive DLBCL, NOS</a:t>
            </a:r>
          </a:p>
          <a:p>
            <a:pPr lvl="2" eaLnBrk="1" hangingPunct="1">
              <a:lnSpc>
                <a:spcPct val="80000"/>
              </a:lnSpc>
            </a:pPr>
            <a:r>
              <a:rPr lang="en-US" altLang="en-US" sz="900" dirty="0" smtClean="0"/>
              <a:t>DLBCL associated with chronic inflammation</a:t>
            </a:r>
          </a:p>
          <a:p>
            <a:pPr lvl="2" eaLnBrk="1" hangingPunct="1">
              <a:lnSpc>
                <a:spcPct val="80000"/>
              </a:lnSpc>
            </a:pPr>
            <a:r>
              <a:rPr lang="en-US" altLang="en-US" sz="900" dirty="0" err="1" smtClean="0"/>
              <a:t>Lymphomatoid</a:t>
            </a:r>
            <a:r>
              <a:rPr lang="en-US" altLang="en-US" sz="900" dirty="0" smtClean="0"/>
              <a:t> granulomatosis</a:t>
            </a:r>
          </a:p>
          <a:p>
            <a:pPr lvl="2" eaLnBrk="1" hangingPunct="1">
              <a:lnSpc>
                <a:spcPct val="80000"/>
              </a:lnSpc>
            </a:pPr>
            <a:r>
              <a:rPr lang="en-US" altLang="en-US" sz="900" dirty="0" smtClean="0"/>
              <a:t>Primary </a:t>
            </a:r>
            <a:r>
              <a:rPr lang="en-US" altLang="en-US" sz="900" dirty="0" err="1" smtClean="0"/>
              <a:t>medicastinal</a:t>
            </a:r>
            <a:r>
              <a:rPr lang="en-US" altLang="en-US" sz="900" dirty="0" smtClean="0"/>
              <a:t> (</a:t>
            </a:r>
            <a:r>
              <a:rPr lang="en-US" altLang="en-US" sz="900" dirty="0" err="1" smtClean="0"/>
              <a:t>thynic</a:t>
            </a:r>
            <a:r>
              <a:rPr lang="en-US" altLang="en-US" sz="900" dirty="0" smtClean="0"/>
              <a:t>) large B-cell lymphoma</a:t>
            </a:r>
          </a:p>
          <a:p>
            <a:pPr lvl="2" eaLnBrk="1" hangingPunct="1">
              <a:lnSpc>
                <a:spcPct val="80000"/>
              </a:lnSpc>
            </a:pPr>
            <a:r>
              <a:rPr lang="en-US" altLang="en-US" sz="900" dirty="0" smtClean="0"/>
              <a:t>Intravascular large B-cell lymphoma</a:t>
            </a:r>
          </a:p>
          <a:p>
            <a:pPr lvl="2" eaLnBrk="1" hangingPunct="1">
              <a:lnSpc>
                <a:spcPct val="80000"/>
              </a:lnSpc>
            </a:pPr>
            <a:r>
              <a:rPr lang="en-US" altLang="en-US" sz="900" dirty="0" smtClean="0"/>
              <a:t>ALK positive large B-cell lymphoma</a:t>
            </a:r>
          </a:p>
          <a:p>
            <a:pPr lvl="2" eaLnBrk="1" hangingPunct="1">
              <a:lnSpc>
                <a:spcPct val="80000"/>
              </a:lnSpc>
            </a:pPr>
            <a:r>
              <a:rPr lang="en-US" altLang="en-US" sz="900" dirty="0" err="1" smtClean="0"/>
              <a:t>Plasmablastic</a:t>
            </a:r>
            <a:r>
              <a:rPr lang="en-US" altLang="en-US" sz="900" dirty="0" smtClean="0"/>
              <a:t> lymphoma</a:t>
            </a:r>
          </a:p>
          <a:p>
            <a:pPr lvl="2" eaLnBrk="1" hangingPunct="1">
              <a:lnSpc>
                <a:spcPct val="80000"/>
              </a:lnSpc>
            </a:pPr>
            <a:r>
              <a:rPr lang="en-US" altLang="en-US" sz="900" dirty="0" smtClean="0"/>
              <a:t>Primary effusion lymphoma</a:t>
            </a:r>
          </a:p>
          <a:p>
            <a:pPr lvl="2" eaLnBrk="1" hangingPunct="1">
              <a:lnSpc>
                <a:spcPct val="80000"/>
              </a:lnSpc>
            </a:pPr>
            <a:r>
              <a:rPr lang="en-US" altLang="en-US" sz="900" dirty="0" err="1" smtClean="0"/>
              <a:t>Burkitt's</a:t>
            </a:r>
            <a:r>
              <a:rPr lang="en-US" altLang="en-US" sz="900" dirty="0" smtClean="0"/>
              <a:t> lymphoma</a:t>
            </a:r>
          </a:p>
          <a:p>
            <a:pPr lvl="2" eaLnBrk="1" hangingPunct="1">
              <a:lnSpc>
                <a:spcPct val="80000"/>
              </a:lnSpc>
            </a:pPr>
            <a:r>
              <a:rPr lang="en-US" altLang="en-US" sz="900" dirty="0" smtClean="0"/>
              <a:t>B-cell lymphoma, unclassifiable, with features intermediate between DLBCL and </a:t>
            </a:r>
            <a:r>
              <a:rPr lang="en-US" altLang="en-US" sz="900" dirty="0" err="1" smtClean="0"/>
              <a:t>Burkitt</a:t>
            </a:r>
            <a:r>
              <a:rPr lang="en-US" altLang="en-US" sz="900" dirty="0" smtClean="0"/>
              <a:t> lymphoma</a:t>
            </a:r>
          </a:p>
          <a:p>
            <a:pPr lvl="2" eaLnBrk="1" hangingPunct="1">
              <a:lnSpc>
                <a:spcPct val="80000"/>
              </a:lnSpc>
            </a:pPr>
            <a:r>
              <a:rPr lang="en-US" altLang="en-US" sz="900" dirty="0" smtClean="0"/>
              <a:t>High grade B-cell lymphoma, with </a:t>
            </a:r>
            <a:r>
              <a:rPr lang="en-US" altLang="en-US" sz="900" i="1" dirty="0" smtClean="0"/>
              <a:t>MYC</a:t>
            </a:r>
            <a:r>
              <a:rPr lang="en-US" altLang="en-US" sz="900" dirty="0" smtClean="0"/>
              <a:t> and </a:t>
            </a:r>
            <a:r>
              <a:rPr lang="en-US" altLang="en-US" sz="900" i="1" dirty="0" smtClean="0"/>
              <a:t>BCL2</a:t>
            </a:r>
            <a:r>
              <a:rPr lang="en-US" altLang="en-US" sz="900" dirty="0" smtClean="0"/>
              <a:t> and/or </a:t>
            </a:r>
            <a:r>
              <a:rPr lang="en-US" altLang="en-US" sz="900" i="1" dirty="0" smtClean="0"/>
              <a:t>BCL6</a:t>
            </a:r>
            <a:r>
              <a:rPr lang="en-US" altLang="en-US" sz="900" dirty="0" smtClean="0"/>
              <a:t> rearrangements</a:t>
            </a:r>
          </a:p>
          <a:p>
            <a:pPr lvl="2" eaLnBrk="1" hangingPunct="1">
              <a:lnSpc>
                <a:spcPct val="80000"/>
              </a:lnSpc>
            </a:pPr>
            <a:r>
              <a:rPr lang="en-US" altLang="en-US" sz="900" dirty="0" smtClean="0"/>
              <a:t>High grade B-cell lymphoma, NOS</a:t>
            </a:r>
          </a:p>
          <a:p>
            <a:pPr lvl="2" eaLnBrk="1" hangingPunct="1">
              <a:lnSpc>
                <a:spcPct val="80000"/>
              </a:lnSpc>
            </a:pPr>
            <a:r>
              <a:rPr lang="en-US" altLang="en-US" sz="900" dirty="0" smtClean="0"/>
              <a:t>B-cell lymphoma, unclassifiable with features intermediate between DLBCL and Hodgkin lymphoma</a:t>
            </a:r>
          </a:p>
        </p:txBody>
      </p:sp>
    </p:spTree>
    <p:extLst>
      <p:ext uri="{BB962C8B-B14F-4D97-AF65-F5344CB8AC3E}">
        <p14:creationId xmlns:p14="http://schemas.microsoft.com/office/powerpoint/2010/main" val="2676040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p:txBody>
          <a:bodyPr/>
          <a:lstStyle/>
          <a:p>
            <a:r>
              <a:rPr lang="en-US" altLang="en-US" b="1" smtClean="0">
                <a:latin typeface="Calibri" panose="020F0502020204030204" pitchFamily="34" charset="0"/>
              </a:rPr>
              <a:t>T-cell Malignancies </a:t>
            </a:r>
            <a:br>
              <a:rPr lang="en-US" altLang="en-US" b="1" smtClean="0">
                <a:latin typeface="Calibri" panose="020F0502020204030204" pitchFamily="34" charset="0"/>
              </a:rPr>
            </a:br>
            <a:r>
              <a:rPr lang="en-US" altLang="en-US" b="1" smtClean="0">
                <a:latin typeface="Calibri" panose="020F0502020204030204" pitchFamily="34" charset="0"/>
              </a:rPr>
              <a:t>Cells of Origin</a:t>
            </a:r>
          </a:p>
        </p:txBody>
      </p:sp>
      <p:pic>
        <p:nvPicPr>
          <p:cNvPr id="78851" name="Picture 2"/>
          <p:cNvPicPr>
            <a:picLocks noChangeAspect="1" noChangeArrowheads="1"/>
          </p:cNvPicPr>
          <p:nvPr/>
        </p:nvPicPr>
        <p:blipFill>
          <a:blip r:embed="rId2"/>
          <a:srcRect/>
          <a:stretch>
            <a:fillRect/>
          </a:stretch>
        </p:blipFill>
        <p:spPr bwMode="auto">
          <a:xfrm>
            <a:off x="1771650" y="1844675"/>
            <a:ext cx="5264150" cy="4643438"/>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3241833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524000" y="0"/>
            <a:ext cx="7391400" cy="1065213"/>
          </a:xfrm>
        </p:spPr>
        <p:txBody>
          <a:bodyPr/>
          <a:lstStyle/>
          <a:p>
            <a:pPr eaLnBrk="1" hangingPunct="1"/>
            <a:r>
              <a:rPr lang="en-US" altLang="en-US" sz="2800" dirty="0" smtClean="0"/>
              <a:t>World Health Organization 2016</a:t>
            </a:r>
            <a:br>
              <a:rPr lang="en-US" altLang="en-US" sz="2800" dirty="0" smtClean="0"/>
            </a:br>
            <a:r>
              <a:rPr lang="en-US" altLang="en-US" sz="2000" dirty="0" smtClean="0"/>
              <a:t>T-cell Neoplasms</a:t>
            </a:r>
          </a:p>
        </p:txBody>
      </p:sp>
      <p:sp>
        <p:nvSpPr>
          <p:cNvPr id="62467" name="Rectangle 3"/>
          <p:cNvSpPr>
            <a:spLocks noGrp="1" noChangeArrowheads="1"/>
          </p:cNvSpPr>
          <p:nvPr>
            <p:ph type="body" idx="1"/>
          </p:nvPr>
        </p:nvSpPr>
        <p:spPr>
          <a:xfrm>
            <a:off x="1600200" y="1447800"/>
            <a:ext cx="6256338" cy="4787900"/>
          </a:xfrm>
        </p:spPr>
        <p:txBody>
          <a:bodyPr/>
          <a:lstStyle/>
          <a:p>
            <a:pPr lvl="1" eaLnBrk="1" hangingPunct="1">
              <a:lnSpc>
                <a:spcPct val="80000"/>
              </a:lnSpc>
              <a:buFont typeface="Arial" panose="020B0604020202020204" pitchFamily="34" charset="0"/>
              <a:buChar char="•"/>
            </a:pPr>
            <a:r>
              <a:rPr lang="en-US" altLang="en-US" sz="1400" i="1" dirty="0" smtClean="0"/>
              <a:t>Precursor T-cell neoplasm</a:t>
            </a:r>
            <a:endParaRPr lang="en-US" altLang="en-US" sz="1400" dirty="0" smtClean="0"/>
          </a:p>
          <a:p>
            <a:pPr lvl="2" eaLnBrk="1" hangingPunct="1">
              <a:lnSpc>
                <a:spcPct val="80000"/>
              </a:lnSpc>
            </a:pPr>
            <a:r>
              <a:rPr lang="en-US" altLang="en-US" sz="1200" dirty="0" smtClean="0"/>
              <a:t>Precursor T-cell acute lymphoblastic leukemia or lymphoma</a:t>
            </a:r>
            <a:endParaRPr lang="en-US" altLang="en-US" sz="1400" i="1" dirty="0" smtClean="0"/>
          </a:p>
          <a:p>
            <a:pPr lvl="1" eaLnBrk="1" hangingPunct="1">
              <a:lnSpc>
                <a:spcPct val="80000"/>
              </a:lnSpc>
              <a:buFont typeface="Arial" panose="020B0604020202020204" pitchFamily="34" charset="0"/>
              <a:buChar char="•"/>
            </a:pPr>
            <a:r>
              <a:rPr lang="en-US" altLang="en-US" sz="1400" i="1" dirty="0" smtClean="0"/>
              <a:t>Mature (peripheral) T-cell neoplasms</a:t>
            </a:r>
          </a:p>
          <a:p>
            <a:pPr lvl="2" eaLnBrk="1" hangingPunct="1"/>
            <a:r>
              <a:rPr lang="en-US" altLang="en-US" sz="1200" dirty="0" smtClean="0"/>
              <a:t>T-cell prolymphocytic leukemia</a:t>
            </a:r>
          </a:p>
          <a:p>
            <a:pPr lvl="2" eaLnBrk="1" hangingPunct="1"/>
            <a:r>
              <a:rPr lang="en-US" altLang="en-US" sz="1200" dirty="0" smtClean="0"/>
              <a:t>T-cell granular lymphocytic leukemia</a:t>
            </a:r>
          </a:p>
          <a:p>
            <a:pPr lvl="2" eaLnBrk="1" hangingPunct="1"/>
            <a:r>
              <a:rPr lang="en-US" altLang="en-US" sz="1200" dirty="0" smtClean="0"/>
              <a:t>Aggressive natural-killer cell leukemia</a:t>
            </a:r>
          </a:p>
          <a:p>
            <a:pPr lvl="2" eaLnBrk="1" hangingPunct="1"/>
            <a:r>
              <a:rPr lang="en-US" altLang="en-US" sz="1200" dirty="0" smtClean="0"/>
              <a:t>Systemic EBV+ T-cell lymphoma of childhood</a:t>
            </a:r>
          </a:p>
          <a:p>
            <a:pPr lvl="2" eaLnBrk="1" hangingPunct="1"/>
            <a:r>
              <a:rPr lang="en-US" altLang="en-US" sz="1200" dirty="0" err="1" smtClean="0"/>
              <a:t>Hyroa</a:t>
            </a:r>
            <a:r>
              <a:rPr lang="en-US" altLang="en-US" sz="1200" dirty="0" smtClean="0"/>
              <a:t> </a:t>
            </a:r>
            <a:r>
              <a:rPr lang="en-US" altLang="en-US" sz="1200" dirty="0" err="1" smtClean="0"/>
              <a:t>vacciniforme</a:t>
            </a:r>
            <a:r>
              <a:rPr lang="en-US" altLang="en-US" sz="1200" dirty="0" smtClean="0"/>
              <a:t>-like lymphoproliferative disorder</a:t>
            </a:r>
          </a:p>
          <a:p>
            <a:pPr lvl="2" eaLnBrk="1" hangingPunct="1"/>
            <a:r>
              <a:rPr lang="en-US" altLang="en-US" sz="1200" dirty="0" smtClean="0"/>
              <a:t>Adult T-cell leukemia/lymphoma</a:t>
            </a:r>
          </a:p>
          <a:p>
            <a:pPr lvl="2" eaLnBrk="1" hangingPunct="1"/>
            <a:r>
              <a:rPr lang="en-US" altLang="en-US" sz="1200" dirty="0" err="1" smtClean="0"/>
              <a:t>Extranodal</a:t>
            </a:r>
            <a:r>
              <a:rPr lang="en-US" altLang="en-US" sz="1200" dirty="0" smtClean="0"/>
              <a:t> natural-killer/T-cell lymphoma, nasal type</a:t>
            </a:r>
          </a:p>
          <a:p>
            <a:pPr lvl="2" eaLnBrk="1" hangingPunct="1"/>
            <a:r>
              <a:rPr lang="en-US" altLang="en-US" sz="1200" dirty="0" smtClean="0"/>
              <a:t>Enteropathy-type T-cell lymphoma</a:t>
            </a:r>
          </a:p>
          <a:p>
            <a:pPr lvl="2" eaLnBrk="1" hangingPunct="1"/>
            <a:r>
              <a:rPr lang="en-US" altLang="en-US" sz="1200" dirty="0" smtClean="0"/>
              <a:t>Monomorphic </a:t>
            </a:r>
            <a:r>
              <a:rPr lang="en-US" altLang="en-US" sz="1200" dirty="0" err="1" smtClean="0"/>
              <a:t>epitheliotropic</a:t>
            </a:r>
            <a:r>
              <a:rPr lang="en-US" altLang="en-US" sz="1200" dirty="0" smtClean="0"/>
              <a:t> intestinal T-cell lymphoma</a:t>
            </a:r>
          </a:p>
          <a:p>
            <a:pPr lvl="2" eaLnBrk="1" hangingPunct="1"/>
            <a:r>
              <a:rPr lang="en-US" altLang="en-US" sz="1200" dirty="0" err="1" smtClean="0"/>
              <a:t>Hepatosplenic</a:t>
            </a:r>
            <a:r>
              <a:rPr lang="en-US" altLang="en-US" sz="1200" dirty="0" smtClean="0"/>
              <a:t> T-cell lymphoma</a:t>
            </a:r>
          </a:p>
          <a:p>
            <a:pPr lvl="2" eaLnBrk="1" hangingPunct="1"/>
            <a:r>
              <a:rPr lang="en-US" altLang="en-US" sz="1200" dirty="0" smtClean="0"/>
              <a:t>Subcutaneous panniculitis-like T-cell lymphoma</a:t>
            </a:r>
          </a:p>
          <a:p>
            <a:pPr lvl="2" eaLnBrk="1" hangingPunct="1"/>
            <a:r>
              <a:rPr lang="en-US" altLang="en-US" sz="1200" dirty="0" smtClean="0"/>
              <a:t>Mycosis </a:t>
            </a:r>
            <a:r>
              <a:rPr lang="en-US" altLang="en-US" sz="1200" dirty="0" err="1" smtClean="0"/>
              <a:t>fungoides</a:t>
            </a:r>
            <a:r>
              <a:rPr lang="en-US" altLang="en-US" sz="1200" dirty="0" smtClean="0"/>
              <a:t> </a:t>
            </a:r>
          </a:p>
          <a:p>
            <a:pPr lvl="2" eaLnBrk="1" hangingPunct="1"/>
            <a:r>
              <a:rPr lang="en-US" altLang="en-US" sz="1200" dirty="0" err="1" smtClean="0"/>
              <a:t>Sezary</a:t>
            </a:r>
            <a:r>
              <a:rPr lang="en-US" altLang="en-US" sz="1200" dirty="0" smtClean="0"/>
              <a:t> syndrome</a:t>
            </a:r>
          </a:p>
          <a:p>
            <a:pPr lvl="2" eaLnBrk="1" hangingPunct="1"/>
            <a:r>
              <a:rPr lang="en-US" altLang="en-US" sz="1200" dirty="0" smtClean="0"/>
              <a:t>Primary cutaneous CD30 positive T-cell lymphoproliferative </a:t>
            </a:r>
            <a:r>
              <a:rPr lang="en-US" altLang="en-US" sz="1200" dirty="0" err="1" smtClean="0"/>
              <a:t>disourders</a:t>
            </a:r>
            <a:endParaRPr lang="en-US" altLang="en-US" sz="1200" dirty="0" smtClean="0"/>
          </a:p>
          <a:p>
            <a:pPr lvl="2" eaLnBrk="1" hangingPunct="1"/>
            <a:r>
              <a:rPr lang="en-US" altLang="en-US" sz="1200" dirty="0" smtClean="0"/>
              <a:t>Primary cutaneous gamma-delta T-cell lymphoma</a:t>
            </a:r>
          </a:p>
          <a:p>
            <a:pPr lvl="2" eaLnBrk="1" hangingPunct="1"/>
            <a:r>
              <a:rPr lang="en-US" altLang="en-US" sz="1200" dirty="0" smtClean="0"/>
              <a:t>Peripheral T-cell lymphoma, not otherwise characterized</a:t>
            </a:r>
          </a:p>
          <a:p>
            <a:pPr lvl="2" eaLnBrk="1" hangingPunct="1"/>
            <a:r>
              <a:rPr lang="en-US" altLang="en-US" sz="1200" dirty="0" err="1" smtClean="0"/>
              <a:t>Angioimmunoblastic</a:t>
            </a:r>
            <a:r>
              <a:rPr lang="en-US" altLang="en-US" sz="1200" dirty="0" smtClean="0"/>
              <a:t> T-cell lymphoma</a:t>
            </a:r>
          </a:p>
          <a:p>
            <a:pPr lvl="2" eaLnBrk="1" hangingPunct="1"/>
            <a:r>
              <a:rPr lang="en-US" altLang="en-US" sz="1200" dirty="0" smtClean="0"/>
              <a:t>Anaplastic large-cell lymphoma, ALK positive</a:t>
            </a:r>
          </a:p>
          <a:p>
            <a:pPr lvl="2" eaLnBrk="1" hangingPunct="1"/>
            <a:r>
              <a:rPr lang="en-US" altLang="en-US" sz="1200" dirty="0" smtClean="0"/>
              <a:t>Anaplastic large-cell lymphoma, ALK negative</a:t>
            </a:r>
          </a:p>
          <a:p>
            <a:pPr lvl="1" eaLnBrk="1" hangingPunct="1"/>
            <a:endParaRPr lang="en-US" altLang="en-US" sz="1600" dirty="0" smtClean="0"/>
          </a:p>
        </p:txBody>
      </p:sp>
    </p:spTree>
    <p:extLst>
      <p:ext uri="{BB962C8B-B14F-4D97-AF65-F5344CB8AC3E}">
        <p14:creationId xmlns:p14="http://schemas.microsoft.com/office/powerpoint/2010/main" val="24366615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771775" y="981075"/>
            <a:ext cx="5616575" cy="649288"/>
          </a:xfrm>
        </p:spPr>
        <p:txBody>
          <a:bodyPr/>
          <a:lstStyle/>
          <a:p>
            <a:r>
              <a:rPr lang="en-US" altLang="en-US" sz="4400" dirty="0" smtClean="0">
                <a:solidFill>
                  <a:schemeClr val="bg1"/>
                </a:solidFill>
                <a:latin typeface="Myriad Pro" pitchFamily="34" charset="0"/>
              </a:rPr>
              <a:t>Leukemia</a:t>
            </a:r>
            <a:endParaRPr lang="uk-UA" altLang="en-US" sz="4400" dirty="0">
              <a:solidFill>
                <a:schemeClr val="bg1"/>
              </a:solidFill>
              <a:latin typeface="Myriad Pro" pitchFamily="34" charset="0"/>
            </a:endParaRPr>
          </a:p>
        </p:txBody>
      </p:sp>
      <p:sp>
        <p:nvSpPr>
          <p:cNvPr id="36867" name="Rectangle 3"/>
          <p:cNvSpPr>
            <a:spLocks noGrp="1" noChangeArrowheads="1"/>
          </p:cNvSpPr>
          <p:nvPr>
            <p:ph type="body" idx="1"/>
          </p:nvPr>
        </p:nvSpPr>
        <p:spPr>
          <a:xfrm>
            <a:off x="3124200" y="2514600"/>
            <a:ext cx="5934075" cy="4078287"/>
          </a:xfrm>
        </p:spPr>
        <p:txBody>
          <a:bodyPr/>
          <a:lstStyle/>
          <a:p>
            <a:pPr>
              <a:lnSpc>
                <a:spcPct val="80000"/>
              </a:lnSpc>
            </a:pPr>
            <a:r>
              <a:rPr lang="en-US" altLang="ko-KR" sz="3600" dirty="0" smtClean="0">
                <a:solidFill>
                  <a:schemeClr val="bg1"/>
                </a:solidFill>
                <a:latin typeface="Myriad Pro" pitchFamily="34" charset="0"/>
                <a:ea typeface="굴림" charset="-127"/>
              </a:rPr>
              <a:t>Myeloid:</a:t>
            </a:r>
            <a:endParaRPr lang="en-US" altLang="ko-KR" sz="3600" dirty="0">
              <a:solidFill>
                <a:schemeClr val="bg1"/>
              </a:solidFill>
              <a:latin typeface="Myriad Pro" pitchFamily="34" charset="0"/>
              <a:ea typeface="굴림" charset="-127"/>
            </a:endParaRPr>
          </a:p>
          <a:p>
            <a:pPr lvl="1">
              <a:lnSpc>
                <a:spcPct val="80000"/>
              </a:lnSpc>
            </a:pPr>
            <a:r>
              <a:rPr lang="en-US" altLang="ko-KR" sz="3200" dirty="0" smtClean="0">
                <a:solidFill>
                  <a:schemeClr val="bg1"/>
                </a:solidFill>
                <a:latin typeface="Myriad Pro" pitchFamily="34" charset="0"/>
                <a:ea typeface="굴림" charset="-127"/>
              </a:rPr>
              <a:t>Acute</a:t>
            </a:r>
            <a:endParaRPr lang="en-US" altLang="ko-KR" sz="3200" dirty="0">
              <a:solidFill>
                <a:schemeClr val="bg1"/>
              </a:solidFill>
              <a:latin typeface="Myriad Pro" pitchFamily="34" charset="0"/>
              <a:ea typeface="굴림" charset="-127"/>
            </a:endParaRPr>
          </a:p>
          <a:p>
            <a:pPr lvl="1">
              <a:lnSpc>
                <a:spcPct val="80000"/>
              </a:lnSpc>
            </a:pPr>
            <a:r>
              <a:rPr lang="en-US" altLang="ko-KR" sz="3200" dirty="0" smtClean="0">
                <a:solidFill>
                  <a:schemeClr val="bg1"/>
                </a:solidFill>
                <a:latin typeface="Myriad Pro" pitchFamily="34" charset="0"/>
                <a:ea typeface="굴림" charset="-127"/>
              </a:rPr>
              <a:t>Chronic</a:t>
            </a:r>
            <a:endParaRPr lang="en-US" altLang="ko-KR" sz="3200" dirty="0">
              <a:solidFill>
                <a:schemeClr val="bg1"/>
              </a:solidFill>
              <a:latin typeface="Myriad Pro" pitchFamily="34" charset="0"/>
              <a:ea typeface="굴림" charset="-127"/>
            </a:endParaRPr>
          </a:p>
          <a:p>
            <a:pPr>
              <a:lnSpc>
                <a:spcPct val="80000"/>
              </a:lnSpc>
            </a:pPr>
            <a:r>
              <a:rPr lang="en-US" altLang="ko-KR" sz="3600" dirty="0" smtClean="0">
                <a:solidFill>
                  <a:schemeClr val="bg1"/>
                </a:solidFill>
                <a:latin typeface="Myriad Pro" pitchFamily="34" charset="0"/>
                <a:ea typeface="굴림" charset="-127"/>
              </a:rPr>
              <a:t>Lymphoid:</a:t>
            </a:r>
          </a:p>
          <a:p>
            <a:pPr lvl="1">
              <a:lnSpc>
                <a:spcPct val="80000"/>
              </a:lnSpc>
            </a:pPr>
            <a:r>
              <a:rPr lang="en-US" altLang="ko-KR" sz="3200" dirty="0" smtClean="0">
                <a:solidFill>
                  <a:schemeClr val="bg1"/>
                </a:solidFill>
                <a:latin typeface="Myriad Pro" pitchFamily="34" charset="0"/>
                <a:ea typeface="굴림" charset="-127"/>
              </a:rPr>
              <a:t>Acute</a:t>
            </a:r>
          </a:p>
          <a:p>
            <a:pPr lvl="1">
              <a:lnSpc>
                <a:spcPct val="80000"/>
              </a:lnSpc>
            </a:pPr>
            <a:r>
              <a:rPr lang="en-US" altLang="ko-KR" sz="3200" dirty="0" smtClean="0">
                <a:solidFill>
                  <a:schemeClr val="bg1"/>
                </a:solidFill>
                <a:latin typeface="Myriad Pro" pitchFamily="34" charset="0"/>
                <a:ea typeface="굴림" charset="-127"/>
              </a:rPr>
              <a:t>Chronic</a:t>
            </a:r>
          </a:p>
          <a:p>
            <a:pPr lvl="1">
              <a:lnSpc>
                <a:spcPct val="80000"/>
              </a:lnSpc>
            </a:pPr>
            <a:endParaRPr lang="en-US" altLang="ko-KR" sz="2000" dirty="0">
              <a:solidFill>
                <a:schemeClr val="bg1"/>
              </a:solidFill>
              <a:latin typeface="Myriad Pro" pitchFamily="34" charset="0"/>
              <a:ea typeface="굴림" charset="-127"/>
            </a:endParaRPr>
          </a:p>
          <a:p>
            <a:pPr marL="457200" lvl="1" indent="0">
              <a:lnSpc>
                <a:spcPct val="80000"/>
              </a:lnSpc>
              <a:buNone/>
            </a:pPr>
            <a:endParaRPr lang="en-US" altLang="ko-KR" sz="2000" dirty="0">
              <a:solidFill>
                <a:schemeClr val="bg1"/>
              </a:solidFill>
              <a:latin typeface="Myriad Pro" pitchFamily="34" charset="0"/>
              <a:ea typeface="굴림" charset="-127"/>
            </a:endParaRPr>
          </a:p>
        </p:txBody>
      </p:sp>
    </p:spTree>
    <p:extLst>
      <p:ext uri="{BB962C8B-B14F-4D97-AF65-F5344CB8AC3E}">
        <p14:creationId xmlns:p14="http://schemas.microsoft.com/office/powerpoint/2010/main" val="26721646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Users\gdent\Downloads\001012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484438"/>
            <a:ext cx="4967288"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3" descr="C:\Users\gdent\Downloads\00101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50" y="1947863"/>
            <a:ext cx="4802188"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Rectangle 2"/>
          <p:cNvSpPr>
            <a:spLocks noGrp="1" noChangeArrowheads="1"/>
          </p:cNvSpPr>
          <p:nvPr>
            <p:ph type="title"/>
          </p:nvPr>
        </p:nvSpPr>
        <p:spPr>
          <a:xfrm>
            <a:off x="568325" y="463550"/>
            <a:ext cx="8001000" cy="1143000"/>
          </a:xfrm>
        </p:spPr>
        <p:txBody>
          <a:bodyPr/>
          <a:lstStyle/>
          <a:p>
            <a:pPr eaLnBrk="1" hangingPunct="1"/>
            <a:r>
              <a:rPr lang="en-US" altLang="en-US" b="1" smtClean="0">
                <a:latin typeface="Tahoma" panose="020B0604030504040204" pitchFamily="34" charset="0"/>
              </a:rPr>
              <a:t>The Lymph Node</a:t>
            </a:r>
          </a:p>
        </p:txBody>
      </p:sp>
    </p:spTree>
    <p:extLst>
      <p:ext uri="{BB962C8B-B14F-4D97-AF65-F5344CB8AC3E}">
        <p14:creationId xmlns:p14="http://schemas.microsoft.com/office/powerpoint/2010/main" val="9477714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0" y="2286000"/>
            <a:ext cx="7924800" cy="4572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endParaRPr lang="en-US" altLang="en-US" sz="2400"/>
          </a:p>
        </p:txBody>
      </p:sp>
      <p:sp>
        <p:nvSpPr>
          <p:cNvPr id="73731" name="Rectangle 3"/>
          <p:cNvSpPr>
            <a:spLocks noChangeArrowheads="1"/>
          </p:cNvSpPr>
          <p:nvPr/>
        </p:nvSpPr>
        <p:spPr bwMode="auto">
          <a:xfrm>
            <a:off x="0" y="2362200"/>
            <a:ext cx="1371600" cy="44958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endParaRPr lang="en-US" altLang="en-US" sz="2400"/>
          </a:p>
        </p:txBody>
      </p:sp>
      <p:sp>
        <p:nvSpPr>
          <p:cNvPr id="73732" name="Text Box 5"/>
          <p:cNvSpPr txBox="1">
            <a:spLocks noChangeArrowheads="1"/>
          </p:cNvSpPr>
          <p:nvPr/>
        </p:nvSpPr>
        <p:spPr bwMode="auto">
          <a:xfrm>
            <a:off x="1834356" y="5907088"/>
            <a:ext cx="73183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500" b="1" dirty="0">
                <a:latin typeface="Arial" panose="020B0604020202020204" pitchFamily="34" charset="0"/>
              </a:rPr>
              <a:t>Small</a:t>
            </a:r>
          </a:p>
        </p:txBody>
      </p:sp>
      <p:sp>
        <p:nvSpPr>
          <p:cNvPr id="73733" name="Rectangle 6"/>
          <p:cNvSpPr>
            <a:spLocks noChangeArrowheads="1"/>
          </p:cNvSpPr>
          <p:nvPr/>
        </p:nvSpPr>
        <p:spPr bwMode="auto">
          <a:xfrm>
            <a:off x="7172325" y="5943600"/>
            <a:ext cx="711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500" b="1">
                <a:latin typeface="Arial" panose="020B0604020202020204" pitchFamily="34" charset="0"/>
              </a:rPr>
              <a:t>Large</a:t>
            </a:r>
          </a:p>
        </p:txBody>
      </p:sp>
      <p:sp>
        <p:nvSpPr>
          <p:cNvPr id="73734" name="Rectangle 7"/>
          <p:cNvSpPr>
            <a:spLocks noChangeArrowheads="1"/>
          </p:cNvSpPr>
          <p:nvPr/>
        </p:nvSpPr>
        <p:spPr bwMode="auto">
          <a:xfrm>
            <a:off x="4022725" y="5943600"/>
            <a:ext cx="13271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500" b="1">
                <a:latin typeface="Arial" panose="020B0604020202020204" pitchFamily="34" charset="0"/>
              </a:rPr>
              <a:t>Intermediate</a:t>
            </a:r>
          </a:p>
        </p:txBody>
      </p:sp>
      <p:sp>
        <p:nvSpPr>
          <p:cNvPr id="73735" name="Rectangle 5"/>
          <p:cNvSpPr>
            <a:spLocks noGrp="1" noChangeArrowheads="1"/>
          </p:cNvSpPr>
          <p:nvPr>
            <p:ph type="title"/>
          </p:nvPr>
        </p:nvSpPr>
        <p:spPr>
          <a:xfrm>
            <a:off x="1981200" y="914400"/>
            <a:ext cx="6705600" cy="503238"/>
          </a:xfrm>
        </p:spPr>
        <p:txBody>
          <a:bodyPr/>
          <a:lstStyle/>
          <a:p>
            <a:pPr eaLnBrk="1" hangingPunct="1"/>
            <a:r>
              <a:rPr lang="en-US" altLang="en-US" b="1" dirty="0" smtClean="0">
                <a:latin typeface="Tahoma" panose="020B0604030504040204" pitchFamily="34" charset="0"/>
              </a:rPr>
              <a:t>Histologic Classification:</a:t>
            </a:r>
            <a:br>
              <a:rPr lang="en-US" altLang="en-US" b="1" dirty="0" smtClean="0">
                <a:latin typeface="Tahoma" panose="020B0604030504040204" pitchFamily="34" charset="0"/>
              </a:rPr>
            </a:br>
            <a:r>
              <a:rPr lang="en-US" altLang="en-US" b="1" dirty="0" smtClean="0">
                <a:latin typeface="Tahoma" panose="020B0604030504040204" pitchFamily="34" charset="0"/>
              </a:rPr>
              <a:t>Cell Size</a:t>
            </a:r>
          </a:p>
        </p:txBody>
      </p:sp>
      <p:pic>
        <p:nvPicPr>
          <p:cNvPr id="73736" name="Content Placeholder 3"/>
          <p:cNvPicPr>
            <a:picLocks noChangeAspect="1"/>
          </p:cNvPicPr>
          <p:nvPr/>
        </p:nvPicPr>
        <p:blipFill>
          <a:blip r:embed="rId3">
            <a:extLst>
              <a:ext uri="{28A0092B-C50C-407E-A947-70E740481C1C}">
                <a14:useLocalDpi xmlns:a14="http://schemas.microsoft.com/office/drawing/2010/main" val="0"/>
              </a:ext>
            </a:extLst>
          </a:blip>
          <a:srcRect l="8397" r="16603"/>
          <a:stretch>
            <a:fillRect/>
          </a:stretch>
        </p:blipFill>
        <p:spPr bwMode="auto">
          <a:xfrm>
            <a:off x="6338888" y="2593975"/>
            <a:ext cx="2382837"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Content Placeholder 3"/>
          <p:cNvPicPr>
            <a:picLocks noChangeAspect="1"/>
          </p:cNvPicPr>
          <p:nvPr/>
        </p:nvPicPr>
        <p:blipFill>
          <a:blip r:embed="rId4">
            <a:extLst>
              <a:ext uri="{28A0092B-C50C-407E-A947-70E740481C1C}">
                <a14:useLocalDpi xmlns:a14="http://schemas.microsoft.com/office/drawing/2010/main" val="0"/>
              </a:ext>
            </a:extLst>
          </a:blip>
          <a:srcRect l="15112" r="9888"/>
          <a:stretch>
            <a:fillRect/>
          </a:stretch>
        </p:blipFill>
        <p:spPr bwMode="auto">
          <a:xfrm>
            <a:off x="3463925" y="2587625"/>
            <a:ext cx="2384425"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8" name="Content Placeholder 5"/>
          <p:cNvPicPr>
            <a:picLocks noGrp="1" noChangeAspect="1"/>
          </p:cNvPicPr>
          <p:nvPr/>
        </p:nvPicPr>
        <p:blipFill>
          <a:blip r:embed="rId5">
            <a:extLst>
              <a:ext uri="{28A0092B-C50C-407E-A947-70E740481C1C}">
                <a14:useLocalDpi xmlns:a14="http://schemas.microsoft.com/office/drawing/2010/main" val="0"/>
              </a:ext>
            </a:extLst>
          </a:blip>
          <a:srcRect l="9592" r="15408"/>
          <a:stretch>
            <a:fillRect/>
          </a:stretch>
        </p:blipFill>
        <p:spPr bwMode="auto">
          <a:xfrm>
            <a:off x="604838" y="2582863"/>
            <a:ext cx="2392362"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64091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23863" y="211138"/>
            <a:ext cx="8191500" cy="1181100"/>
          </a:xfrm>
        </p:spPr>
        <p:txBody>
          <a:bodyPr/>
          <a:lstStyle/>
          <a:p>
            <a:pPr eaLnBrk="1" hangingPunct="1"/>
            <a:r>
              <a:rPr lang="en-US" altLang="en-US" b="1" smtClean="0">
                <a:latin typeface="Tahoma" panose="020B0604030504040204" pitchFamily="34" charset="0"/>
              </a:rPr>
              <a:t>Lymphoma Grades</a:t>
            </a:r>
            <a:r>
              <a:rPr lang="en-US" altLang="en-US" b="1" smtClean="0"/>
              <a:t> </a:t>
            </a:r>
          </a:p>
        </p:txBody>
      </p:sp>
      <p:sp>
        <p:nvSpPr>
          <p:cNvPr id="77827" name="Rectangle 3"/>
          <p:cNvSpPr>
            <a:spLocks noGrp="1" noChangeArrowheads="1"/>
          </p:cNvSpPr>
          <p:nvPr>
            <p:ph type="body" idx="1"/>
          </p:nvPr>
        </p:nvSpPr>
        <p:spPr>
          <a:xfrm>
            <a:off x="1905000" y="1676400"/>
            <a:ext cx="7010400" cy="4648200"/>
          </a:xfrm>
        </p:spPr>
        <p:txBody>
          <a:bodyPr/>
          <a:lstStyle/>
          <a:p>
            <a:pPr eaLnBrk="1" hangingPunct="1">
              <a:lnSpc>
                <a:spcPct val="90000"/>
              </a:lnSpc>
            </a:pPr>
            <a:r>
              <a:rPr lang="en-US" altLang="en-US" dirty="0" smtClean="0">
                <a:latin typeface="Arial Unicode MS" pitchFamily="34" charset="-128"/>
              </a:rPr>
              <a:t>Low Grade </a:t>
            </a:r>
            <a:r>
              <a:rPr lang="en-US" altLang="en-US" i="1" dirty="0" smtClean="0">
                <a:solidFill>
                  <a:srgbClr val="339966"/>
                </a:solidFill>
                <a:latin typeface="Arial Unicode MS" pitchFamily="34" charset="-128"/>
              </a:rPr>
              <a:t>(indolent, slow growing)</a:t>
            </a:r>
          </a:p>
          <a:p>
            <a:pPr lvl="1" eaLnBrk="1" hangingPunct="1">
              <a:lnSpc>
                <a:spcPct val="90000"/>
              </a:lnSpc>
            </a:pPr>
            <a:r>
              <a:rPr lang="en-US" altLang="en-US" dirty="0" smtClean="0">
                <a:latin typeface="Arial Unicode MS" pitchFamily="34" charset="-128"/>
              </a:rPr>
              <a:t>Small lymphocytic lymphoma</a:t>
            </a:r>
          </a:p>
          <a:p>
            <a:pPr lvl="1" eaLnBrk="1" hangingPunct="1">
              <a:lnSpc>
                <a:spcPct val="90000"/>
              </a:lnSpc>
            </a:pPr>
            <a:r>
              <a:rPr lang="en-US" altLang="en-US" dirty="0" smtClean="0">
                <a:latin typeface="Arial Unicode MS" pitchFamily="34" charset="-128"/>
              </a:rPr>
              <a:t>Follicular small cleaved lymphoma</a:t>
            </a:r>
          </a:p>
          <a:p>
            <a:pPr eaLnBrk="1" hangingPunct="1">
              <a:lnSpc>
                <a:spcPct val="90000"/>
              </a:lnSpc>
            </a:pPr>
            <a:r>
              <a:rPr lang="en-US" altLang="en-US" dirty="0" smtClean="0">
                <a:latin typeface="Arial Unicode MS" pitchFamily="34" charset="-128"/>
              </a:rPr>
              <a:t>Intermediate Grade </a:t>
            </a:r>
            <a:r>
              <a:rPr lang="en-US" altLang="en-US" i="1" dirty="0" smtClean="0">
                <a:solidFill>
                  <a:srgbClr val="339966"/>
                </a:solidFill>
                <a:latin typeface="Arial Unicode MS" pitchFamily="34" charset="-128"/>
              </a:rPr>
              <a:t>(in between, prognosis depends on stage)</a:t>
            </a:r>
          </a:p>
          <a:p>
            <a:pPr lvl="1" eaLnBrk="1" hangingPunct="1">
              <a:lnSpc>
                <a:spcPct val="90000"/>
              </a:lnSpc>
            </a:pPr>
            <a:r>
              <a:rPr lang="en-US" altLang="en-US" dirty="0" smtClean="0">
                <a:latin typeface="Arial Unicode MS" pitchFamily="34" charset="-128"/>
              </a:rPr>
              <a:t>Diffuse large cell </a:t>
            </a:r>
            <a:r>
              <a:rPr lang="en-US" altLang="en-US" dirty="0" smtClean="0">
                <a:latin typeface="Arial Unicode MS" pitchFamily="34" charset="-128"/>
              </a:rPr>
              <a:t>lymphoma</a:t>
            </a:r>
            <a:endParaRPr lang="en-US" altLang="en-US" dirty="0" smtClean="0">
              <a:latin typeface="Arial Unicode MS" pitchFamily="34" charset="-128"/>
            </a:endParaRPr>
          </a:p>
          <a:p>
            <a:pPr eaLnBrk="1" hangingPunct="1">
              <a:lnSpc>
                <a:spcPct val="90000"/>
              </a:lnSpc>
            </a:pPr>
            <a:r>
              <a:rPr lang="en-US" altLang="en-US" dirty="0" smtClean="0">
                <a:latin typeface="Arial Unicode MS" pitchFamily="34" charset="-128"/>
              </a:rPr>
              <a:t>High Grade </a:t>
            </a:r>
            <a:r>
              <a:rPr lang="en-US" altLang="en-US" i="1" dirty="0" smtClean="0">
                <a:solidFill>
                  <a:srgbClr val="339966"/>
                </a:solidFill>
                <a:latin typeface="Arial Unicode MS" pitchFamily="34" charset="-128"/>
              </a:rPr>
              <a:t>(aggressive, fast growing)</a:t>
            </a:r>
          </a:p>
          <a:p>
            <a:pPr lvl="1" eaLnBrk="1" hangingPunct="1">
              <a:lnSpc>
                <a:spcPct val="90000"/>
              </a:lnSpc>
            </a:pPr>
            <a:r>
              <a:rPr lang="en-US" altLang="en-US" dirty="0" err="1" smtClean="0">
                <a:latin typeface="Arial Unicode MS" pitchFamily="34" charset="-128"/>
              </a:rPr>
              <a:t>Burkitt</a:t>
            </a:r>
            <a:r>
              <a:rPr lang="en-US" altLang="en-US" dirty="0" smtClean="0">
                <a:latin typeface="Arial Unicode MS" pitchFamily="34" charset="-128"/>
              </a:rPr>
              <a:t> lymphoma</a:t>
            </a:r>
          </a:p>
          <a:p>
            <a:pPr lvl="1" eaLnBrk="1" hangingPunct="1">
              <a:lnSpc>
                <a:spcPct val="90000"/>
              </a:lnSpc>
            </a:pPr>
            <a:r>
              <a:rPr lang="en-US" altLang="en-US" dirty="0" smtClean="0">
                <a:latin typeface="Arial Unicode MS" pitchFamily="34" charset="-128"/>
              </a:rPr>
              <a:t>Lymphoblastic lymphoma</a:t>
            </a:r>
          </a:p>
        </p:txBody>
      </p:sp>
    </p:spTree>
    <p:extLst>
      <p:ext uri="{BB962C8B-B14F-4D97-AF65-F5344CB8AC3E}">
        <p14:creationId xmlns:p14="http://schemas.microsoft.com/office/powerpoint/2010/main" val="11171439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506" name="Group 73"/>
          <p:cNvGrpSpPr>
            <a:grpSpLocks/>
          </p:cNvGrpSpPr>
          <p:nvPr/>
        </p:nvGrpSpPr>
        <p:grpSpPr bwMode="auto">
          <a:xfrm>
            <a:off x="393700" y="1684338"/>
            <a:ext cx="8518525" cy="3054350"/>
            <a:chOff x="245" y="1031"/>
            <a:chExt cx="5360" cy="1924"/>
          </a:xfrm>
        </p:grpSpPr>
        <p:sp>
          <p:nvSpPr>
            <p:cNvPr id="17436" name="Rectangle 2"/>
            <p:cNvSpPr>
              <a:spLocks noChangeArrowheads="1"/>
            </p:cNvSpPr>
            <p:nvPr/>
          </p:nvSpPr>
          <p:spPr bwMode="auto">
            <a:xfrm>
              <a:off x="247" y="2303"/>
              <a:ext cx="5358" cy="652"/>
            </a:xfrm>
            <a:prstGeom prst="rect">
              <a:avLst/>
            </a:prstGeom>
            <a:solidFill>
              <a:srgbClr val="339966"/>
            </a:solidFill>
            <a:ln w="9525">
              <a:solidFill>
                <a:schemeClr val="tx1"/>
              </a:solidFill>
              <a:miter lim="800000"/>
              <a:headEnd/>
              <a:tailEnd/>
            </a:ln>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smtClean="0">
                <a:ln>
                  <a:noFill/>
                </a:ln>
                <a:solidFill>
                  <a:prstClr val="black"/>
                </a:solidFill>
                <a:effectLst/>
                <a:uLnTx/>
                <a:uFillTx/>
                <a:latin typeface="Times New Roman" pitchFamily="18" charset="0"/>
                <a:ea typeface="+mn-ea"/>
                <a:cs typeface="+mn-cs"/>
              </a:endParaRPr>
            </a:p>
          </p:txBody>
        </p:sp>
        <p:sp>
          <p:nvSpPr>
            <p:cNvPr id="17437" name="Rectangle 3"/>
            <p:cNvSpPr>
              <a:spLocks noChangeArrowheads="1"/>
            </p:cNvSpPr>
            <p:nvPr/>
          </p:nvSpPr>
          <p:spPr bwMode="auto">
            <a:xfrm>
              <a:off x="245" y="1031"/>
              <a:ext cx="5360" cy="637"/>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smtClean="0">
                <a:ln>
                  <a:noFill/>
                </a:ln>
                <a:solidFill>
                  <a:prstClr val="black"/>
                </a:solidFill>
                <a:effectLst/>
                <a:uLnTx/>
                <a:uFillTx/>
                <a:latin typeface="Times New Roman" pitchFamily="18" charset="0"/>
                <a:ea typeface="+mn-ea"/>
                <a:cs typeface="+mn-cs"/>
              </a:endParaRPr>
            </a:p>
          </p:txBody>
        </p:sp>
        <p:sp>
          <p:nvSpPr>
            <p:cNvPr id="17438" name="Rectangle 4"/>
            <p:cNvSpPr>
              <a:spLocks noChangeArrowheads="1"/>
            </p:cNvSpPr>
            <p:nvPr/>
          </p:nvSpPr>
          <p:spPr bwMode="auto">
            <a:xfrm>
              <a:off x="247" y="1667"/>
              <a:ext cx="5358" cy="643"/>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smtClean="0">
                <a:ln>
                  <a:noFill/>
                </a:ln>
                <a:solidFill>
                  <a:prstClr val="black"/>
                </a:solidFill>
                <a:effectLst/>
                <a:uLnTx/>
                <a:uFillTx/>
                <a:latin typeface="Times New Roman" pitchFamily="18" charset="0"/>
                <a:ea typeface="+mn-ea"/>
                <a:cs typeface="+mn-cs"/>
              </a:endParaRPr>
            </a:p>
          </p:txBody>
        </p:sp>
      </p:grpSp>
      <p:graphicFrame>
        <p:nvGraphicFramePr>
          <p:cNvPr id="32863" name="Group 95"/>
          <p:cNvGraphicFramePr>
            <a:graphicFrameLocks noGrp="1"/>
          </p:cNvGraphicFramePr>
          <p:nvPr/>
        </p:nvGraphicFramePr>
        <p:xfrm>
          <a:off x="384175" y="795338"/>
          <a:ext cx="8516938" cy="3929061"/>
        </p:xfrm>
        <a:graphic>
          <a:graphicData uri="http://schemas.openxmlformats.org/drawingml/2006/table">
            <a:tbl>
              <a:tblPr/>
              <a:tblGrid>
                <a:gridCol w="3416300">
                  <a:extLst>
                    <a:ext uri="{9D8B030D-6E8A-4147-A177-3AD203B41FA5}">
                      <a16:colId xmlns:a16="http://schemas.microsoft.com/office/drawing/2014/main" val="20000"/>
                    </a:ext>
                  </a:extLst>
                </a:gridCol>
                <a:gridCol w="2987675">
                  <a:extLst>
                    <a:ext uri="{9D8B030D-6E8A-4147-A177-3AD203B41FA5}">
                      <a16:colId xmlns:a16="http://schemas.microsoft.com/office/drawing/2014/main" val="20001"/>
                    </a:ext>
                  </a:extLst>
                </a:gridCol>
                <a:gridCol w="2112963">
                  <a:extLst>
                    <a:ext uri="{9D8B030D-6E8A-4147-A177-3AD203B41FA5}">
                      <a16:colId xmlns:a16="http://schemas.microsoft.com/office/drawing/2014/main" val="20002"/>
                    </a:ext>
                  </a:extLst>
                </a:gridCol>
              </a:tblGrid>
              <a:tr h="8937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6"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6" charset="0"/>
                        </a:rPr>
                        <a:t> Natural History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6" charset="0"/>
                        </a:rPr>
                        <a:t>Cure Rate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175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6" charset="0"/>
                        </a:rPr>
                        <a:t>Low Grade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6" charset="0"/>
                        </a:rPr>
                        <a:t>(</a:t>
                      </a:r>
                      <a:r>
                        <a:rPr kumimoji="0" lang="en-US" sz="1800" b="0" i="0" u="none" strike="noStrike" cap="none" normalizeH="0" baseline="0" dirty="0" smtClean="0">
                          <a:ln>
                            <a:noFill/>
                          </a:ln>
                          <a:solidFill>
                            <a:schemeClr val="tx1"/>
                          </a:solidFill>
                          <a:effectLst/>
                          <a:latin typeface="Times New Roman" pitchFamily="16" charset="0"/>
                        </a:rPr>
                        <a:t>Follicular, Small lymphocytic</a:t>
                      </a:r>
                      <a:r>
                        <a:rPr kumimoji="0" lang="en-US" sz="2000" b="0" i="0" u="none" strike="noStrike" cap="none" normalizeH="0" baseline="0" dirty="0" smtClean="0">
                          <a:ln>
                            <a:noFill/>
                          </a:ln>
                          <a:solidFill>
                            <a:schemeClr val="tx1"/>
                          </a:solidFill>
                          <a:effectLst/>
                          <a:latin typeface="Times New Roman" pitchFamily="16" charset="0"/>
                        </a:rPr>
                        <a: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6" charset="0"/>
                        </a:rPr>
                        <a:t>Many years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6" charset="0"/>
                        </a:rPr>
                        <a:t>Incurable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0012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6" charset="0"/>
                        </a:rPr>
                        <a:t>Intermediate Grade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6" charset="0"/>
                        </a:rPr>
                        <a:t>(Diffuse Large B-Cell)</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6" charset="0"/>
                        </a:rPr>
                        <a:t>A few years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6" charset="0"/>
                        </a:rPr>
                        <a:t>Curable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6" charset="0"/>
                        </a:rPr>
                        <a:t>(20 to 80%)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66"/>
                    </a:solidFill>
                  </a:tcPr>
                </a:tc>
                <a:extLst>
                  <a:ext uri="{0D108BD9-81ED-4DB2-BD59-A6C34878D82A}">
                    <a16:rowId xmlns:a16="http://schemas.microsoft.com/office/drawing/2014/main" val="10002"/>
                  </a:ext>
                </a:extLst>
              </a:tr>
              <a:tr h="10175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6" charset="0"/>
                        </a:rPr>
                        <a:t>High Grade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6" charset="0"/>
                        </a:rPr>
                        <a:t>(</a:t>
                      </a:r>
                      <a:r>
                        <a:rPr kumimoji="0" lang="en-US" sz="2000" b="0" i="0" u="none" strike="noStrike" cap="none" normalizeH="0" baseline="0" dirty="0" err="1" smtClean="0">
                          <a:ln>
                            <a:noFill/>
                          </a:ln>
                          <a:solidFill>
                            <a:schemeClr val="tx1"/>
                          </a:solidFill>
                          <a:effectLst/>
                          <a:latin typeface="Times New Roman" pitchFamily="16" charset="0"/>
                        </a:rPr>
                        <a:t>Burkitt</a:t>
                      </a:r>
                      <a:r>
                        <a:rPr kumimoji="0" lang="en-US" sz="2000" b="0" i="0" u="none" strike="noStrike" cap="none" normalizeH="0" baseline="0" dirty="0" smtClean="0">
                          <a:ln>
                            <a:noFill/>
                          </a:ln>
                          <a:solidFill>
                            <a:schemeClr val="tx1"/>
                          </a:solidFill>
                          <a:effectLst/>
                          <a:latin typeface="Times New Roman" pitchFamily="16" charset="0"/>
                        </a:rPr>
                        <a:t>, Lymphoblastic)</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6" charset="0"/>
                        </a:rPr>
                        <a:t>Months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6" charset="0"/>
                        </a:rPr>
                        <a:t>Curable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6" charset="0"/>
                        </a:rPr>
                        <a:t>(</a:t>
                      </a:r>
                      <a:r>
                        <a:rPr kumimoji="0" lang="en-US" sz="2000" b="0" i="0" u="sng" strike="noStrike" cap="none" normalizeH="0" baseline="0" dirty="0" smtClean="0">
                          <a:ln>
                            <a:noFill/>
                          </a:ln>
                          <a:solidFill>
                            <a:schemeClr val="tx1"/>
                          </a:solidFill>
                          <a:effectLst/>
                          <a:latin typeface="Times New Roman" pitchFamily="16" charset="0"/>
                        </a:rPr>
                        <a:t>&gt;</a:t>
                      </a:r>
                      <a:r>
                        <a:rPr kumimoji="0" lang="en-US" sz="2000" b="0" i="0" u="none" strike="noStrike" cap="none" normalizeH="0" baseline="0" dirty="0" smtClean="0">
                          <a:ln>
                            <a:noFill/>
                          </a:ln>
                          <a:solidFill>
                            <a:schemeClr val="tx1"/>
                          </a:solidFill>
                          <a:effectLst/>
                          <a:latin typeface="Times New Roman" pitchFamily="16" charset="0"/>
                        </a:rPr>
                        <a:t> 80%)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FF"/>
                    </a:solidFill>
                  </a:tcPr>
                </a:tc>
                <a:extLst>
                  <a:ext uri="{0D108BD9-81ED-4DB2-BD59-A6C34878D82A}">
                    <a16:rowId xmlns:a16="http://schemas.microsoft.com/office/drawing/2014/main" val="10003"/>
                  </a:ext>
                </a:extLst>
              </a:tr>
            </a:tbl>
          </a:graphicData>
        </a:graphic>
      </p:graphicFrame>
      <p:sp>
        <p:nvSpPr>
          <p:cNvPr id="149529" name="Text Box 84"/>
          <p:cNvSpPr txBox="1">
            <a:spLocks noChangeArrowheads="1"/>
          </p:cNvSpPr>
          <p:nvPr/>
        </p:nvSpPr>
        <p:spPr bwMode="auto">
          <a:xfrm>
            <a:off x="168275" y="5067300"/>
            <a:ext cx="8715375" cy="9540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Hodgkin’s Disease is similar to intermediate grades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with 60 to 95% cure</a:t>
            </a:r>
          </a:p>
        </p:txBody>
      </p:sp>
      <p:sp>
        <p:nvSpPr>
          <p:cNvPr id="17434" name="Text Box 87"/>
          <p:cNvSpPr txBox="1">
            <a:spLocks noChangeArrowheads="1"/>
          </p:cNvSpPr>
          <p:nvPr/>
        </p:nvSpPr>
        <p:spPr bwMode="auto">
          <a:xfrm>
            <a:off x="2228056" y="136528"/>
            <a:ext cx="4829175"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0">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smtClean="0">
                <a:ln>
                  <a:noFill/>
                </a:ln>
                <a:solidFill>
                  <a:prstClr val="black"/>
                </a:solidFill>
                <a:effectLst/>
                <a:uLnTx/>
                <a:uFillTx/>
                <a:latin typeface="Times New Roman" pitchFamily="18" charset="0"/>
                <a:ea typeface="+mn-ea"/>
                <a:cs typeface="+mn-cs"/>
              </a:rPr>
              <a:t>The Working Formulation </a:t>
            </a:r>
          </a:p>
        </p:txBody>
      </p:sp>
    </p:spTree>
    <p:extLst>
      <p:ext uri="{BB962C8B-B14F-4D97-AF65-F5344CB8AC3E}">
        <p14:creationId xmlns:p14="http://schemas.microsoft.com/office/powerpoint/2010/main" val="47954147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3"/>
          <p:cNvSpPr>
            <a:spLocks noChangeArrowheads="1"/>
          </p:cNvSpPr>
          <p:nvPr/>
        </p:nvSpPr>
        <p:spPr bwMode="auto">
          <a:xfrm>
            <a:off x="153988" y="344488"/>
            <a:ext cx="2052637" cy="1382712"/>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1600" u="sng"/>
              <a:t>Small Lymphocytic</a:t>
            </a:r>
          </a:p>
          <a:p>
            <a:pPr algn="ctr" eaLnBrk="1" hangingPunct="1">
              <a:spcBef>
                <a:spcPct val="0"/>
              </a:spcBef>
              <a:buFontTx/>
              <a:buNone/>
            </a:pPr>
            <a:r>
              <a:rPr lang="en-US" altLang="en-US" sz="1600" u="sng"/>
              <a:t>Follicular</a:t>
            </a:r>
          </a:p>
        </p:txBody>
      </p:sp>
      <p:sp>
        <p:nvSpPr>
          <p:cNvPr id="151555" name="Rectangle 6"/>
          <p:cNvSpPr>
            <a:spLocks noChangeArrowheads="1"/>
          </p:cNvSpPr>
          <p:nvPr/>
        </p:nvSpPr>
        <p:spPr bwMode="auto">
          <a:xfrm>
            <a:off x="2362200" y="185738"/>
            <a:ext cx="4451350" cy="2867025"/>
          </a:xfrm>
          <a:prstGeom prst="rect">
            <a:avLst/>
          </a:prstGeom>
          <a:solidFill>
            <a:srgbClr val="C0C0C0"/>
          </a:solidFill>
          <a:ln w="9525">
            <a:solidFill>
              <a:schemeClr val="tx1"/>
            </a:solidFill>
            <a:miter lim="800000"/>
            <a:headEnd/>
            <a:tailEnd/>
          </a:ln>
        </p:spPr>
        <p:txBody>
          <a:bodyPr wrap="none" tIns="0"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endParaRPr lang="en-US" altLang="en-US" sz="2400"/>
          </a:p>
        </p:txBody>
      </p:sp>
      <p:sp>
        <p:nvSpPr>
          <p:cNvPr id="151556" name="Rectangle 7"/>
          <p:cNvSpPr>
            <a:spLocks noChangeArrowheads="1"/>
          </p:cNvSpPr>
          <p:nvPr/>
        </p:nvSpPr>
        <p:spPr bwMode="auto">
          <a:xfrm>
            <a:off x="2609850" y="334963"/>
            <a:ext cx="2078038" cy="1379537"/>
          </a:xfrm>
          <a:prstGeom prst="rect">
            <a:avLst/>
          </a:prstGeom>
          <a:solidFill>
            <a:srgbClr val="CCFF66"/>
          </a:solidFill>
          <a:ln w="6350">
            <a:solidFill>
              <a:schemeClr val="tx1"/>
            </a:solidFill>
            <a:prstDash val="dash"/>
            <a:miter lim="800000"/>
            <a:headEnd/>
            <a:tailEnd/>
          </a:ln>
        </p:spPr>
        <p:txBody>
          <a:bodyPr wrap="none" tIns="0" anchor="ctr" anchorCtr="1"/>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endParaRPr lang="en-US" altLang="en-US" sz="1200"/>
          </a:p>
        </p:txBody>
      </p:sp>
      <p:sp>
        <p:nvSpPr>
          <p:cNvPr id="151557" name="Text Box 8"/>
          <p:cNvSpPr txBox="1">
            <a:spLocks noChangeArrowheads="1"/>
          </p:cNvSpPr>
          <p:nvPr/>
        </p:nvSpPr>
        <p:spPr bwMode="auto">
          <a:xfrm>
            <a:off x="2790825" y="612775"/>
            <a:ext cx="15652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nchor="ctr" anchorCtr="1">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1400" b="1" u="sng"/>
              <a:t>Mantle Cell</a:t>
            </a:r>
          </a:p>
        </p:txBody>
      </p:sp>
      <p:sp>
        <p:nvSpPr>
          <p:cNvPr id="151558" name="Text Box 9"/>
          <p:cNvSpPr txBox="1">
            <a:spLocks noChangeArrowheads="1"/>
          </p:cNvSpPr>
          <p:nvPr/>
        </p:nvSpPr>
        <p:spPr bwMode="auto">
          <a:xfrm>
            <a:off x="2744788" y="1362075"/>
            <a:ext cx="1712912" cy="231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tIns="0" anchor="ctr" anchorCtr="1">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1200" i="1"/>
              <a:t>Low/Intermediate Grade</a:t>
            </a:r>
          </a:p>
        </p:txBody>
      </p:sp>
      <p:sp>
        <p:nvSpPr>
          <p:cNvPr id="151559" name="Rectangle 10"/>
          <p:cNvSpPr>
            <a:spLocks noChangeArrowheads="1"/>
          </p:cNvSpPr>
          <p:nvPr/>
        </p:nvSpPr>
        <p:spPr bwMode="auto">
          <a:xfrm>
            <a:off x="4684713" y="331788"/>
            <a:ext cx="1882775" cy="1384300"/>
          </a:xfrm>
          <a:prstGeom prst="rect">
            <a:avLst/>
          </a:prstGeom>
          <a:solidFill>
            <a:schemeClr val="accent1"/>
          </a:solidFill>
          <a:ln w="9525">
            <a:solidFill>
              <a:schemeClr val="tx1"/>
            </a:solidFill>
            <a:prstDash val="dash"/>
            <a:miter lim="800000"/>
            <a:headEnd/>
            <a:tailEnd/>
          </a:ln>
        </p:spPr>
        <p:txBody>
          <a:bodyPr wrap="none" tIns="0"/>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endParaRPr lang="en-US" altLang="en-US" sz="1600" b="1" u="sng"/>
          </a:p>
          <a:p>
            <a:pPr algn="ctr" eaLnBrk="1" hangingPunct="1">
              <a:spcBef>
                <a:spcPct val="0"/>
              </a:spcBef>
              <a:buFontTx/>
              <a:buNone/>
            </a:pPr>
            <a:r>
              <a:rPr lang="en-US" altLang="en-US" sz="1400" b="1" u="sng"/>
              <a:t>Diffuse Large B-Cell</a:t>
            </a:r>
          </a:p>
        </p:txBody>
      </p:sp>
      <p:sp>
        <p:nvSpPr>
          <p:cNvPr id="151560" name="Text Box 11"/>
          <p:cNvSpPr txBox="1">
            <a:spLocks noChangeArrowheads="1"/>
          </p:cNvSpPr>
          <p:nvPr/>
        </p:nvSpPr>
        <p:spPr bwMode="auto">
          <a:xfrm>
            <a:off x="4970463" y="1363663"/>
            <a:ext cx="1392237"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tIns="0" anchor="ctr" anchorCtr="1">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1200" i="1"/>
              <a:t>Intermediate Grade</a:t>
            </a:r>
          </a:p>
        </p:txBody>
      </p:sp>
      <p:sp>
        <p:nvSpPr>
          <p:cNvPr id="151561" name="Rectangle 12"/>
          <p:cNvSpPr>
            <a:spLocks noChangeArrowheads="1"/>
          </p:cNvSpPr>
          <p:nvPr/>
        </p:nvSpPr>
        <p:spPr bwMode="auto">
          <a:xfrm>
            <a:off x="3835400" y="1879600"/>
            <a:ext cx="2632075" cy="1173163"/>
          </a:xfrm>
          <a:prstGeom prst="rect">
            <a:avLst/>
          </a:prstGeom>
          <a:solidFill>
            <a:srgbClr val="FF0000"/>
          </a:solidFill>
          <a:ln w="9525">
            <a:solidFill>
              <a:schemeClr val="tx1"/>
            </a:solidFill>
            <a:miter lim="800000"/>
            <a:headEnd/>
            <a:tailEnd/>
          </a:ln>
        </p:spPr>
        <p:txBody>
          <a:bodyPr wrap="none" tIns="0"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1400" b="1" u="sng"/>
              <a:t>Hodgkin’s Disease</a:t>
            </a:r>
          </a:p>
          <a:p>
            <a:pPr algn="ctr" eaLnBrk="1" hangingPunct="1">
              <a:spcBef>
                <a:spcPct val="0"/>
              </a:spcBef>
              <a:buFontTx/>
              <a:buNone/>
            </a:pPr>
            <a:endParaRPr lang="en-US" altLang="en-US" sz="1400" b="1" u="sng"/>
          </a:p>
          <a:p>
            <a:pPr algn="ctr" eaLnBrk="1" hangingPunct="1">
              <a:spcBef>
                <a:spcPct val="0"/>
              </a:spcBef>
              <a:buFontTx/>
              <a:buNone/>
            </a:pPr>
            <a:endParaRPr lang="en-US" altLang="en-US" sz="1400" b="1" u="sng"/>
          </a:p>
        </p:txBody>
      </p:sp>
      <p:sp>
        <p:nvSpPr>
          <p:cNvPr id="151562" name="Text Box 13"/>
          <p:cNvSpPr txBox="1">
            <a:spLocks noChangeArrowheads="1"/>
          </p:cNvSpPr>
          <p:nvPr/>
        </p:nvSpPr>
        <p:spPr bwMode="auto">
          <a:xfrm>
            <a:off x="6907213" y="612775"/>
            <a:ext cx="2141537" cy="954088"/>
          </a:xfrm>
          <a:prstGeom prst="rect">
            <a:avLst/>
          </a:prstGeom>
          <a:solidFill>
            <a:srgbClr val="00B0F0"/>
          </a:solidFill>
          <a:ln w="9525">
            <a:solidFill>
              <a:schemeClr val="tx1"/>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1400" b="1" u="sng"/>
              <a:t>Burkitt’s,</a:t>
            </a:r>
          </a:p>
          <a:p>
            <a:pPr algn="ctr" eaLnBrk="1" hangingPunct="1">
              <a:spcBef>
                <a:spcPct val="0"/>
              </a:spcBef>
              <a:buFontTx/>
              <a:buNone/>
            </a:pPr>
            <a:r>
              <a:rPr lang="en-US" altLang="en-US" sz="1400" b="1" u="sng"/>
              <a:t>Lymphoblastic</a:t>
            </a:r>
          </a:p>
          <a:p>
            <a:pPr algn="ctr" eaLnBrk="1" hangingPunct="1">
              <a:spcBef>
                <a:spcPct val="0"/>
              </a:spcBef>
              <a:buFontTx/>
              <a:buNone/>
            </a:pPr>
            <a:endParaRPr lang="en-US" altLang="en-US" sz="1400" b="1" u="sng"/>
          </a:p>
          <a:p>
            <a:pPr algn="ctr" eaLnBrk="1" hangingPunct="1">
              <a:spcBef>
                <a:spcPct val="0"/>
              </a:spcBef>
              <a:buFontTx/>
              <a:buNone/>
            </a:pPr>
            <a:endParaRPr lang="en-US" altLang="en-US" sz="1400" b="1" u="sng"/>
          </a:p>
        </p:txBody>
      </p:sp>
      <p:sp>
        <p:nvSpPr>
          <p:cNvPr id="151563" name="Text Box 14"/>
          <p:cNvSpPr txBox="1">
            <a:spLocks noChangeArrowheads="1"/>
          </p:cNvSpPr>
          <p:nvPr/>
        </p:nvSpPr>
        <p:spPr bwMode="auto">
          <a:xfrm>
            <a:off x="7519988" y="1266825"/>
            <a:ext cx="915987"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1200" i="1"/>
              <a:t>High Grade</a:t>
            </a:r>
          </a:p>
        </p:txBody>
      </p:sp>
      <p:sp>
        <p:nvSpPr>
          <p:cNvPr id="151564" name="AutoShape 15"/>
          <p:cNvSpPr>
            <a:spLocks noChangeArrowheads="1"/>
          </p:cNvSpPr>
          <p:nvPr/>
        </p:nvSpPr>
        <p:spPr bwMode="auto">
          <a:xfrm flipV="1">
            <a:off x="206375" y="3924300"/>
            <a:ext cx="8782050" cy="914400"/>
          </a:xfrm>
          <a:prstGeom prst="rtTriangle">
            <a:avLst/>
          </a:prstGeom>
          <a:solidFill>
            <a:srgbClr val="C0C0C0"/>
          </a:solidFill>
          <a:ln w="9525">
            <a:solidFill>
              <a:schemeClr val="tx1"/>
            </a:solidFill>
            <a:miter lim="800000"/>
            <a:headEnd/>
            <a:tailEnd/>
          </a:ln>
        </p:spPr>
        <p:txBody>
          <a:bodyPr wrap="none" tIns="0"/>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endParaRPr lang="en-US" altLang="en-US" sz="2400"/>
          </a:p>
        </p:txBody>
      </p:sp>
      <p:sp>
        <p:nvSpPr>
          <p:cNvPr id="151565" name="AutoShape 16"/>
          <p:cNvSpPr>
            <a:spLocks noChangeArrowheads="1"/>
          </p:cNvSpPr>
          <p:nvPr/>
        </p:nvSpPr>
        <p:spPr bwMode="auto">
          <a:xfrm flipH="1">
            <a:off x="231775" y="4051300"/>
            <a:ext cx="8766175" cy="987425"/>
          </a:xfrm>
          <a:prstGeom prst="rtTriangle">
            <a:avLst/>
          </a:prstGeom>
          <a:solidFill>
            <a:srgbClr val="C0C0C0"/>
          </a:solidFill>
          <a:ln w="9525">
            <a:solidFill>
              <a:schemeClr val="tx1"/>
            </a:solidFill>
            <a:miter lim="800000"/>
            <a:headEnd/>
            <a:tailEnd/>
          </a:ln>
        </p:spPr>
        <p:txBody>
          <a:bodyPr wrap="none" tIns="0"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a:t>B Symptoms</a:t>
            </a:r>
          </a:p>
        </p:txBody>
      </p:sp>
      <p:sp>
        <p:nvSpPr>
          <p:cNvPr id="151566" name="AutoShape 17"/>
          <p:cNvSpPr>
            <a:spLocks noChangeArrowheads="1"/>
          </p:cNvSpPr>
          <p:nvPr/>
        </p:nvSpPr>
        <p:spPr bwMode="auto">
          <a:xfrm rot="5419264">
            <a:off x="4015581" y="1685132"/>
            <a:ext cx="1131887" cy="87820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5132 w 21600"/>
              <a:gd name="T13" fmla="*/ 5132 h 21600"/>
              <a:gd name="T14" fmla="*/ 16468 w 21600"/>
              <a:gd name="T15" fmla="*/ 16468 h 21600"/>
            </a:gdLst>
            <a:ahLst/>
            <a:cxnLst>
              <a:cxn ang="T8">
                <a:pos x="T0" y="T1"/>
              </a:cxn>
              <a:cxn ang="T9">
                <a:pos x="T2" y="T3"/>
              </a:cxn>
              <a:cxn ang="T10">
                <a:pos x="T4" y="T5"/>
              </a:cxn>
              <a:cxn ang="T11">
                <a:pos x="T6" y="T7"/>
              </a:cxn>
            </a:cxnLst>
            <a:rect l="T12" t="T13" r="T14" b="T15"/>
            <a:pathLst>
              <a:path w="21600" h="21600">
                <a:moveTo>
                  <a:pt x="0" y="0"/>
                </a:moveTo>
                <a:lnTo>
                  <a:pt x="6664" y="21600"/>
                </a:lnTo>
                <a:lnTo>
                  <a:pt x="14936" y="21600"/>
                </a:lnTo>
                <a:lnTo>
                  <a:pt x="21600" y="0"/>
                </a:lnTo>
                <a:lnTo>
                  <a:pt x="0" y="0"/>
                </a:lnTo>
                <a:close/>
              </a:path>
            </a:pathLst>
          </a:custGeom>
          <a:solidFill>
            <a:srgbClr val="C0C0C0"/>
          </a:solidFill>
          <a:ln w="9525">
            <a:solidFill>
              <a:schemeClr val="tx1"/>
            </a:solidFill>
            <a:miter lim="800000"/>
            <a:headEnd/>
            <a:tailEnd/>
          </a:ln>
        </p:spPr>
        <p:txBody>
          <a:bodyPr rot="10800000" vert="eaVert" wrap="none" tIns="0" anchor="ctr"/>
          <a:lstStyle/>
          <a:p>
            <a:endParaRPr lang="en-US"/>
          </a:p>
        </p:txBody>
      </p:sp>
      <p:sp>
        <p:nvSpPr>
          <p:cNvPr id="151567" name="Text Box 18"/>
          <p:cNvSpPr txBox="1">
            <a:spLocks noChangeArrowheads="1"/>
          </p:cNvSpPr>
          <p:nvPr/>
        </p:nvSpPr>
        <p:spPr bwMode="auto">
          <a:xfrm>
            <a:off x="5384800" y="5857875"/>
            <a:ext cx="1082675"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0">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a:t>Masses</a:t>
            </a:r>
          </a:p>
        </p:txBody>
      </p:sp>
      <p:sp>
        <p:nvSpPr>
          <p:cNvPr id="151568" name="Text Box 9"/>
          <p:cNvSpPr txBox="1">
            <a:spLocks noChangeArrowheads="1"/>
          </p:cNvSpPr>
          <p:nvPr/>
        </p:nvSpPr>
        <p:spPr bwMode="auto">
          <a:xfrm>
            <a:off x="188913" y="1433513"/>
            <a:ext cx="1782762" cy="230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anchor="ctr" anchorCtr="1">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1200" i="1"/>
              <a:t>Low Grade</a:t>
            </a:r>
          </a:p>
        </p:txBody>
      </p:sp>
      <p:sp>
        <p:nvSpPr>
          <p:cNvPr id="151569" name="Text Box 9"/>
          <p:cNvSpPr txBox="1">
            <a:spLocks noChangeArrowheads="1"/>
          </p:cNvSpPr>
          <p:nvPr/>
        </p:nvSpPr>
        <p:spPr bwMode="auto">
          <a:xfrm>
            <a:off x="4152900" y="2551113"/>
            <a:ext cx="1892300" cy="415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anchor="ctr" anchorCtr="1">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1200" i="1"/>
              <a:t>Presents like an intermediate grade</a:t>
            </a:r>
          </a:p>
        </p:txBody>
      </p:sp>
      <p:sp>
        <p:nvSpPr>
          <p:cNvPr id="151570" name="TextBox 1"/>
          <p:cNvSpPr txBox="1">
            <a:spLocks noChangeArrowheads="1"/>
          </p:cNvSpPr>
          <p:nvPr/>
        </p:nvSpPr>
        <p:spPr bwMode="auto">
          <a:xfrm>
            <a:off x="693738" y="4017963"/>
            <a:ext cx="2009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a:t>Asymptomatic</a:t>
            </a:r>
          </a:p>
        </p:txBody>
      </p:sp>
    </p:spTree>
    <p:extLst>
      <p:ext uri="{BB962C8B-B14F-4D97-AF65-F5344CB8AC3E}">
        <p14:creationId xmlns:p14="http://schemas.microsoft.com/office/powerpoint/2010/main" val="255902294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7" name="Picture 1" descr="RS cell.jpg"/>
          <p:cNvPicPr>
            <a:picLocks noChangeAspect="1"/>
          </p:cNvPicPr>
          <p:nvPr/>
        </p:nvPicPr>
        <p:blipFill>
          <a:blip r:embed="rId3">
            <a:extLst>
              <a:ext uri="{28A0092B-C50C-407E-A947-70E740481C1C}">
                <a14:useLocalDpi xmlns:a14="http://schemas.microsoft.com/office/drawing/2010/main" val="0"/>
              </a:ext>
            </a:extLst>
          </a:blip>
          <a:srcRect l="24826" t="24826" r="22556" b="22556"/>
          <a:stretch>
            <a:fillRect/>
          </a:stretch>
        </p:blipFill>
        <p:spPr bwMode="auto">
          <a:xfrm>
            <a:off x="848912" y="2514600"/>
            <a:ext cx="4543425"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 Box 6"/>
          <p:cNvSpPr txBox="1">
            <a:spLocks noChangeArrowheads="1"/>
          </p:cNvSpPr>
          <p:nvPr/>
        </p:nvSpPr>
        <p:spPr bwMode="auto">
          <a:xfrm>
            <a:off x="2133600" y="2038548"/>
            <a:ext cx="256540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700" dirty="0">
                <a:latin typeface="Arial" panose="020B0604020202020204" pitchFamily="34" charset="0"/>
              </a:rPr>
              <a:t>Reed-Sternberg </a:t>
            </a:r>
            <a:r>
              <a:rPr lang="en-US" altLang="en-US" sz="1700" dirty="0" smtClean="0">
                <a:latin typeface="Arial" panose="020B0604020202020204" pitchFamily="34" charset="0"/>
              </a:rPr>
              <a:t>Cell</a:t>
            </a:r>
          </a:p>
        </p:txBody>
      </p:sp>
      <p:sp>
        <p:nvSpPr>
          <p:cNvPr id="139269" name="Line 7"/>
          <p:cNvSpPr>
            <a:spLocks noChangeShapeType="1"/>
          </p:cNvSpPr>
          <p:nvPr/>
        </p:nvSpPr>
        <p:spPr bwMode="auto">
          <a:xfrm>
            <a:off x="2728148" y="2819637"/>
            <a:ext cx="167451" cy="1106071"/>
          </a:xfrm>
          <a:prstGeom prst="line">
            <a:avLst/>
          </a:prstGeom>
          <a:noFill/>
          <a:ln w="254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pic>
        <p:nvPicPr>
          <p:cNvPr id="139270" name="Picture 3" descr="HE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676637"/>
            <a:ext cx="3289300" cy="436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1" name="Line 7"/>
          <p:cNvSpPr>
            <a:spLocks noChangeShapeType="1"/>
          </p:cNvSpPr>
          <p:nvPr/>
        </p:nvSpPr>
        <p:spPr bwMode="auto">
          <a:xfrm>
            <a:off x="2713025" y="2819637"/>
            <a:ext cx="3992575" cy="1752363"/>
          </a:xfrm>
          <a:prstGeom prst="line">
            <a:avLst/>
          </a:prstGeom>
          <a:noFill/>
          <a:ln w="254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2" name="Title 1"/>
          <p:cNvSpPr>
            <a:spLocks noGrp="1"/>
          </p:cNvSpPr>
          <p:nvPr>
            <p:ph type="title"/>
          </p:nvPr>
        </p:nvSpPr>
        <p:spPr>
          <a:xfrm>
            <a:off x="1447800" y="533637"/>
            <a:ext cx="7772400" cy="1143000"/>
          </a:xfrm>
        </p:spPr>
        <p:txBody>
          <a:bodyPr/>
          <a:lstStyle/>
          <a:p>
            <a:r>
              <a:rPr lang="en-US" dirty="0" smtClean="0"/>
              <a:t>Hodgkin Lymphoma</a:t>
            </a:r>
            <a:endParaRPr lang="en-US" dirty="0"/>
          </a:p>
        </p:txBody>
      </p:sp>
      <p:sp>
        <p:nvSpPr>
          <p:cNvPr id="8" name="Text Box 6"/>
          <p:cNvSpPr txBox="1">
            <a:spLocks noChangeArrowheads="1"/>
          </p:cNvSpPr>
          <p:nvPr/>
        </p:nvSpPr>
        <p:spPr bwMode="auto">
          <a:xfrm>
            <a:off x="1837924" y="6105217"/>
            <a:ext cx="601067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700" dirty="0" smtClean="0">
                <a:latin typeface="Arial" panose="020B0604020202020204" pitchFamily="34" charset="0"/>
              </a:rPr>
              <a:t>Tumor is primarily composed of benign reactive cells with rare malignant </a:t>
            </a:r>
            <a:r>
              <a:rPr lang="en-US" altLang="en-US" sz="1700" dirty="0" smtClean="0">
                <a:latin typeface="Arial" panose="020B0604020202020204" pitchFamily="34" charset="0"/>
              </a:rPr>
              <a:t>Reed-Sternberg Cell</a:t>
            </a:r>
          </a:p>
        </p:txBody>
      </p:sp>
    </p:spTree>
    <p:extLst>
      <p:ext uri="{BB962C8B-B14F-4D97-AF65-F5344CB8AC3E}">
        <p14:creationId xmlns:p14="http://schemas.microsoft.com/office/powerpoint/2010/main" val="27395494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3426576" y="1676400"/>
            <a:ext cx="5616575" cy="649288"/>
          </a:xfrm>
        </p:spPr>
        <p:txBody>
          <a:bodyPr/>
          <a:lstStyle/>
          <a:p>
            <a:r>
              <a:rPr lang="en-US" altLang="en-US" sz="4400" dirty="0" smtClean="0">
                <a:solidFill>
                  <a:schemeClr val="bg1"/>
                </a:solidFill>
                <a:latin typeface="Myriad Pro" pitchFamily="34" charset="0"/>
              </a:rPr>
              <a:t>Multiple Myeloma</a:t>
            </a:r>
            <a:endParaRPr lang="uk-UA" altLang="en-US" sz="4400" dirty="0">
              <a:solidFill>
                <a:schemeClr val="bg1"/>
              </a:solidFill>
              <a:latin typeface="Myriad Pro" pitchFamily="34" charset="0"/>
            </a:endParaRPr>
          </a:p>
        </p:txBody>
      </p:sp>
      <p:sp>
        <p:nvSpPr>
          <p:cNvPr id="36867" name="Rectangle 3"/>
          <p:cNvSpPr>
            <a:spLocks noGrp="1" noChangeArrowheads="1"/>
          </p:cNvSpPr>
          <p:nvPr>
            <p:ph type="body" idx="1"/>
          </p:nvPr>
        </p:nvSpPr>
        <p:spPr>
          <a:xfrm>
            <a:off x="533400" y="2514600"/>
            <a:ext cx="8524875" cy="4078287"/>
          </a:xfrm>
        </p:spPr>
        <p:txBody>
          <a:bodyPr/>
          <a:lstStyle/>
          <a:p>
            <a:pPr>
              <a:lnSpc>
                <a:spcPct val="80000"/>
              </a:lnSpc>
            </a:pPr>
            <a:r>
              <a:rPr lang="en-US" altLang="ko-KR" sz="2400" dirty="0" smtClean="0">
                <a:solidFill>
                  <a:schemeClr val="bg1"/>
                </a:solidFill>
                <a:latin typeface="Myriad Pro" pitchFamily="34" charset="0"/>
                <a:ea typeface="굴림" charset="-127"/>
              </a:rPr>
              <a:t>To review normal peripheral blood, bone marrow, and lymph node pathology of multiple myeloma</a:t>
            </a:r>
          </a:p>
          <a:p>
            <a:pPr>
              <a:lnSpc>
                <a:spcPct val="80000"/>
              </a:lnSpc>
            </a:pPr>
            <a:r>
              <a:rPr lang="en-US" altLang="ko-KR" sz="2000" dirty="0" smtClean="0">
                <a:solidFill>
                  <a:schemeClr val="bg1"/>
                </a:solidFill>
                <a:latin typeface="Myriad Pro" pitchFamily="34" charset="0"/>
                <a:ea typeface="굴림" charset="-127"/>
              </a:rPr>
              <a:t> </a:t>
            </a:r>
            <a:endParaRPr lang="en-US" altLang="ko-KR" sz="2000" dirty="0">
              <a:solidFill>
                <a:schemeClr val="bg1"/>
              </a:solidFill>
              <a:latin typeface="Myriad Pro" pitchFamily="34" charset="0"/>
              <a:ea typeface="굴림" charset="-127"/>
            </a:endParaRPr>
          </a:p>
          <a:p>
            <a:pPr>
              <a:lnSpc>
                <a:spcPct val="80000"/>
              </a:lnSpc>
            </a:pPr>
            <a:endParaRPr lang="en-US" altLang="ko-KR" sz="2400" dirty="0">
              <a:solidFill>
                <a:schemeClr val="bg1"/>
              </a:solidFill>
              <a:latin typeface="Myriad Pro" pitchFamily="34" charset="0"/>
              <a:ea typeface="굴림" charset="-127"/>
            </a:endParaRPr>
          </a:p>
        </p:txBody>
      </p:sp>
    </p:spTree>
    <p:extLst>
      <p:ext uri="{BB962C8B-B14F-4D97-AF65-F5344CB8AC3E}">
        <p14:creationId xmlns:p14="http://schemas.microsoft.com/office/powerpoint/2010/main" val="18068937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6400" y="1880850"/>
            <a:ext cx="3254825" cy="3394472"/>
          </a:xfrm>
        </p:spPr>
      </p:pic>
      <p:sp>
        <p:nvSpPr>
          <p:cNvPr id="3" name="Title 2"/>
          <p:cNvSpPr>
            <a:spLocks noGrp="1"/>
          </p:cNvSpPr>
          <p:nvPr>
            <p:ph type="title"/>
          </p:nvPr>
        </p:nvSpPr>
        <p:spPr/>
        <p:txBody>
          <a:bodyPr/>
          <a:lstStyle/>
          <a:p>
            <a:r>
              <a:rPr lang="en-US" sz="2800" dirty="0" smtClean="0"/>
              <a:t>Multiple Myeloma is a Malignancy of Plasma cells</a:t>
            </a:r>
            <a:endParaRPr lang="en-US" sz="2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613" y="2360076"/>
            <a:ext cx="3086100" cy="2436019"/>
          </a:xfrm>
          <a:prstGeom prst="rect">
            <a:avLst/>
          </a:prstGeom>
        </p:spPr>
      </p:pic>
    </p:spTree>
    <p:extLst>
      <p:ext uri="{BB962C8B-B14F-4D97-AF65-F5344CB8AC3E}">
        <p14:creationId xmlns:p14="http://schemas.microsoft.com/office/powerpoint/2010/main" val="67710316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5233" y="1065972"/>
            <a:ext cx="8585420" cy="1168841"/>
          </a:xfrm>
        </p:spPr>
        <p:txBody>
          <a:bodyPr>
            <a:normAutofit/>
          </a:bodyPr>
          <a:lstStyle/>
          <a:p>
            <a:endParaRPr lang="en-US" dirty="0"/>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53787" y="1121290"/>
            <a:ext cx="5066624" cy="4607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94" y="3266219"/>
            <a:ext cx="3355979" cy="893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981200" y="152400"/>
            <a:ext cx="3581400" cy="1569660"/>
          </a:xfrm>
          <a:prstGeom prst="rect">
            <a:avLst/>
          </a:prstGeom>
        </p:spPr>
        <p:txBody>
          <a:bodyPr wrap="square">
            <a:spAutoFit/>
          </a:bodyPr>
          <a:lstStyle/>
          <a:p>
            <a:r>
              <a:rPr lang="en-US" sz="3200" dirty="0"/>
              <a:t>Cells of origin of </a:t>
            </a:r>
            <a:br>
              <a:rPr lang="en-US" sz="3200" dirty="0"/>
            </a:br>
            <a:r>
              <a:rPr lang="en-US" sz="3200" dirty="0"/>
              <a:t>B-cell malignancies</a:t>
            </a:r>
          </a:p>
        </p:txBody>
      </p:sp>
    </p:spTree>
    <p:extLst>
      <p:ext uri="{BB962C8B-B14F-4D97-AF65-F5344CB8AC3E}">
        <p14:creationId xmlns:p14="http://schemas.microsoft.com/office/powerpoint/2010/main" val="190780333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5000" y="2514600"/>
            <a:ext cx="6705600" cy="3352800"/>
          </a:xfrm>
        </p:spPr>
        <p:txBody>
          <a:bodyPr/>
          <a:lstStyle/>
          <a:p>
            <a:pPr>
              <a:buFont typeface="Arial"/>
              <a:buChar char="•"/>
            </a:pPr>
            <a:r>
              <a:rPr lang="en-US" sz="2000" dirty="0" smtClean="0"/>
              <a:t>Approximately 1% of all malignancies</a:t>
            </a:r>
          </a:p>
          <a:p>
            <a:pPr>
              <a:buFont typeface="Arial"/>
              <a:buChar char="•"/>
            </a:pPr>
            <a:r>
              <a:rPr lang="en-US" sz="2000" dirty="0" smtClean="0"/>
              <a:t>Approximately 10% of hematological malignancies</a:t>
            </a:r>
          </a:p>
          <a:p>
            <a:pPr>
              <a:buFont typeface="Arial"/>
              <a:buChar char="•"/>
            </a:pPr>
            <a:r>
              <a:rPr lang="en-US" sz="2000" dirty="0" smtClean="0"/>
              <a:t>Approximately 20,000 cases a year</a:t>
            </a:r>
          </a:p>
          <a:p>
            <a:pPr>
              <a:buFont typeface="Arial"/>
              <a:buChar char="•"/>
            </a:pPr>
            <a:r>
              <a:rPr lang="en-US" sz="2000" dirty="0" smtClean="0"/>
              <a:t>Primarily incurable, but survival has increased in the past decade</a:t>
            </a:r>
          </a:p>
          <a:p>
            <a:endParaRPr lang="en-US" dirty="0"/>
          </a:p>
        </p:txBody>
      </p:sp>
      <p:sp>
        <p:nvSpPr>
          <p:cNvPr id="3" name="Title 2"/>
          <p:cNvSpPr>
            <a:spLocks noGrp="1"/>
          </p:cNvSpPr>
          <p:nvPr>
            <p:ph type="title"/>
          </p:nvPr>
        </p:nvSpPr>
        <p:spPr/>
        <p:txBody>
          <a:bodyPr/>
          <a:lstStyle/>
          <a:p>
            <a:r>
              <a:rPr lang="en-US" dirty="0" smtClean="0"/>
              <a:t>Multiple Myeloma: Epidemiology</a:t>
            </a:r>
            <a:endParaRPr lang="en-US" dirty="0"/>
          </a:p>
        </p:txBody>
      </p:sp>
    </p:spTree>
    <p:extLst>
      <p:ext uri="{BB962C8B-B14F-4D97-AF65-F5344CB8AC3E}">
        <p14:creationId xmlns:p14="http://schemas.microsoft.com/office/powerpoint/2010/main" val="10639561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b="1" smtClean="0">
                <a:latin typeface="Arial" panose="020B0604020202020204" pitchFamily="34" charset="0"/>
                <a:ea typeface="ＭＳ Ｐゴシック" panose="020B0600070205080204" pitchFamily="34" charset="-128"/>
                <a:cs typeface="Arial" panose="020B0604020202020204" pitchFamily="34" charset="0"/>
              </a:rPr>
              <a:t>The Leukemias: An Overview</a:t>
            </a:r>
          </a:p>
        </p:txBody>
      </p:sp>
      <p:sp>
        <p:nvSpPr>
          <p:cNvPr id="5123" name="Rectangle 3"/>
          <p:cNvSpPr>
            <a:spLocks noGrp="1" noChangeArrowheads="1"/>
          </p:cNvSpPr>
          <p:nvPr>
            <p:ph type="body" idx="1"/>
          </p:nvPr>
        </p:nvSpPr>
        <p:spPr>
          <a:xfrm>
            <a:off x="1828801" y="2209800"/>
            <a:ext cx="6858000" cy="3916363"/>
          </a:xfrm>
        </p:spPr>
        <p:txBody>
          <a:bodyPr/>
          <a:lstStyle/>
          <a:p>
            <a:pPr eaLnBrk="1" hangingPunct="1">
              <a:lnSpc>
                <a:spcPct val="90000"/>
              </a:lnSpc>
            </a:pPr>
            <a:r>
              <a:rPr lang="en-US" altLang="en-US" sz="2400" dirty="0" smtClean="0">
                <a:latin typeface="Arial" panose="020B0604020202020204" pitchFamily="34" charset="0"/>
                <a:ea typeface="ＭＳ Ｐゴシック" panose="020B0600070205080204" pitchFamily="34" charset="-128"/>
                <a:cs typeface="Arial" panose="020B0604020202020204" pitchFamily="34" charset="0"/>
              </a:rPr>
              <a:t>Leukemia is a neoplastic disease </a:t>
            </a:r>
            <a:r>
              <a:rPr lang="en-US" altLang="en-US" sz="2400" b="1" i="1" dirty="0" smtClean="0">
                <a:latin typeface="Arial" panose="020B0604020202020204" pitchFamily="34" charset="0"/>
                <a:ea typeface="ＭＳ Ｐゴシック" panose="020B0600070205080204" pitchFamily="34" charset="-128"/>
                <a:cs typeface="Arial" panose="020B0604020202020204" pitchFamily="34" charset="0"/>
              </a:rPr>
              <a:t>composed of malignant blood cells</a:t>
            </a:r>
            <a:endParaRPr lang="en-US" altLang="en-US" sz="2400" dirty="0"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0000"/>
              </a:lnSpc>
            </a:pPr>
            <a:r>
              <a:rPr lang="en-US" altLang="en-US" sz="2400" dirty="0">
                <a:latin typeface="Arial" panose="020B0604020202020204" pitchFamily="34" charset="0"/>
                <a:ea typeface="ＭＳ Ｐゴシック" panose="020B0600070205080204" pitchFamily="34" charset="-128"/>
                <a:cs typeface="Arial" panose="020B0604020202020204" pitchFamily="34" charset="0"/>
              </a:rPr>
              <a:t>T</a:t>
            </a:r>
            <a:r>
              <a:rPr lang="en-US" altLang="en-US" sz="2400" dirty="0" smtClean="0">
                <a:latin typeface="Arial" panose="020B0604020202020204" pitchFamily="34" charset="0"/>
                <a:ea typeface="ＭＳ Ｐゴシック" panose="020B0600070205080204" pitchFamily="34" charset="-128"/>
                <a:cs typeface="Arial" panose="020B0604020202020204" pitchFamily="34" charset="0"/>
              </a:rPr>
              <a:t>hey originate in the </a:t>
            </a:r>
            <a:r>
              <a:rPr lang="en-US" altLang="en-US" sz="2400" b="1" i="1" dirty="0">
                <a:latin typeface="Arial" panose="020B0604020202020204" pitchFamily="34" charset="0"/>
                <a:ea typeface="ＭＳ Ｐゴシック" panose="020B0600070205080204" pitchFamily="34" charset="-128"/>
                <a:cs typeface="Arial" panose="020B0604020202020204" pitchFamily="34" charset="0"/>
              </a:rPr>
              <a:t>bone </a:t>
            </a:r>
            <a:r>
              <a:rPr lang="en-US" altLang="en-US" sz="2400" b="1" i="1" dirty="0" smtClean="0">
                <a:latin typeface="Arial" panose="020B0604020202020204" pitchFamily="34" charset="0"/>
                <a:ea typeface="ＭＳ Ｐゴシック" panose="020B0600070205080204" pitchFamily="34" charset="-128"/>
                <a:cs typeface="Arial" panose="020B0604020202020204" pitchFamily="34" charset="0"/>
              </a:rPr>
              <a:t>marrow and can involve the patient’s peripheral blood</a:t>
            </a:r>
            <a:r>
              <a:rPr lang="en-US" altLang="en-US" sz="2400" dirty="0" smtClean="0">
                <a:latin typeface="Arial" panose="020B0604020202020204" pitchFamily="34" charset="0"/>
                <a:ea typeface="ＭＳ Ｐゴシック" panose="020B0600070205080204" pitchFamily="34" charset="-128"/>
                <a:cs typeface="Arial" panose="020B0604020202020204" pitchFamily="34" charset="0"/>
              </a:rPr>
              <a:t>.</a:t>
            </a:r>
          </a:p>
          <a:p>
            <a:pPr>
              <a:lnSpc>
                <a:spcPct val="90000"/>
              </a:lnSpc>
            </a:pPr>
            <a:r>
              <a:rPr lang="en-US" altLang="en-US" sz="2400" dirty="0">
                <a:latin typeface="Arial" panose="020B0604020202020204" pitchFamily="34" charset="0"/>
                <a:ea typeface="ＭＳ Ｐゴシック" panose="020B0600070205080204" pitchFamily="34" charset="-128"/>
                <a:cs typeface="Arial" panose="020B0604020202020204" pitchFamily="34" charset="0"/>
              </a:rPr>
              <a:t>They can manifest clinically over weeks to </a:t>
            </a:r>
            <a:r>
              <a:rPr lang="en-US" altLang="en-US" sz="2400" dirty="0" smtClean="0">
                <a:latin typeface="Arial" panose="020B0604020202020204" pitchFamily="34" charset="0"/>
                <a:ea typeface="ＭＳ Ｐゴシック" panose="020B0600070205080204" pitchFamily="34" charset="-128"/>
                <a:cs typeface="Arial" panose="020B0604020202020204" pitchFamily="34" charset="0"/>
              </a:rPr>
              <a:t>months: acute leukemia</a:t>
            </a:r>
          </a:p>
          <a:p>
            <a:pPr>
              <a:lnSpc>
                <a:spcPct val="90000"/>
              </a:lnSpc>
            </a:pPr>
            <a:r>
              <a:rPr lang="en-US" altLang="en-US" sz="2400" dirty="0" smtClean="0">
                <a:latin typeface="Arial" panose="020B0604020202020204" pitchFamily="34" charset="0"/>
                <a:ea typeface="ＭＳ Ｐゴシック" panose="020B0600070205080204" pitchFamily="34" charset="-128"/>
                <a:cs typeface="Arial" panose="020B0604020202020204" pitchFamily="34" charset="0"/>
              </a:rPr>
              <a:t>They can manifest clinically over months to years: chronic leukemia</a:t>
            </a:r>
          </a:p>
          <a:p>
            <a:pPr lvl="1" eaLnBrk="1" hangingPunct="1">
              <a:lnSpc>
                <a:spcPct val="90000"/>
              </a:lnSpc>
            </a:pPr>
            <a:endParaRPr lang="en-US" altLang="en-US" sz="2000" dirty="0" smtClean="0">
              <a:latin typeface="Arial" panose="020B0604020202020204" pitchFamily="34" charset="0"/>
              <a:ea typeface="ＭＳ Ｐゴシック" panose="020B0600070205080204" pitchFamily="34" charset="-128"/>
              <a:cs typeface="Arial" panose="020B0604020202020204" pitchFamily="34" charset="0"/>
            </a:endParaRPr>
          </a:p>
          <a:p>
            <a:pPr lvl="1" eaLnBrk="1" hangingPunct="1">
              <a:lnSpc>
                <a:spcPct val="90000"/>
              </a:lnSpc>
            </a:pPr>
            <a:endParaRPr lang="en-US" altLang="en-US" sz="2000" dirty="0" smtClean="0">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77027057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5000" y="2514600"/>
            <a:ext cx="7439798" cy="3088932"/>
          </a:xfrm>
        </p:spPr>
        <p:txBody>
          <a:bodyPr/>
          <a:lstStyle/>
          <a:p>
            <a:pPr>
              <a:buFont typeface="Arial"/>
              <a:buChar char="•"/>
            </a:pPr>
            <a:r>
              <a:rPr lang="en-US" sz="2700" dirty="0"/>
              <a:t>Risk factors include:</a:t>
            </a:r>
          </a:p>
          <a:p>
            <a:pPr lvl="1">
              <a:buFont typeface="Arial"/>
              <a:buChar char="•"/>
            </a:pPr>
            <a:r>
              <a:rPr lang="en-US" sz="2400" dirty="0"/>
              <a:t>Age (peak incidence between 65 and 70)</a:t>
            </a:r>
          </a:p>
          <a:p>
            <a:pPr lvl="1">
              <a:buFont typeface="Arial"/>
              <a:buChar char="•"/>
            </a:pPr>
            <a:r>
              <a:rPr lang="en-US" sz="2400" dirty="0"/>
              <a:t>Gender (males&gt;females)</a:t>
            </a:r>
          </a:p>
          <a:p>
            <a:pPr lvl="1">
              <a:buFont typeface="Arial"/>
              <a:buChar char="•"/>
            </a:pPr>
            <a:r>
              <a:rPr lang="en-US" sz="2400" dirty="0"/>
              <a:t>Genetic ancestry (Blacks&gt;Whites</a:t>
            </a:r>
            <a:r>
              <a:rPr lang="en-US" sz="2400" u="sng" dirty="0"/>
              <a:t>&gt;</a:t>
            </a:r>
            <a:r>
              <a:rPr lang="en-US" sz="2400" dirty="0"/>
              <a:t>Hispanic&gt;Asian)</a:t>
            </a:r>
          </a:p>
          <a:p>
            <a:pPr lvl="1">
              <a:buFont typeface="Arial"/>
              <a:buChar char="•"/>
            </a:pPr>
            <a:r>
              <a:rPr lang="en-US" sz="2400" dirty="0"/>
              <a:t>Family history</a:t>
            </a:r>
          </a:p>
          <a:p>
            <a:pPr lvl="1">
              <a:buFont typeface="Arial"/>
              <a:buChar char="•"/>
            </a:pPr>
            <a:r>
              <a:rPr lang="en-US" sz="2400" dirty="0"/>
              <a:t>Radiation exposure</a:t>
            </a:r>
          </a:p>
          <a:p>
            <a:pPr lvl="1">
              <a:buFont typeface="Arial"/>
              <a:buChar char="•"/>
            </a:pPr>
            <a:r>
              <a:rPr lang="en-US" sz="2400" dirty="0"/>
              <a:t>Chronic antigenic stimulation</a:t>
            </a:r>
          </a:p>
          <a:p>
            <a:endParaRPr lang="en-US" dirty="0"/>
          </a:p>
        </p:txBody>
      </p:sp>
      <p:sp>
        <p:nvSpPr>
          <p:cNvPr id="3" name="Title 2"/>
          <p:cNvSpPr>
            <a:spLocks noGrp="1"/>
          </p:cNvSpPr>
          <p:nvPr>
            <p:ph type="title"/>
          </p:nvPr>
        </p:nvSpPr>
        <p:spPr>
          <a:xfrm>
            <a:off x="1447800" y="914400"/>
            <a:ext cx="8229600" cy="857250"/>
          </a:xfrm>
        </p:spPr>
        <p:txBody>
          <a:bodyPr>
            <a:normAutofit/>
          </a:bodyPr>
          <a:lstStyle/>
          <a:p>
            <a:r>
              <a:rPr lang="en-US" sz="3600" dirty="0"/>
              <a:t>Multiple Myeloma: Risk factors</a:t>
            </a:r>
          </a:p>
        </p:txBody>
      </p:sp>
    </p:spTree>
    <p:extLst>
      <p:ext uri="{BB962C8B-B14F-4D97-AF65-F5344CB8AC3E}">
        <p14:creationId xmlns:p14="http://schemas.microsoft.com/office/powerpoint/2010/main" val="9259753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Number of Deaths per 100,000 Persons by RaceEthnicity &amp; Sex Myeloma.pn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2667000" y="1939329"/>
            <a:ext cx="5281127" cy="3102053"/>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half" idx="2"/>
          </p:nvPr>
        </p:nvSpPr>
        <p:spPr>
          <a:xfrm>
            <a:off x="5663763" y="3451804"/>
            <a:ext cx="3105917" cy="539687"/>
          </a:xfrm>
        </p:spPr>
        <p:txBody>
          <a:bodyPr/>
          <a:lstStyle/>
          <a:p>
            <a:endParaRPr lang="en-US" sz="1200" dirty="0"/>
          </a:p>
        </p:txBody>
      </p:sp>
      <p:sp>
        <p:nvSpPr>
          <p:cNvPr id="3" name="Title 2"/>
          <p:cNvSpPr>
            <a:spLocks noGrp="1"/>
          </p:cNvSpPr>
          <p:nvPr>
            <p:ph type="title"/>
          </p:nvPr>
        </p:nvSpPr>
        <p:spPr>
          <a:xfrm>
            <a:off x="398883" y="1130073"/>
            <a:ext cx="8229600" cy="857250"/>
          </a:xfrm>
        </p:spPr>
        <p:txBody>
          <a:bodyPr/>
          <a:lstStyle/>
          <a:p>
            <a:r>
              <a:rPr lang="en-US" dirty="0" smtClean="0"/>
              <a:t>Demographics*</a:t>
            </a:r>
            <a:endParaRPr lang="en-US" dirty="0"/>
          </a:p>
        </p:txBody>
      </p:sp>
      <p:sp>
        <p:nvSpPr>
          <p:cNvPr id="8" name="Rectangle 7"/>
          <p:cNvSpPr/>
          <p:nvPr/>
        </p:nvSpPr>
        <p:spPr>
          <a:xfrm rot="10800000" flipV="1">
            <a:off x="1828798" y="4940695"/>
            <a:ext cx="3581401" cy="369332"/>
          </a:xfrm>
          <a:prstGeom prst="rect">
            <a:avLst/>
          </a:prstGeom>
        </p:spPr>
        <p:txBody>
          <a:bodyPr wrap="square">
            <a:spAutoFit/>
          </a:bodyPr>
          <a:lstStyle/>
          <a:p>
            <a:r>
              <a:rPr lang="en-US" dirty="0" smtClean="0"/>
              <a:t>*</a:t>
            </a:r>
            <a:r>
              <a:rPr lang="en-US" sz="900" dirty="0"/>
              <a:t>Substitute genetic ancestry for race</a:t>
            </a:r>
            <a:endParaRPr lang="en-US" dirty="0"/>
          </a:p>
        </p:txBody>
      </p:sp>
    </p:spTree>
    <p:extLst>
      <p:ext uri="{BB962C8B-B14F-4D97-AF65-F5344CB8AC3E}">
        <p14:creationId xmlns:p14="http://schemas.microsoft.com/office/powerpoint/2010/main" val="110966667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idx="1"/>
          </p:nvPr>
        </p:nvSpPr>
        <p:spPr>
          <a:xfrm>
            <a:off x="1885950" y="2286000"/>
            <a:ext cx="5657850" cy="2743200"/>
          </a:xfrm>
        </p:spPr>
        <p:txBody>
          <a:bodyPr>
            <a:normAutofit lnSpcReduction="10000"/>
          </a:bodyPr>
          <a:lstStyle/>
          <a:p>
            <a:pPr marL="457200" indent="-457200" fontAlgn="auto">
              <a:spcAft>
                <a:spcPts val="0"/>
              </a:spcAft>
              <a:buFont typeface="Wingdings" pitchFamily="2" charset="2"/>
              <a:buChar char="n"/>
              <a:defRPr/>
            </a:pPr>
            <a:r>
              <a:rPr lang="en-US" sz="2100" dirty="0"/>
              <a:t>The clinical and pathologic findings associated with multiple myeloma are in large part a consequence of:</a:t>
            </a:r>
          </a:p>
          <a:p>
            <a:pPr lvl="1" indent="-400050" fontAlgn="auto">
              <a:spcBef>
                <a:spcPts val="243"/>
              </a:spcBef>
              <a:spcAft>
                <a:spcPts val="0"/>
              </a:spcAft>
              <a:buFontTx/>
              <a:buAutoNum type="arabicParenR"/>
              <a:defRPr/>
            </a:pPr>
            <a:r>
              <a:rPr lang="en-US" sz="1800" dirty="0">
                <a:solidFill>
                  <a:srgbClr val="008000"/>
                </a:solidFill>
              </a:rPr>
              <a:t>Tumor mass </a:t>
            </a:r>
            <a:r>
              <a:rPr lang="en-US" sz="1800" dirty="0"/>
              <a:t>effect of the </a:t>
            </a:r>
            <a:r>
              <a:rPr lang="en-US" sz="1800" dirty="0">
                <a:solidFill>
                  <a:srgbClr val="008000"/>
                </a:solidFill>
              </a:rPr>
              <a:t>malignant plasma cells proliferating </a:t>
            </a:r>
            <a:r>
              <a:rPr lang="en-US" sz="1800" dirty="0"/>
              <a:t>in the </a:t>
            </a:r>
            <a:r>
              <a:rPr lang="en-US" sz="1800" dirty="0">
                <a:solidFill>
                  <a:srgbClr val="008000"/>
                </a:solidFill>
              </a:rPr>
              <a:t>bone marrow </a:t>
            </a:r>
            <a:r>
              <a:rPr lang="en-US" sz="1800" dirty="0"/>
              <a:t>or from:</a:t>
            </a:r>
          </a:p>
          <a:p>
            <a:pPr lvl="1" indent="-400050" fontAlgn="auto">
              <a:spcBef>
                <a:spcPts val="243"/>
              </a:spcBef>
              <a:spcAft>
                <a:spcPts val="0"/>
              </a:spcAft>
              <a:buFontTx/>
              <a:buAutoNum type="arabicParenR"/>
              <a:defRPr/>
            </a:pPr>
            <a:r>
              <a:rPr lang="en-US" sz="1800" dirty="0">
                <a:solidFill>
                  <a:srgbClr val="008000"/>
                </a:solidFill>
              </a:rPr>
              <a:t>Abnormal secretory products </a:t>
            </a:r>
            <a:r>
              <a:rPr lang="en-US" sz="1800" dirty="0"/>
              <a:t>from the malignant plasma cells</a:t>
            </a:r>
            <a:r>
              <a:rPr lang="en-US" sz="1800" dirty="0">
                <a:solidFill>
                  <a:schemeClr val="accent1"/>
                </a:solidFill>
              </a:rPr>
              <a:t> </a:t>
            </a:r>
            <a:r>
              <a:rPr lang="en-US" sz="1800" dirty="0"/>
              <a:t>including </a:t>
            </a:r>
            <a:r>
              <a:rPr lang="en-US" sz="1800" dirty="0">
                <a:solidFill>
                  <a:srgbClr val="008000"/>
                </a:solidFill>
              </a:rPr>
              <a:t>monoclonal immunoglobulins </a:t>
            </a:r>
            <a:r>
              <a:rPr lang="en-US" sz="1800" dirty="0"/>
              <a:t>and cytokines</a:t>
            </a:r>
          </a:p>
        </p:txBody>
      </p:sp>
      <p:sp>
        <p:nvSpPr>
          <p:cNvPr id="30722" name="Rectangle 2"/>
          <p:cNvSpPr>
            <a:spLocks noGrp="1" noChangeArrowheads="1"/>
          </p:cNvSpPr>
          <p:nvPr>
            <p:ph type="title"/>
          </p:nvPr>
        </p:nvSpPr>
        <p:spPr>
          <a:xfrm>
            <a:off x="1885950" y="1300162"/>
            <a:ext cx="5715000" cy="757238"/>
          </a:xfrm>
        </p:spPr>
        <p:txBody>
          <a:bodyPr/>
          <a:lstStyle/>
          <a:p>
            <a:pPr fontAlgn="auto">
              <a:spcAft>
                <a:spcPts val="0"/>
              </a:spcAft>
              <a:defRPr/>
            </a:pPr>
            <a:r>
              <a:rPr lang="en-US" dirty="0" smtClean="0">
                <a:solidFill>
                  <a:schemeClr val="bg2">
                    <a:lumMod val="25000"/>
                  </a:schemeClr>
                </a:solidFill>
                <a:ea typeface="+mj-ea"/>
              </a:rPr>
              <a:t>Multiple Myeloma</a:t>
            </a:r>
          </a:p>
        </p:txBody>
      </p:sp>
    </p:spTree>
    <p:extLst>
      <p:ext uri="{BB962C8B-B14F-4D97-AF65-F5344CB8AC3E}">
        <p14:creationId xmlns:p14="http://schemas.microsoft.com/office/powerpoint/2010/main" val="79863331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idx="1"/>
          </p:nvPr>
        </p:nvSpPr>
        <p:spPr/>
        <p:txBody>
          <a:bodyPr/>
          <a:lstStyle/>
          <a:p>
            <a:pPr lvl="1" eaLnBrk="1" hangingPunct="1">
              <a:buFont typeface="Wingdings" panose="05000000000000000000" pitchFamily="2" charset="2"/>
              <a:buChar char="n"/>
            </a:pPr>
            <a:endParaRPr lang="en-US" altLang="en-US" sz="1350" dirty="0">
              <a:solidFill>
                <a:srgbClr val="008000"/>
              </a:solidFill>
              <a:ea typeface="ＭＳ Ｐゴシック" panose="020B0600070205080204" pitchFamily="34" charset="-128"/>
            </a:endParaRPr>
          </a:p>
        </p:txBody>
      </p:sp>
      <p:pic>
        <p:nvPicPr>
          <p:cNvPr id="44036" name="Picture 4" descr="mm bm"/>
          <p:cNvPicPr>
            <a:picLocks noChangeAspect="1" noChangeArrowheads="1"/>
          </p:cNvPicPr>
          <p:nvPr/>
        </p:nvPicPr>
        <p:blipFill>
          <a:blip r:embed="rId2" cstate="print">
            <a:extLst>
              <a:ext uri="{28A0092B-C50C-407E-A947-70E740481C1C}">
                <a14:useLocalDpi xmlns:a14="http://schemas.microsoft.com/office/drawing/2010/main" val="0"/>
              </a:ext>
            </a:extLst>
          </a:blip>
          <a:srcRect l="2856" t="2486" r="2856" b="5821"/>
          <a:stretch>
            <a:fillRect/>
          </a:stretch>
        </p:blipFill>
        <p:spPr bwMode="auto">
          <a:xfrm>
            <a:off x="2906201" y="2026590"/>
            <a:ext cx="5200650" cy="331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Bone Marrow Clonal </a:t>
            </a:r>
            <a:r>
              <a:rPr lang="en-US" dirty="0" err="1" smtClean="0"/>
              <a:t>Plasmacytosis</a:t>
            </a:r>
            <a:endParaRPr lang="en-US" dirty="0"/>
          </a:p>
        </p:txBody>
      </p:sp>
    </p:spTree>
    <p:extLst>
      <p:ext uri="{BB962C8B-B14F-4D97-AF65-F5344CB8AC3E}">
        <p14:creationId xmlns:p14="http://schemas.microsoft.com/office/powerpoint/2010/main" val="143522106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3345" y="1811029"/>
            <a:ext cx="4762500" cy="3124200"/>
          </a:xfrm>
        </p:spPr>
      </p:pic>
      <p:sp>
        <p:nvSpPr>
          <p:cNvPr id="3" name="Title 2"/>
          <p:cNvSpPr>
            <a:spLocks noGrp="1"/>
          </p:cNvSpPr>
          <p:nvPr>
            <p:ph type="title"/>
          </p:nvPr>
        </p:nvSpPr>
        <p:spPr/>
        <p:txBody>
          <a:bodyPr/>
          <a:lstStyle/>
          <a:p>
            <a:r>
              <a:rPr lang="en-US" dirty="0" smtClean="0"/>
              <a:t>Lytic Skull Lesion</a:t>
            </a:r>
            <a:endParaRPr lang="en-US" dirty="0"/>
          </a:p>
        </p:txBody>
      </p:sp>
      <p:sp>
        <p:nvSpPr>
          <p:cNvPr id="2" name="TextBox 1"/>
          <p:cNvSpPr txBox="1"/>
          <p:nvPr/>
        </p:nvSpPr>
        <p:spPr>
          <a:xfrm>
            <a:off x="2590800" y="5257801"/>
            <a:ext cx="6324600" cy="369332"/>
          </a:xfrm>
          <a:prstGeom prst="rect">
            <a:avLst/>
          </a:prstGeom>
          <a:noFill/>
        </p:spPr>
        <p:txBody>
          <a:bodyPr wrap="square" rtlCol="0">
            <a:spAutoFit/>
          </a:bodyPr>
          <a:lstStyle/>
          <a:p>
            <a:r>
              <a:rPr lang="en-US" dirty="0" smtClean="0"/>
              <a:t>Lytic lesions see on skeletal survey, but not bone scans</a:t>
            </a:r>
            <a:endParaRPr lang="en-US" dirty="0"/>
          </a:p>
        </p:txBody>
      </p:sp>
    </p:spTree>
    <p:extLst>
      <p:ext uri="{BB962C8B-B14F-4D97-AF65-F5344CB8AC3E}">
        <p14:creationId xmlns:p14="http://schemas.microsoft.com/office/powerpoint/2010/main" val="186593290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3345" y="1811029"/>
            <a:ext cx="4762500" cy="3124200"/>
          </a:xfrm>
        </p:spPr>
      </p:pic>
      <p:sp>
        <p:nvSpPr>
          <p:cNvPr id="3" name="Title 2"/>
          <p:cNvSpPr>
            <a:spLocks noGrp="1"/>
          </p:cNvSpPr>
          <p:nvPr>
            <p:ph type="title"/>
          </p:nvPr>
        </p:nvSpPr>
        <p:spPr/>
        <p:txBody>
          <a:bodyPr/>
          <a:lstStyle/>
          <a:p>
            <a:r>
              <a:rPr lang="en-US" dirty="0" smtClean="0"/>
              <a:t>Lytic Skull Lesion</a:t>
            </a:r>
            <a:endParaRPr lang="en-US" dirty="0"/>
          </a:p>
        </p:txBody>
      </p:sp>
      <p:sp>
        <p:nvSpPr>
          <p:cNvPr id="2" name="TextBox 1"/>
          <p:cNvSpPr txBox="1"/>
          <p:nvPr/>
        </p:nvSpPr>
        <p:spPr>
          <a:xfrm>
            <a:off x="2590800" y="5257801"/>
            <a:ext cx="6324600" cy="369332"/>
          </a:xfrm>
          <a:prstGeom prst="rect">
            <a:avLst/>
          </a:prstGeom>
          <a:noFill/>
        </p:spPr>
        <p:txBody>
          <a:bodyPr wrap="square" rtlCol="0">
            <a:spAutoFit/>
          </a:bodyPr>
          <a:lstStyle/>
          <a:p>
            <a:r>
              <a:rPr lang="en-US" dirty="0" smtClean="0"/>
              <a:t>Lytic lesions see on skeletal survey, but not bone scans</a:t>
            </a:r>
            <a:endParaRPr lang="en-US" dirty="0"/>
          </a:p>
        </p:txBody>
      </p:sp>
      <p:sp>
        <p:nvSpPr>
          <p:cNvPr id="5" name="Line 9"/>
          <p:cNvSpPr>
            <a:spLocks noChangeShapeType="1"/>
          </p:cNvSpPr>
          <p:nvPr/>
        </p:nvSpPr>
        <p:spPr bwMode="auto">
          <a:xfrm>
            <a:off x="2743200" y="1905000"/>
            <a:ext cx="2209800" cy="609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29308242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0"/>
          <p:cNvSpPr>
            <a:spLocks noGrp="1" noChangeArrowheads="1"/>
          </p:cNvSpPr>
          <p:nvPr>
            <p:ph idx="1"/>
          </p:nvPr>
        </p:nvSpPr>
        <p:spPr/>
        <p:txBody>
          <a:bodyPr/>
          <a:lstStyle/>
          <a:p>
            <a:pPr eaLnBrk="1" hangingPunct="1">
              <a:buFont typeface="Wingdings" panose="05000000000000000000" pitchFamily="2" charset="2"/>
              <a:buChar char="n"/>
            </a:pPr>
            <a:endParaRPr lang="en-US" altLang="en-US" smtClean="0">
              <a:ea typeface="ＭＳ Ｐゴシック" panose="020B0600070205080204" pitchFamily="34" charset="-128"/>
            </a:endParaRPr>
          </a:p>
        </p:txBody>
      </p:sp>
      <p:sp>
        <p:nvSpPr>
          <p:cNvPr id="34818" name="Rectangle 2"/>
          <p:cNvSpPr>
            <a:spLocks noGrp="1" noChangeArrowheads="1"/>
          </p:cNvSpPr>
          <p:nvPr>
            <p:ph type="title"/>
          </p:nvPr>
        </p:nvSpPr>
        <p:spPr>
          <a:xfrm>
            <a:off x="1371600" y="1028700"/>
            <a:ext cx="6172200" cy="857250"/>
          </a:xfrm>
        </p:spPr>
        <p:txBody>
          <a:bodyPr/>
          <a:lstStyle/>
          <a:p>
            <a:pPr fontAlgn="auto">
              <a:spcAft>
                <a:spcPts val="0"/>
              </a:spcAft>
              <a:defRPr/>
            </a:pPr>
            <a:r>
              <a:rPr lang="en-US" sz="2100" dirty="0">
                <a:solidFill>
                  <a:schemeClr val="bg2">
                    <a:lumMod val="25000"/>
                  </a:schemeClr>
                </a:solidFill>
                <a:latin typeface="Arial" charset="0"/>
              </a:rPr>
              <a:t>Multiple Myeloma – Lytic lesions in skull</a:t>
            </a:r>
          </a:p>
        </p:txBody>
      </p:sp>
      <p:pic>
        <p:nvPicPr>
          <p:cNvPr id="60420" name="Picture 12" descr="0000339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101" y="2000251"/>
            <a:ext cx="5007769" cy="333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697384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idx="1"/>
          </p:nvPr>
        </p:nvSpPr>
        <p:spPr>
          <a:xfrm>
            <a:off x="2286000" y="2514599"/>
            <a:ext cx="5429250" cy="2905125"/>
          </a:xfrm>
        </p:spPr>
        <p:txBody>
          <a:bodyPr/>
          <a:lstStyle/>
          <a:p>
            <a:pPr eaLnBrk="1" hangingPunct="1">
              <a:buFont typeface="Wingdings" panose="05000000000000000000" pitchFamily="2" charset="2"/>
              <a:buChar char="n"/>
            </a:pPr>
            <a:r>
              <a:rPr lang="en-US" altLang="en-US" sz="1800" dirty="0">
                <a:ea typeface="ＭＳ Ｐゴシック" panose="020B0600070205080204" pitchFamily="34" charset="-128"/>
              </a:rPr>
              <a:t>Complete blood count (CBC)</a:t>
            </a:r>
          </a:p>
          <a:p>
            <a:pPr eaLnBrk="1" hangingPunct="1">
              <a:buFont typeface="Wingdings" panose="05000000000000000000" pitchFamily="2" charset="2"/>
              <a:buChar char="n"/>
            </a:pPr>
            <a:r>
              <a:rPr lang="en-US" altLang="en-US" sz="1800" dirty="0">
                <a:ea typeface="ＭＳ Ｐゴシック" panose="020B0600070205080204" pitchFamily="34" charset="-128"/>
              </a:rPr>
              <a:t>Chemistries, especially calcium and creatinine</a:t>
            </a:r>
          </a:p>
          <a:p>
            <a:pPr eaLnBrk="1" hangingPunct="1">
              <a:buFont typeface="Wingdings" panose="05000000000000000000" pitchFamily="2" charset="2"/>
              <a:buChar char="n"/>
            </a:pPr>
            <a:r>
              <a:rPr lang="en-US" altLang="en-US" sz="1800" dirty="0">
                <a:ea typeface="ＭＳ Ｐゴシック" panose="020B0600070205080204" pitchFamily="34" charset="-128"/>
              </a:rPr>
              <a:t>Serum and urine protein electrophoresis and </a:t>
            </a:r>
            <a:r>
              <a:rPr lang="en-US" altLang="en-US" sz="1800" dirty="0" err="1">
                <a:ea typeface="ＭＳ Ｐゴシック" panose="020B0600070205080204" pitchFamily="34" charset="-128"/>
              </a:rPr>
              <a:t>immunofixation</a:t>
            </a:r>
            <a:endParaRPr lang="en-US" altLang="en-US" sz="1800" dirty="0">
              <a:ea typeface="ＭＳ Ｐゴシック" panose="020B0600070205080204" pitchFamily="34" charset="-128"/>
            </a:endParaRPr>
          </a:p>
          <a:p>
            <a:pPr eaLnBrk="1" hangingPunct="1">
              <a:buFont typeface="Wingdings" panose="05000000000000000000" pitchFamily="2" charset="2"/>
              <a:buChar char="n"/>
            </a:pPr>
            <a:r>
              <a:rPr lang="en-US" altLang="en-US" sz="1800" dirty="0">
                <a:ea typeface="ＭＳ Ｐゴシック" panose="020B0600070205080204" pitchFamily="34" charset="-128"/>
              </a:rPr>
              <a:t>Bone marrow for morphology, </a:t>
            </a:r>
            <a:r>
              <a:rPr lang="en-US" altLang="en-US" sz="1800" dirty="0" err="1">
                <a:ea typeface="ＭＳ Ｐゴシック" panose="020B0600070205080204" pitchFamily="34" charset="-128"/>
              </a:rPr>
              <a:t>immunophenotyping</a:t>
            </a:r>
            <a:r>
              <a:rPr lang="en-US" altLang="en-US" sz="1800" dirty="0">
                <a:ea typeface="ＭＳ Ｐゴシック" panose="020B0600070205080204" pitchFamily="34" charset="-128"/>
              </a:rPr>
              <a:t> and cytogenetics</a:t>
            </a:r>
          </a:p>
          <a:p>
            <a:pPr eaLnBrk="1" hangingPunct="1">
              <a:buFont typeface="Wingdings" panose="05000000000000000000" pitchFamily="2" charset="2"/>
              <a:buChar char="n"/>
            </a:pPr>
            <a:r>
              <a:rPr lang="en-US" altLang="en-US" sz="1800" dirty="0">
                <a:ea typeface="ＭＳ Ｐゴシック" panose="020B0600070205080204" pitchFamily="34" charset="-128"/>
              </a:rPr>
              <a:t>Bone imaging studies (</a:t>
            </a:r>
            <a:r>
              <a:rPr lang="en-US" sz="1800" dirty="0"/>
              <a:t>skeletal radiography, CT, or PET-CT)</a:t>
            </a:r>
            <a:endParaRPr lang="en-US" altLang="en-US" sz="1800" dirty="0">
              <a:ea typeface="ＭＳ Ｐゴシック" panose="020B0600070205080204" pitchFamily="34" charset="-128"/>
            </a:endParaRPr>
          </a:p>
          <a:p>
            <a:pPr eaLnBrk="1" hangingPunct="1">
              <a:buFont typeface="Wingdings" panose="05000000000000000000" pitchFamily="2" charset="2"/>
              <a:buChar char="n"/>
            </a:pPr>
            <a:endParaRPr lang="en-US" altLang="en-US" dirty="0" smtClean="0">
              <a:ea typeface="ＭＳ Ｐゴシック" panose="020B0600070205080204" pitchFamily="34" charset="-128"/>
            </a:endParaRPr>
          </a:p>
        </p:txBody>
      </p:sp>
      <p:sp>
        <p:nvSpPr>
          <p:cNvPr id="133122" name="Rectangle 2"/>
          <p:cNvSpPr>
            <a:spLocks noGrp="1" noChangeArrowheads="1"/>
          </p:cNvSpPr>
          <p:nvPr>
            <p:ph type="title"/>
          </p:nvPr>
        </p:nvSpPr>
        <p:spPr>
          <a:xfrm>
            <a:off x="1323718" y="1239312"/>
            <a:ext cx="5943600" cy="937022"/>
          </a:xfrm>
        </p:spPr>
        <p:txBody>
          <a:bodyPr>
            <a:normAutofit fontScale="90000"/>
          </a:bodyPr>
          <a:lstStyle/>
          <a:p>
            <a:pPr fontAlgn="auto">
              <a:spcAft>
                <a:spcPts val="0"/>
              </a:spcAft>
              <a:defRPr/>
            </a:pPr>
            <a:r>
              <a:rPr lang="en-US" sz="3000" dirty="0">
                <a:solidFill>
                  <a:schemeClr val="bg2">
                    <a:lumMod val="25000"/>
                  </a:schemeClr>
                </a:solidFill>
              </a:rPr>
              <a:t>Multiple Myeloma</a:t>
            </a:r>
            <a:br>
              <a:rPr lang="en-US" sz="3000" dirty="0">
                <a:solidFill>
                  <a:schemeClr val="bg2">
                    <a:lumMod val="25000"/>
                  </a:schemeClr>
                </a:solidFill>
              </a:rPr>
            </a:br>
            <a:r>
              <a:rPr lang="en-US" sz="3000" dirty="0">
                <a:solidFill>
                  <a:schemeClr val="bg2">
                    <a:lumMod val="25000"/>
                  </a:schemeClr>
                </a:solidFill>
              </a:rPr>
              <a:t>Laboratory Studies</a:t>
            </a:r>
          </a:p>
        </p:txBody>
      </p:sp>
    </p:spTree>
    <p:extLst>
      <p:ext uri="{BB962C8B-B14F-4D97-AF65-F5344CB8AC3E}">
        <p14:creationId xmlns:p14="http://schemas.microsoft.com/office/powerpoint/2010/main" val="183449797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1000"/>
            <a:ext cx="6858000" cy="1309688"/>
          </a:xfrm>
        </p:spPr>
        <p:txBody>
          <a:bodyPr/>
          <a:lstStyle/>
          <a:p>
            <a:r>
              <a:rPr lang="en-US" sz="3200" dirty="0" smtClean="0"/>
              <a:t>Colin </a:t>
            </a:r>
            <a:r>
              <a:rPr lang="en-US" sz="3200" dirty="0" smtClean="0"/>
              <a:t>Powell &amp; Multiple Myeloma</a:t>
            </a:r>
            <a:endParaRPr lang="en-US" sz="3200" dirty="0"/>
          </a:p>
        </p:txBody>
      </p:sp>
      <p:sp>
        <p:nvSpPr>
          <p:cNvPr id="6" name="Text Placeholder 5"/>
          <p:cNvSpPr>
            <a:spLocks noGrp="1"/>
          </p:cNvSpPr>
          <p:nvPr>
            <p:ph type="body" idx="1"/>
          </p:nvPr>
        </p:nvSpPr>
        <p:spPr/>
        <p:txBody>
          <a:bodyPr/>
          <a:lstStyle/>
          <a:p>
            <a:endParaRPr lang="en-US"/>
          </a:p>
        </p:txBody>
      </p:sp>
      <p:sp>
        <p:nvSpPr>
          <p:cNvPr id="4" name="Content Placeholder 3"/>
          <p:cNvSpPr>
            <a:spLocks noGrp="1"/>
          </p:cNvSpPr>
          <p:nvPr>
            <p:ph sz="half" idx="2"/>
          </p:nvPr>
        </p:nvSpPr>
        <p:spPr>
          <a:xfrm>
            <a:off x="5638800" y="4800600"/>
            <a:ext cx="3352800" cy="838201"/>
          </a:xfrm>
        </p:spPr>
        <p:txBody>
          <a:bodyPr/>
          <a:lstStyle/>
          <a:p>
            <a:endParaRPr lang="en-US" sz="1600" dirty="0">
              <a:hlinkClick r:id="rId2"/>
            </a:endParaRPr>
          </a:p>
          <a:p>
            <a:r>
              <a:rPr lang="en-US" sz="1050" dirty="0" smtClean="0">
                <a:hlinkClick r:id="rId2"/>
              </a:rPr>
              <a:t>https</a:t>
            </a:r>
            <a:r>
              <a:rPr lang="en-US" sz="1050" dirty="0">
                <a:hlinkClick r:id="rId2"/>
              </a:rPr>
              <a:t>://www.cbsnews.com/news/colin-powell-covid-vaccine-multiple-myeloma-cancer-risk</a:t>
            </a:r>
            <a:r>
              <a:rPr lang="en-US" sz="1050" dirty="0" smtClean="0">
                <a:hlinkClick r:id="rId2"/>
              </a:rPr>
              <a:t>/</a:t>
            </a:r>
            <a:endParaRPr lang="en-US" sz="1050" dirty="0" smtClean="0"/>
          </a:p>
          <a:p>
            <a:endParaRPr lang="en-US" dirty="0"/>
          </a:p>
        </p:txBody>
      </p:sp>
      <p:sp>
        <p:nvSpPr>
          <p:cNvPr id="7" name="Text Placeholder 6"/>
          <p:cNvSpPr>
            <a:spLocks noGrp="1"/>
          </p:cNvSpPr>
          <p:nvPr>
            <p:ph type="body" sz="quarter" idx="3"/>
          </p:nvPr>
        </p:nvSpPr>
        <p:spPr>
          <a:xfrm>
            <a:off x="4605853" y="1447800"/>
            <a:ext cx="3911085" cy="1057275"/>
          </a:xfrm>
        </p:spPr>
        <p:txBody>
          <a:bodyPr/>
          <a:lstStyle/>
          <a:p>
            <a:endParaRPr lang="en-US" dirty="0"/>
          </a:p>
        </p:txBody>
      </p:sp>
      <p:sp>
        <p:nvSpPr>
          <p:cNvPr id="8" name="Content Placeholder 7"/>
          <p:cNvSpPr>
            <a:spLocks noGrp="1"/>
          </p:cNvSpPr>
          <p:nvPr>
            <p:ph sz="quarter" idx="4"/>
          </p:nvPr>
        </p:nvSpPr>
        <p:spPr>
          <a:xfrm>
            <a:off x="1777043" y="1681163"/>
            <a:ext cx="3863502" cy="7180263"/>
          </a:xfrm>
        </p:spPr>
        <p:txBody>
          <a:bodyPr/>
          <a:lstStyle/>
          <a:p>
            <a:r>
              <a:rPr lang="en-US" sz="1400" dirty="0" smtClean="0"/>
              <a:t>Multiple myeloma is associated with suppression of normal immunoglobulins</a:t>
            </a:r>
          </a:p>
          <a:p>
            <a:r>
              <a:rPr lang="en-US" sz="1400" dirty="0" smtClean="0"/>
              <a:t>This causes patients to be more vulnerable to infections</a:t>
            </a:r>
          </a:p>
          <a:p>
            <a:r>
              <a:rPr lang="en-US" sz="1400" dirty="0" smtClean="0"/>
              <a:t>They do not make normal immunoglobulins like people with normal immune systems</a:t>
            </a:r>
          </a:p>
          <a:p>
            <a:r>
              <a:rPr lang="en-US" sz="1400" dirty="0" smtClean="0"/>
              <a:t>They might not make antibodies in response to a vaccine</a:t>
            </a:r>
          </a:p>
          <a:p>
            <a:endParaRPr lang="en-US" dirty="0"/>
          </a:p>
        </p:txBody>
      </p:sp>
      <p:pic>
        <p:nvPicPr>
          <p:cNvPr id="3" name="Picture 2"/>
          <p:cNvPicPr>
            <a:picLocks noChangeAspect="1"/>
          </p:cNvPicPr>
          <p:nvPr/>
        </p:nvPicPr>
        <p:blipFill>
          <a:blip r:embed="rId3"/>
          <a:stretch>
            <a:fillRect/>
          </a:stretch>
        </p:blipFill>
        <p:spPr>
          <a:xfrm>
            <a:off x="2009121" y="4191000"/>
            <a:ext cx="3200400" cy="2400300"/>
          </a:xfrm>
          <a:prstGeom prst="rect">
            <a:avLst/>
          </a:prstGeom>
        </p:spPr>
      </p:pic>
      <p:pic>
        <p:nvPicPr>
          <p:cNvPr id="1028" name="Picture 4" descr="https://api.army.mil/e2/c/images/2014/09/05/361640/origina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7117" y="1577104"/>
            <a:ext cx="3506773" cy="2322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89105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idx="4294967295"/>
          </p:nvPr>
        </p:nvSpPr>
        <p:spPr>
          <a:xfrm>
            <a:off x="1714500" y="1257301"/>
            <a:ext cx="6286500" cy="902494"/>
          </a:xfrm>
        </p:spPr>
        <p:txBody>
          <a:bodyPr rtlCol="0"/>
          <a:lstStyle/>
          <a:p>
            <a:pPr fontAlgn="auto">
              <a:spcAft>
                <a:spcPts val="0"/>
              </a:spcAft>
              <a:defRPr/>
            </a:pPr>
            <a:r>
              <a:rPr lang="en-US" sz="2700" dirty="0">
                <a:solidFill>
                  <a:schemeClr val="bg2">
                    <a:lumMod val="25000"/>
                  </a:schemeClr>
                </a:solidFill>
                <a:effectLst>
                  <a:outerShdw blurRad="38100" dist="38100" dir="2700000" algn="tl">
                    <a:srgbClr val="C0C0C0"/>
                  </a:outerShdw>
                </a:effectLst>
              </a:rPr>
              <a:t>Serum protein electrophoresis and </a:t>
            </a:r>
            <a:r>
              <a:rPr lang="en-US" sz="2700" dirty="0" err="1">
                <a:solidFill>
                  <a:schemeClr val="bg2">
                    <a:lumMod val="25000"/>
                  </a:schemeClr>
                </a:solidFill>
                <a:effectLst>
                  <a:outerShdw blurRad="38100" dist="38100" dir="2700000" algn="tl">
                    <a:srgbClr val="C0C0C0"/>
                  </a:outerShdw>
                </a:effectLst>
              </a:rPr>
              <a:t>immunofixation</a:t>
            </a:r>
            <a:r>
              <a:rPr lang="en-US" sz="2700" dirty="0">
                <a:solidFill>
                  <a:schemeClr val="bg2">
                    <a:lumMod val="25000"/>
                  </a:schemeClr>
                </a:solidFill>
                <a:effectLst>
                  <a:outerShdw blurRad="38100" dist="38100" dir="2700000" algn="tl">
                    <a:srgbClr val="C0C0C0"/>
                  </a:outerShdw>
                </a:effectLst>
              </a:rPr>
              <a:t> – IgG </a:t>
            </a:r>
            <a:r>
              <a:rPr lang="en-US" sz="2700" dirty="0" smtClean="0">
                <a:solidFill>
                  <a:schemeClr val="bg2">
                    <a:lumMod val="25000"/>
                  </a:schemeClr>
                </a:solidFill>
                <a:effectLst>
                  <a:outerShdw blurRad="38100" dist="38100" dir="2700000" algn="tl">
                    <a:srgbClr val="C0C0C0"/>
                  </a:outerShdw>
                </a:effectLst>
              </a:rPr>
              <a:t>Lambda</a:t>
            </a:r>
            <a:endParaRPr lang="el-GR" sz="2700" dirty="0">
              <a:solidFill>
                <a:schemeClr val="bg2">
                  <a:lumMod val="25000"/>
                </a:schemeClr>
              </a:solidFill>
              <a:effectLst>
                <a:outerShdw blurRad="38100" dist="38100" dir="2700000" algn="tl">
                  <a:srgbClr val="C0C0C0"/>
                </a:outerShdw>
              </a:effectLst>
            </a:endParaRPr>
          </a:p>
        </p:txBody>
      </p:sp>
      <p:sp>
        <p:nvSpPr>
          <p:cNvPr id="49155" name="Text Box 3"/>
          <p:cNvSpPr txBox="1">
            <a:spLocks noChangeArrowheads="1"/>
          </p:cNvSpPr>
          <p:nvPr/>
        </p:nvSpPr>
        <p:spPr bwMode="auto">
          <a:xfrm>
            <a:off x="3813009" y="2391371"/>
            <a:ext cx="1600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fontAlgn="base" hangingPunct="1">
              <a:spcBef>
                <a:spcPct val="0"/>
              </a:spcBef>
              <a:spcAft>
                <a:spcPct val="0"/>
              </a:spcAft>
            </a:pPr>
            <a:r>
              <a:rPr lang="en-US" altLang="en-US" dirty="0">
                <a:solidFill>
                  <a:prstClr val="black"/>
                </a:solidFill>
              </a:rPr>
              <a:t>  SPEP</a:t>
            </a:r>
          </a:p>
          <a:p>
            <a:pPr eaLnBrk="1" fontAlgn="base" hangingPunct="1">
              <a:spcBef>
                <a:spcPct val="0"/>
              </a:spcBef>
              <a:spcAft>
                <a:spcPct val="0"/>
              </a:spcAft>
            </a:pPr>
            <a:r>
              <a:rPr lang="en-US" altLang="en-US" dirty="0">
                <a:solidFill>
                  <a:prstClr val="black"/>
                </a:solidFill>
              </a:rPr>
              <a:t>  P     N  </a:t>
            </a:r>
          </a:p>
          <a:p>
            <a:pPr eaLnBrk="1" fontAlgn="base" hangingPunct="1">
              <a:spcBef>
                <a:spcPct val="0"/>
              </a:spcBef>
              <a:spcAft>
                <a:spcPct val="0"/>
              </a:spcAft>
            </a:pPr>
            <a:r>
              <a:rPr lang="en-US" altLang="en-US" dirty="0">
                <a:solidFill>
                  <a:prstClr val="black"/>
                </a:solidFill>
              </a:rPr>
              <a:t>	</a:t>
            </a:r>
          </a:p>
        </p:txBody>
      </p:sp>
      <p:sp>
        <p:nvSpPr>
          <p:cNvPr id="49156" name="Text Box 4"/>
          <p:cNvSpPr txBox="1">
            <a:spLocks noChangeArrowheads="1"/>
          </p:cNvSpPr>
          <p:nvPr/>
        </p:nvSpPr>
        <p:spPr bwMode="auto">
          <a:xfrm>
            <a:off x="5791200" y="2560262"/>
            <a:ext cx="21264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fontAlgn="base" hangingPunct="1">
              <a:spcBef>
                <a:spcPct val="0"/>
              </a:spcBef>
              <a:spcAft>
                <a:spcPct val="0"/>
              </a:spcAft>
            </a:pPr>
            <a:r>
              <a:rPr lang="en-US" altLang="en-US" dirty="0" err="1">
                <a:solidFill>
                  <a:prstClr val="black"/>
                </a:solidFill>
              </a:rPr>
              <a:t>Immunofixation</a:t>
            </a:r>
            <a:endParaRPr lang="en-US" altLang="en-US" dirty="0">
              <a:solidFill>
                <a:prstClr val="black"/>
              </a:solidFill>
            </a:endParaRPr>
          </a:p>
        </p:txBody>
      </p:sp>
      <p:sp>
        <p:nvSpPr>
          <p:cNvPr id="49157" name="Line 5"/>
          <p:cNvSpPr>
            <a:spLocks noChangeShapeType="1"/>
          </p:cNvSpPr>
          <p:nvPr/>
        </p:nvSpPr>
        <p:spPr bwMode="auto">
          <a:xfrm>
            <a:off x="3371850" y="4800600"/>
            <a:ext cx="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Tahoma" panose="020B0604030504040204" pitchFamily="34" charset="0"/>
              <a:ea typeface="ＭＳ Ｐゴシック" panose="020B0600070205080204" pitchFamily="34" charset="-128"/>
            </a:endParaRPr>
          </a:p>
        </p:txBody>
      </p:sp>
      <p:pic>
        <p:nvPicPr>
          <p:cNvPr id="49158" name="Picture 6" descr="IgGlamb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3009" y="3159979"/>
            <a:ext cx="1015604" cy="2126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7" descr="IgGlambdaIF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233642"/>
            <a:ext cx="2343150" cy="208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 Box 8"/>
          <p:cNvSpPr txBox="1">
            <a:spLocks noChangeArrowheads="1"/>
          </p:cNvSpPr>
          <p:nvPr/>
        </p:nvSpPr>
        <p:spPr bwMode="auto">
          <a:xfrm>
            <a:off x="2590800" y="3330061"/>
            <a:ext cx="11416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fontAlgn="base" hangingPunct="1">
              <a:spcBef>
                <a:spcPct val="0"/>
              </a:spcBef>
              <a:spcAft>
                <a:spcPct val="0"/>
              </a:spcAft>
            </a:pPr>
            <a:r>
              <a:rPr lang="en-US" altLang="en-US" b="1" dirty="0">
                <a:solidFill>
                  <a:prstClr val="black"/>
                </a:solidFill>
              </a:rPr>
              <a:t>Albumin</a:t>
            </a:r>
          </a:p>
        </p:txBody>
      </p:sp>
      <p:sp>
        <p:nvSpPr>
          <p:cNvPr id="49161" name="Line 9"/>
          <p:cNvSpPr>
            <a:spLocks noChangeShapeType="1"/>
          </p:cNvSpPr>
          <p:nvPr/>
        </p:nvSpPr>
        <p:spPr bwMode="auto">
          <a:xfrm>
            <a:off x="2686050" y="3486150"/>
            <a:ext cx="28575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Tahoma" panose="020B0604030504040204" pitchFamily="34" charset="0"/>
              <a:ea typeface="ＭＳ Ｐゴシック" panose="020B0600070205080204" pitchFamily="34" charset="-128"/>
            </a:endParaRPr>
          </a:p>
        </p:txBody>
      </p:sp>
      <p:sp>
        <p:nvSpPr>
          <p:cNvPr id="49164" name="Rectangle 12"/>
          <p:cNvSpPr>
            <a:spLocks noChangeArrowheads="1"/>
          </p:cNvSpPr>
          <p:nvPr/>
        </p:nvSpPr>
        <p:spPr bwMode="auto">
          <a:xfrm>
            <a:off x="2114550" y="4300887"/>
            <a:ext cx="14287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fontAlgn="base" hangingPunct="1">
              <a:spcBef>
                <a:spcPct val="0"/>
              </a:spcBef>
              <a:spcAft>
                <a:spcPct val="0"/>
              </a:spcAft>
            </a:pPr>
            <a:r>
              <a:rPr lang="en-US" altLang="en-US" sz="1200" dirty="0">
                <a:solidFill>
                  <a:prstClr val="black"/>
                </a:solidFill>
              </a:rPr>
              <a:t>Band indicating monoclonal </a:t>
            </a:r>
          </a:p>
          <a:p>
            <a:pPr eaLnBrk="1" fontAlgn="base" hangingPunct="1">
              <a:spcBef>
                <a:spcPct val="0"/>
              </a:spcBef>
              <a:spcAft>
                <a:spcPct val="0"/>
              </a:spcAft>
            </a:pPr>
            <a:r>
              <a:rPr lang="en-US" altLang="en-US" sz="1200" dirty="0">
                <a:solidFill>
                  <a:prstClr val="black"/>
                </a:solidFill>
              </a:rPr>
              <a:t>immunoglobulin in gamma globulin region</a:t>
            </a:r>
            <a:endParaRPr lang="el-GR" altLang="en-US" sz="1200" dirty="0">
              <a:solidFill>
                <a:prstClr val="black"/>
              </a:solidFill>
            </a:endParaRPr>
          </a:p>
        </p:txBody>
      </p:sp>
      <p:sp>
        <p:nvSpPr>
          <p:cNvPr id="49165" name="Line 13"/>
          <p:cNvSpPr>
            <a:spLocks noChangeShapeType="1"/>
          </p:cNvSpPr>
          <p:nvPr/>
        </p:nvSpPr>
        <p:spPr bwMode="auto">
          <a:xfrm>
            <a:off x="3241509" y="5029200"/>
            <a:ext cx="571500" cy="0"/>
          </a:xfrm>
          <a:prstGeom prst="line">
            <a:avLst/>
          </a:prstGeom>
          <a:noFill/>
          <a:ln w="412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Tahoma" panose="020B0604030504040204" pitchFamily="34" charset="0"/>
              <a:ea typeface="ＭＳ Ｐゴシック" panose="020B0600070205080204" pitchFamily="34" charset="-128"/>
            </a:endParaRPr>
          </a:p>
        </p:txBody>
      </p:sp>
      <p:sp>
        <p:nvSpPr>
          <p:cNvPr id="14" name="Line 13"/>
          <p:cNvSpPr>
            <a:spLocks noChangeShapeType="1"/>
          </p:cNvSpPr>
          <p:nvPr/>
        </p:nvSpPr>
        <p:spPr bwMode="auto">
          <a:xfrm>
            <a:off x="5127459" y="4990603"/>
            <a:ext cx="571500" cy="0"/>
          </a:xfrm>
          <a:prstGeom prst="line">
            <a:avLst/>
          </a:prstGeom>
          <a:noFill/>
          <a:ln w="412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Tahoma" panose="020B0604030504040204" pitchFamily="34" charset="0"/>
              <a:ea typeface="ＭＳ Ｐゴシック" panose="020B0600070205080204" pitchFamily="34" charset="-128"/>
            </a:endParaRPr>
          </a:p>
        </p:txBody>
      </p:sp>
      <p:sp>
        <p:nvSpPr>
          <p:cNvPr id="15" name="Rectangle 12"/>
          <p:cNvSpPr>
            <a:spLocks noChangeArrowheads="1"/>
          </p:cNvSpPr>
          <p:nvPr/>
        </p:nvSpPr>
        <p:spPr bwMode="auto">
          <a:xfrm>
            <a:off x="2209800" y="5455793"/>
            <a:ext cx="457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fontAlgn="base" hangingPunct="1">
              <a:spcBef>
                <a:spcPct val="0"/>
              </a:spcBef>
              <a:spcAft>
                <a:spcPct val="0"/>
              </a:spcAft>
            </a:pPr>
            <a:r>
              <a:rPr lang="en-US" altLang="en-US" sz="1200" dirty="0" smtClean="0">
                <a:solidFill>
                  <a:prstClr val="black"/>
                </a:solidFill>
              </a:rPr>
              <a:t>P=Patient</a:t>
            </a:r>
          </a:p>
          <a:p>
            <a:pPr eaLnBrk="1" fontAlgn="base" hangingPunct="1">
              <a:spcBef>
                <a:spcPct val="0"/>
              </a:spcBef>
              <a:spcAft>
                <a:spcPct val="0"/>
              </a:spcAft>
            </a:pPr>
            <a:r>
              <a:rPr lang="en-US" altLang="en-US" sz="1200" dirty="0" smtClean="0">
                <a:solidFill>
                  <a:prstClr val="black"/>
                </a:solidFill>
              </a:rPr>
              <a:t>N=Normal</a:t>
            </a:r>
            <a:endParaRPr lang="el-GR" altLang="en-US" sz="1200" dirty="0">
              <a:solidFill>
                <a:prstClr val="black"/>
              </a:solidFill>
            </a:endParaRPr>
          </a:p>
        </p:txBody>
      </p:sp>
    </p:spTree>
    <p:extLst>
      <p:ext uri="{BB962C8B-B14F-4D97-AF65-F5344CB8AC3E}">
        <p14:creationId xmlns:p14="http://schemas.microsoft.com/office/powerpoint/2010/main" val="12632651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Metcalf_Fig3_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1524000"/>
            <a:ext cx="5939469"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5"/>
          <p:cNvSpPr>
            <a:spLocks noGrp="1" noChangeArrowheads="1"/>
          </p:cNvSpPr>
          <p:nvPr>
            <p:ph type="title"/>
          </p:nvPr>
        </p:nvSpPr>
        <p:spPr>
          <a:xfrm>
            <a:off x="2133600" y="0"/>
            <a:ext cx="6553200" cy="1143000"/>
          </a:xfrm>
        </p:spPr>
        <p:txBody>
          <a:bodyPr/>
          <a:lstStyle/>
          <a:p>
            <a:pPr eaLnBrk="1" hangingPunct="1"/>
            <a:r>
              <a:rPr lang="en-US" altLang="en-US" b="1" dirty="0" smtClean="0">
                <a:latin typeface="Arial" panose="020B0604020202020204" pitchFamily="34" charset="0"/>
                <a:ea typeface="ＭＳ Ｐゴシック" panose="020B0600070205080204" pitchFamily="34" charset="-128"/>
                <a:cs typeface="Arial" panose="020B0604020202020204" pitchFamily="34" charset="0"/>
              </a:rPr>
              <a:t>Normal Hematopoiesis</a:t>
            </a:r>
          </a:p>
        </p:txBody>
      </p:sp>
    </p:spTree>
    <p:extLst>
      <p:ext uri="{BB962C8B-B14F-4D97-AF65-F5344CB8AC3E}">
        <p14:creationId xmlns:p14="http://schemas.microsoft.com/office/powerpoint/2010/main" val="245902993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79612" y="2209800"/>
            <a:ext cx="7240587" cy="2556272"/>
          </a:xfrm>
        </p:spPr>
        <p:txBody>
          <a:bodyPr/>
          <a:lstStyle/>
          <a:p>
            <a:r>
              <a:rPr lang="en-US" sz="2000" dirty="0" smtClean="0"/>
              <a:t>Evidence of end organ damage (</a:t>
            </a:r>
            <a:r>
              <a:rPr lang="en-US" sz="2000" dirty="0" smtClean="0">
                <a:solidFill>
                  <a:srgbClr val="FF0000"/>
                </a:solidFill>
              </a:rPr>
              <a:t>CRAB</a:t>
            </a:r>
            <a:r>
              <a:rPr lang="en-US" sz="2000" dirty="0" smtClean="0"/>
              <a:t>)</a:t>
            </a:r>
          </a:p>
          <a:p>
            <a:pPr lvl="1"/>
            <a:r>
              <a:rPr lang="en-US" sz="1800" dirty="0" smtClean="0"/>
              <a:t>Hyper</a:t>
            </a:r>
            <a:r>
              <a:rPr lang="en-US" sz="1800" dirty="0" smtClean="0">
                <a:solidFill>
                  <a:srgbClr val="FF0000"/>
                </a:solidFill>
              </a:rPr>
              <a:t>c</a:t>
            </a:r>
            <a:r>
              <a:rPr lang="en-US" sz="1800" dirty="0" smtClean="0"/>
              <a:t>alcemia</a:t>
            </a:r>
          </a:p>
          <a:p>
            <a:pPr lvl="1"/>
            <a:r>
              <a:rPr lang="en-US" sz="1800" dirty="0" smtClean="0">
                <a:solidFill>
                  <a:srgbClr val="FF0000"/>
                </a:solidFill>
              </a:rPr>
              <a:t>R</a:t>
            </a:r>
            <a:r>
              <a:rPr lang="en-US" sz="1800" dirty="0" smtClean="0"/>
              <a:t>enal disease</a:t>
            </a:r>
          </a:p>
          <a:p>
            <a:pPr lvl="1"/>
            <a:r>
              <a:rPr lang="en-US" sz="1800" dirty="0" smtClean="0">
                <a:solidFill>
                  <a:srgbClr val="FF0000"/>
                </a:solidFill>
              </a:rPr>
              <a:t>A</a:t>
            </a:r>
            <a:r>
              <a:rPr lang="en-US" sz="1800" dirty="0" smtClean="0"/>
              <a:t>nemia</a:t>
            </a:r>
          </a:p>
          <a:p>
            <a:pPr lvl="1"/>
            <a:r>
              <a:rPr lang="en-US" sz="1800" dirty="0" smtClean="0">
                <a:solidFill>
                  <a:srgbClr val="FF0000"/>
                </a:solidFill>
              </a:rPr>
              <a:t>B</a:t>
            </a:r>
            <a:r>
              <a:rPr lang="en-US" sz="1800" dirty="0" smtClean="0"/>
              <a:t>one disease</a:t>
            </a:r>
          </a:p>
          <a:p>
            <a:r>
              <a:rPr lang="en-US" sz="2000" dirty="0" smtClean="0">
                <a:solidFill>
                  <a:srgbClr val="FF0000"/>
                </a:solidFill>
              </a:rPr>
              <a:t>Biomarkers</a:t>
            </a:r>
          </a:p>
          <a:p>
            <a:pPr lvl="1"/>
            <a:r>
              <a:rPr lang="en-US" sz="1800" dirty="0" smtClean="0"/>
              <a:t>Extreme bone marrow clonal </a:t>
            </a:r>
            <a:r>
              <a:rPr lang="en-US" sz="1800" dirty="0" err="1" smtClean="0"/>
              <a:t>plasmacytosis</a:t>
            </a:r>
            <a:r>
              <a:rPr lang="en-US" sz="1800" dirty="0" smtClean="0"/>
              <a:t> </a:t>
            </a:r>
          </a:p>
          <a:p>
            <a:pPr lvl="1"/>
            <a:r>
              <a:rPr lang="en-US" sz="1800" dirty="0" smtClean="0"/>
              <a:t>Elevated free serum light chain level (FLC)</a:t>
            </a:r>
          </a:p>
          <a:p>
            <a:pPr lvl="1"/>
            <a:r>
              <a:rPr lang="en-US" sz="1800" dirty="0" smtClean="0"/>
              <a:t>More than one focal lesion on MRI</a:t>
            </a:r>
            <a:endParaRPr lang="en-US" sz="1800" dirty="0"/>
          </a:p>
        </p:txBody>
      </p:sp>
      <p:sp>
        <p:nvSpPr>
          <p:cNvPr id="3" name="Title 2"/>
          <p:cNvSpPr>
            <a:spLocks noGrp="1"/>
          </p:cNvSpPr>
          <p:nvPr>
            <p:ph type="title"/>
          </p:nvPr>
        </p:nvSpPr>
        <p:spPr/>
        <p:txBody>
          <a:bodyPr/>
          <a:lstStyle/>
          <a:p>
            <a:r>
              <a:rPr lang="en-US" dirty="0" smtClean="0"/>
              <a:t>Myeloma Defining Events (MDE)</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4013" y="2667000"/>
            <a:ext cx="2181265" cy="1544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041791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ChangeArrowheads="1"/>
          </p:cNvSpPr>
          <p:nvPr/>
        </p:nvSpPr>
        <p:spPr bwMode="auto">
          <a:xfrm>
            <a:off x="1" y="2544247"/>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3084" y="1914333"/>
            <a:ext cx="6401892" cy="3604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Bone marrow </a:t>
            </a:r>
            <a:r>
              <a:rPr lang="en-US" dirty="0" err="1"/>
              <a:t>plasmacytosis</a:t>
            </a:r>
            <a:endParaRPr lang="en-US" dirty="0"/>
          </a:p>
        </p:txBody>
      </p:sp>
    </p:spTree>
    <p:extLst>
      <p:ext uri="{BB962C8B-B14F-4D97-AF65-F5344CB8AC3E}">
        <p14:creationId xmlns:p14="http://schemas.microsoft.com/office/powerpoint/2010/main" val="85342236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3124200" y="914400"/>
            <a:ext cx="5537951" cy="649288"/>
          </a:xfrm>
        </p:spPr>
        <p:txBody>
          <a:bodyPr/>
          <a:lstStyle/>
          <a:p>
            <a:r>
              <a:rPr lang="en-US" altLang="en-US" sz="4400" dirty="0" smtClean="0">
                <a:solidFill>
                  <a:schemeClr val="bg1"/>
                </a:solidFill>
                <a:latin typeface="Myriad Pro" pitchFamily="34" charset="0"/>
              </a:rPr>
              <a:t>Summary</a:t>
            </a:r>
            <a:endParaRPr lang="uk-UA" altLang="en-US" sz="4400" dirty="0">
              <a:solidFill>
                <a:schemeClr val="bg1"/>
              </a:solidFill>
              <a:latin typeface="Myriad Pro" pitchFamily="34" charset="0"/>
            </a:endParaRPr>
          </a:p>
        </p:txBody>
      </p:sp>
      <p:sp>
        <p:nvSpPr>
          <p:cNvPr id="36867" name="Rectangle 3"/>
          <p:cNvSpPr>
            <a:spLocks noGrp="1" noChangeArrowheads="1"/>
          </p:cNvSpPr>
          <p:nvPr>
            <p:ph type="body" idx="1"/>
          </p:nvPr>
        </p:nvSpPr>
        <p:spPr>
          <a:xfrm>
            <a:off x="457200" y="2438400"/>
            <a:ext cx="4267201" cy="4154487"/>
          </a:xfrm>
        </p:spPr>
        <p:txBody>
          <a:bodyPr/>
          <a:lstStyle/>
          <a:p>
            <a:pPr>
              <a:lnSpc>
                <a:spcPct val="80000"/>
              </a:lnSpc>
            </a:pPr>
            <a:r>
              <a:rPr lang="en-US" altLang="ko-KR" sz="2400" dirty="0" smtClean="0">
                <a:solidFill>
                  <a:schemeClr val="bg1"/>
                </a:solidFill>
                <a:latin typeface="Myriad Pro" pitchFamily="34" charset="0"/>
                <a:ea typeface="굴림" charset="-127"/>
              </a:rPr>
              <a:t>Hematologic neoplasms include leukemia, lymphoma, and multiple myeloma</a:t>
            </a:r>
          </a:p>
          <a:p>
            <a:pPr>
              <a:lnSpc>
                <a:spcPct val="80000"/>
              </a:lnSpc>
            </a:pPr>
            <a:r>
              <a:rPr lang="en-US" altLang="ko-KR" sz="2400" dirty="0" smtClean="0">
                <a:solidFill>
                  <a:schemeClr val="bg1"/>
                </a:solidFill>
                <a:latin typeface="Myriad Pro" pitchFamily="34" charset="0"/>
                <a:ea typeface="굴림" charset="-127"/>
              </a:rPr>
              <a:t>These diseases occur throughout life</a:t>
            </a:r>
          </a:p>
          <a:p>
            <a:pPr>
              <a:lnSpc>
                <a:spcPct val="80000"/>
              </a:lnSpc>
            </a:pPr>
            <a:r>
              <a:rPr lang="en-US" altLang="ko-KR" sz="2400" dirty="0" smtClean="0">
                <a:solidFill>
                  <a:schemeClr val="bg1"/>
                </a:solidFill>
                <a:latin typeface="Myriad Pro" pitchFamily="34" charset="0"/>
                <a:ea typeface="굴림" charset="-127"/>
              </a:rPr>
              <a:t>Disparities exist based on socioeconomics and genetic ancestry</a:t>
            </a:r>
          </a:p>
          <a:p>
            <a:pPr>
              <a:lnSpc>
                <a:spcPct val="80000"/>
              </a:lnSpc>
            </a:pPr>
            <a:r>
              <a:rPr lang="en-US" altLang="ko-KR" sz="2400" dirty="0" smtClean="0">
                <a:solidFill>
                  <a:schemeClr val="bg1"/>
                </a:solidFill>
                <a:latin typeface="Myriad Pro" pitchFamily="34" charset="0"/>
                <a:ea typeface="굴림" charset="-127"/>
              </a:rPr>
              <a:t>There have been many advances in therapy in the last decades but more work needs to be done</a:t>
            </a:r>
          </a:p>
          <a:p>
            <a:pPr>
              <a:lnSpc>
                <a:spcPct val="80000"/>
              </a:lnSpc>
            </a:pPr>
            <a:r>
              <a:rPr lang="en-US" altLang="ko-KR" sz="2000" dirty="0" smtClean="0">
                <a:solidFill>
                  <a:schemeClr val="bg1"/>
                </a:solidFill>
                <a:latin typeface="Myriad Pro" pitchFamily="34" charset="0"/>
                <a:ea typeface="굴림" charset="-127"/>
              </a:rPr>
              <a:t> </a:t>
            </a:r>
            <a:endParaRPr lang="en-US" altLang="ko-KR" sz="2000" dirty="0">
              <a:solidFill>
                <a:schemeClr val="bg1"/>
              </a:solidFill>
              <a:latin typeface="Myriad Pro" pitchFamily="34" charset="0"/>
              <a:ea typeface="굴림" charset="-127"/>
            </a:endParaRPr>
          </a:p>
          <a:p>
            <a:pPr>
              <a:lnSpc>
                <a:spcPct val="80000"/>
              </a:lnSpc>
            </a:pPr>
            <a:endParaRPr lang="en-US" altLang="ko-KR" sz="2400" dirty="0">
              <a:solidFill>
                <a:schemeClr val="bg1"/>
              </a:solidFill>
              <a:latin typeface="Myriad Pro" pitchFamily="34" charset="0"/>
              <a:ea typeface="굴림" charset="-127"/>
            </a:endParaRPr>
          </a:p>
        </p:txBody>
      </p:sp>
      <p:pic>
        <p:nvPicPr>
          <p:cNvPr id="212994" name="Picture 2" descr="https://images-na.ssl-images-amazon.com/images/I/41W8pG5zI-L._SX319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6261" y="3276600"/>
            <a:ext cx="2063349" cy="32075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4692409" y="2209800"/>
            <a:ext cx="1981200" cy="2942318"/>
          </a:xfrm>
          <a:prstGeom prst="rect">
            <a:avLst/>
          </a:prstGeom>
        </p:spPr>
      </p:pic>
    </p:spTree>
    <p:extLst>
      <p:ext uri="{BB962C8B-B14F-4D97-AF65-F5344CB8AC3E}">
        <p14:creationId xmlns:p14="http://schemas.microsoft.com/office/powerpoint/2010/main" val="25275545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idx="4294967295"/>
          </p:nvPr>
        </p:nvSpPr>
        <p:spPr>
          <a:xfrm>
            <a:off x="0" y="0"/>
            <a:ext cx="9144000" cy="990600"/>
          </a:xfrm>
        </p:spPr>
        <p:txBody>
          <a:bodyPr/>
          <a:lstStyle/>
          <a:p>
            <a:pPr eaLnBrk="1" hangingPunct="1"/>
            <a:r>
              <a:rPr lang="en-US" altLang="en-US" b="1" smtClean="0">
                <a:latin typeface="Tw Cen MT" panose="020B0602020104020603" pitchFamily="34" charset="0"/>
                <a:ea typeface="ＭＳ Ｐゴシック" panose="020B0600070205080204" pitchFamily="34" charset="-128"/>
              </a:rPr>
              <a:t>Normal</a:t>
            </a:r>
          </a:p>
        </p:txBody>
      </p:sp>
      <p:pic>
        <p:nvPicPr>
          <p:cNvPr id="8195" name="Picture 5" descr="HEME1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3013" y="1371600"/>
            <a:ext cx="2333711"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8196" name="TextBox 4"/>
          <p:cNvSpPr txBox="1">
            <a:spLocks noChangeArrowheads="1"/>
          </p:cNvSpPr>
          <p:nvPr/>
        </p:nvSpPr>
        <p:spPr bwMode="auto">
          <a:xfrm>
            <a:off x="1894714" y="5093947"/>
            <a:ext cx="1815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a:latin typeface="Tw Cen MT" panose="020B0602020104020603" pitchFamily="34" charset="0"/>
              </a:rPr>
              <a:t>Peripheral </a:t>
            </a:r>
            <a:r>
              <a:rPr lang="en-US" altLang="en-US" sz="1800" dirty="0" smtClean="0">
                <a:latin typeface="Tw Cen MT" panose="020B0602020104020603" pitchFamily="34" charset="0"/>
              </a:rPr>
              <a:t>Blood</a:t>
            </a:r>
            <a:endParaRPr lang="en-US" altLang="en-US" sz="1800" dirty="0">
              <a:latin typeface="Tw Cen MT" panose="020B0602020104020603" pitchFamily="34" charset="0"/>
            </a:endParaRPr>
          </a:p>
        </p:txBody>
      </p:sp>
      <p:sp>
        <p:nvSpPr>
          <p:cNvPr id="8197" name="TextBox 5"/>
          <p:cNvSpPr txBox="1">
            <a:spLocks noChangeArrowheads="1"/>
          </p:cNvSpPr>
          <p:nvPr/>
        </p:nvSpPr>
        <p:spPr bwMode="auto">
          <a:xfrm>
            <a:off x="6400800" y="5093947"/>
            <a:ext cx="22397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a:latin typeface="Tw Cen MT" panose="020B0602020104020603" pitchFamily="34" charset="0"/>
              </a:rPr>
              <a:t>Bone Marrow </a:t>
            </a:r>
            <a:r>
              <a:rPr lang="en-US" altLang="en-US" sz="1800" dirty="0" smtClean="0">
                <a:latin typeface="Tw Cen MT" panose="020B0602020104020603" pitchFamily="34" charset="0"/>
              </a:rPr>
              <a:t>Biopsy</a:t>
            </a:r>
            <a:endParaRPr lang="en-US" altLang="en-US" sz="1800" dirty="0">
              <a:latin typeface="Tw Cen MT" panose="020B0602020104020603" pitchFamily="34" charset="0"/>
            </a:endParaRPr>
          </a:p>
        </p:txBody>
      </p:sp>
      <p:sp>
        <p:nvSpPr>
          <p:cNvPr id="8198" name="TextBox 6"/>
          <p:cNvSpPr txBox="1">
            <a:spLocks noChangeArrowheads="1"/>
          </p:cNvSpPr>
          <p:nvPr/>
        </p:nvSpPr>
        <p:spPr bwMode="auto">
          <a:xfrm>
            <a:off x="4196605" y="5029201"/>
            <a:ext cx="21279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a:latin typeface="Tw Cen MT" panose="020B0602020104020603" pitchFamily="34" charset="0"/>
              </a:rPr>
              <a:t>Bone Marrow </a:t>
            </a:r>
            <a:r>
              <a:rPr lang="en-US" altLang="en-US" sz="1800" dirty="0" smtClean="0">
                <a:latin typeface="Tw Cen MT" panose="020B0602020104020603" pitchFamily="34" charset="0"/>
              </a:rPr>
              <a:t>Aspirate</a:t>
            </a:r>
            <a:endParaRPr lang="en-US" altLang="en-US" sz="1800" dirty="0">
              <a:latin typeface="Tw Cen MT" panose="020B0602020104020603" pitchFamily="34" charset="0"/>
            </a:endParaRPr>
          </a:p>
        </p:txBody>
      </p:sp>
      <p:pic>
        <p:nvPicPr>
          <p:cNvPr id="8199" name="Picture 2" descr="C:\Users\yuri\Desktop\asp1.jpg"/>
          <p:cNvPicPr>
            <a:picLocks noChangeAspect="1" noChangeArrowheads="1"/>
          </p:cNvPicPr>
          <p:nvPr/>
        </p:nvPicPr>
        <p:blipFill>
          <a:blip r:embed="rId3" cstate="print">
            <a:extLst>
              <a:ext uri="{28A0092B-C50C-407E-A947-70E740481C1C}">
                <a14:useLocalDpi xmlns:a14="http://schemas.microsoft.com/office/drawing/2010/main" val="0"/>
              </a:ext>
            </a:extLst>
          </a:blip>
          <a:srcRect r="2820"/>
          <a:stretch>
            <a:fillRect/>
          </a:stretch>
        </p:blipFill>
        <p:spPr bwMode="auto">
          <a:xfrm>
            <a:off x="4146792" y="1371600"/>
            <a:ext cx="22860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2" descr="C:\Users\yuri\Desktop\blood2[1].jpg"/>
          <p:cNvPicPr>
            <a:picLocks noChangeAspect="1" noChangeArrowheads="1"/>
          </p:cNvPicPr>
          <p:nvPr/>
        </p:nvPicPr>
        <p:blipFill>
          <a:blip r:embed="rId4">
            <a:extLst>
              <a:ext uri="{28A0092B-C50C-407E-A947-70E740481C1C}">
                <a14:useLocalDpi xmlns:a14="http://schemas.microsoft.com/office/drawing/2010/main" val="0"/>
              </a:ext>
            </a:extLst>
          </a:blip>
          <a:srcRect l="5128" t="32957" r="13997" b="5838"/>
          <a:stretch>
            <a:fillRect/>
          </a:stretch>
        </p:blipFill>
        <p:spPr bwMode="auto">
          <a:xfrm>
            <a:off x="1900279" y="1371600"/>
            <a:ext cx="216077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98048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1752600" y="296863"/>
            <a:ext cx="6934200" cy="769937"/>
          </a:xfrm>
        </p:spPr>
        <p:txBody>
          <a:bodyPr wrap="square" lIns="92075" tIns="46038" rIns="92075" bIns="46038" anchor="b">
            <a:spAutoFit/>
          </a:bodyPr>
          <a:lstStyle/>
          <a:p>
            <a:pPr eaLnBrk="1" hangingPunct="1"/>
            <a:r>
              <a:rPr lang="en-US" altLang="en-US" b="1" dirty="0" smtClean="0">
                <a:latin typeface="Arial" panose="020B0604020202020204" pitchFamily="34" charset="0"/>
                <a:ea typeface="ＭＳ Ｐゴシック" panose="020B0600070205080204" pitchFamily="34" charset="-128"/>
                <a:cs typeface="Arial" panose="020B0604020202020204" pitchFamily="34" charset="0"/>
              </a:rPr>
              <a:t>Leukemia: Epidemiology</a:t>
            </a:r>
          </a:p>
        </p:txBody>
      </p:sp>
      <p:pic>
        <p:nvPicPr>
          <p:cNvPr id="210946" name="Picture 2" descr="https://ars.els-cdn.com/content/image/1-s2.0-S0268960X18301395-gr1_lr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8843" y="2057400"/>
            <a:ext cx="6061714" cy="30243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10800000" flipV="1">
            <a:off x="2514600" y="5562600"/>
            <a:ext cx="4953000" cy="646331"/>
          </a:xfrm>
          <a:prstGeom prst="rect">
            <a:avLst/>
          </a:prstGeom>
        </p:spPr>
        <p:txBody>
          <a:bodyPr wrap="square">
            <a:spAutoFit/>
          </a:bodyPr>
          <a:lstStyle/>
          <a:p>
            <a:r>
              <a:rPr lang="en-US" dirty="0">
                <a:hlinkClick r:id="rId3"/>
              </a:rPr>
              <a:t>https://</a:t>
            </a:r>
            <a:r>
              <a:rPr lang="en-US" dirty="0" smtClean="0">
                <a:hlinkClick r:id="rId3"/>
              </a:rPr>
              <a:t>www.sciencedirect.com/science/article/pii/S0268960X18301395?via%3Dihub</a:t>
            </a:r>
            <a:endParaRPr lang="en-US" dirty="0"/>
          </a:p>
        </p:txBody>
      </p:sp>
    </p:spTree>
    <p:extLst>
      <p:ext uri="{BB962C8B-B14F-4D97-AF65-F5344CB8AC3E}">
        <p14:creationId xmlns:p14="http://schemas.microsoft.com/office/powerpoint/2010/main" val="322674615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plate">
  <a:themeElements>
    <a:clrScheme name="template 4">
      <a:dk1>
        <a:srgbClr val="4D4D4D"/>
      </a:dk1>
      <a:lt1>
        <a:srgbClr val="FFFFFF"/>
      </a:lt1>
      <a:dk2>
        <a:srgbClr val="000000"/>
      </a:dk2>
      <a:lt2>
        <a:srgbClr val="9B6902"/>
      </a:lt2>
      <a:accent1>
        <a:srgbClr val="C75E00"/>
      </a:accent1>
      <a:accent2>
        <a:srgbClr val="FED416"/>
      </a:accent2>
      <a:accent3>
        <a:srgbClr val="FFFFFF"/>
      </a:accent3>
      <a:accent4>
        <a:srgbClr val="404040"/>
      </a:accent4>
      <a:accent5>
        <a:srgbClr val="E0B6AA"/>
      </a:accent5>
      <a:accent6>
        <a:srgbClr val="E6C013"/>
      </a:accent6>
      <a:hlink>
        <a:srgbClr val="EE6600"/>
      </a:hlink>
      <a:folHlink>
        <a:srgbClr val="EAEAEA"/>
      </a:folHlink>
    </a:clrScheme>
    <a:fontScheme name="templa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template 1">
        <a:dk1>
          <a:srgbClr val="4D4D4D"/>
        </a:dk1>
        <a:lt1>
          <a:srgbClr val="FFFFFF"/>
        </a:lt1>
        <a:dk2>
          <a:srgbClr val="000000"/>
        </a:dk2>
        <a:lt2>
          <a:srgbClr val="D5E1F3"/>
        </a:lt2>
        <a:accent1>
          <a:srgbClr val="BC4417"/>
        </a:accent1>
        <a:accent2>
          <a:srgbClr val="CF9C1C"/>
        </a:accent2>
        <a:accent3>
          <a:srgbClr val="FFFFFF"/>
        </a:accent3>
        <a:accent4>
          <a:srgbClr val="404040"/>
        </a:accent4>
        <a:accent5>
          <a:srgbClr val="DAB0AB"/>
        </a:accent5>
        <a:accent6>
          <a:srgbClr val="BB8D18"/>
        </a:accent6>
        <a:hlink>
          <a:srgbClr val="E8C97C"/>
        </a:hlink>
        <a:folHlink>
          <a:srgbClr val="EAEAEA"/>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000000"/>
        </a:dk2>
        <a:lt2>
          <a:srgbClr val="986615"/>
        </a:lt2>
        <a:accent1>
          <a:srgbClr val="BF4413"/>
        </a:accent1>
        <a:accent2>
          <a:srgbClr val="FFAB21"/>
        </a:accent2>
        <a:accent3>
          <a:srgbClr val="FFFFFF"/>
        </a:accent3>
        <a:accent4>
          <a:srgbClr val="404040"/>
        </a:accent4>
        <a:accent5>
          <a:srgbClr val="DCB0AA"/>
        </a:accent5>
        <a:accent6>
          <a:srgbClr val="E79B1D"/>
        </a:accent6>
        <a:hlink>
          <a:srgbClr val="C5A379"/>
        </a:hlink>
        <a:folHlink>
          <a:srgbClr val="EAEAEA"/>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000000"/>
        </a:dk2>
        <a:lt2>
          <a:srgbClr val="4A1B17"/>
        </a:lt2>
        <a:accent1>
          <a:srgbClr val="C66C00"/>
        </a:accent1>
        <a:accent2>
          <a:srgbClr val="FED416"/>
        </a:accent2>
        <a:accent3>
          <a:srgbClr val="FFFFFF"/>
        </a:accent3>
        <a:accent4>
          <a:srgbClr val="404040"/>
        </a:accent4>
        <a:accent5>
          <a:srgbClr val="DFBAAA"/>
        </a:accent5>
        <a:accent6>
          <a:srgbClr val="E6C013"/>
        </a:accent6>
        <a:hlink>
          <a:srgbClr val="FFDE93"/>
        </a:hlink>
        <a:folHlink>
          <a:srgbClr val="EAEAEA"/>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000000"/>
        </a:dk2>
        <a:lt2>
          <a:srgbClr val="9B6902"/>
        </a:lt2>
        <a:accent1>
          <a:srgbClr val="C75E00"/>
        </a:accent1>
        <a:accent2>
          <a:srgbClr val="FED416"/>
        </a:accent2>
        <a:accent3>
          <a:srgbClr val="FFFFFF"/>
        </a:accent3>
        <a:accent4>
          <a:srgbClr val="404040"/>
        </a:accent4>
        <a:accent5>
          <a:srgbClr val="E0B6AA"/>
        </a:accent5>
        <a:accent6>
          <a:srgbClr val="E6C013"/>
        </a:accent6>
        <a:hlink>
          <a:srgbClr val="EE6600"/>
        </a:hlink>
        <a:folHlink>
          <a:srgbClr val="EAEAEA"/>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000000"/>
        </a:dk2>
        <a:lt2>
          <a:srgbClr val="570301"/>
        </a:lt2>
        <a:accent1>
          <a:srgbClr val="D37E00"/>
        </a:accent1>
        <a:accent2>
          <a:srgbClr val="F5CB03"/>
        </a:accent2>
        <a:accent3>
          <a:srgbClr val="FFFFFF"/>
        </a:accent3>
        <a:accent4>
          <a:srgbClr val="404040"/>
        </a:accent4>
        <a:accent5>
          <a:srgbClr val="E6C0AA"/>
        </a:accent5>
        <a:accent6>
          <a:srgbClr val="DEB802"/>
        </a:accent6>
        <a:hlink>
          <a:srgbClr val="D86001"/>
        </a:hlink>
        <a:folHlink>
          <a:srgbClr val="EAEAEA"/>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000000"/>
        </a:dk2>
        <a:lt2>
          <a:srgbClr val="713C0C"/>
        </a:lt2>
        <a:accent1>
          <a:srgbClr val="E4B058"/>
        </a:accent1>
        <a:accent2>
          <a:srgbClr val="FDD912"/>
        </a:accent2>
        <a:accent3>
          <a:srgbClr val="FFFFFF"/>
        </a:accent3>
        <a:accent4>
          <a:srgbClr val="404040"/>
        </a:accent4>
        <a:accent5>
          <a:srgbClr val="EFD4B4"/>
        </a:accent5>
        <a:accent6>
          <a:srgbClr val="E5C40F"/>
        </a:accent6>
        <a:hlink>
          <a:srgbClr val="E06301"/>
        </a:hlink>
        <a:folHlink>
          <a:srgbClr val="EAEAEA"/>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000000"/>
        </a:dk2>
        <a:lt2>
          <a:srgbClr val="953900"/>
        </a:lt2>
        <a:accent1>
          <a:srgbClr val="B65300"/>
        </a:accent1>
        <a:accent2>
          <a:srgbClr val="CE6A00"/>
        </a:accent2>
        <a:accent3>
          <a:srgbClr val="FFFFFF"/>
        </a:accent3>
        <a:accent4>
          <a:srgbClr val="404040"/>
        </a:accent4>
        <a:accent5>
          <a:srgbClr val="D7B3AA"/>
        </a:accent5>
        <a:accent6>
          <a:srgbClr val="BA5F00"/>
        </a:accent6>
        <a:hlink>
          <a:srgbClr val="F0A806"/>
        </a:hlink>
        <a:folHlink>
          <a:srgbClr val="FFE6CD"/>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000000"/>
        </a:dk2>
        <a:lt2>
          <a:srgbClr val="D87200"/>
        </a:lt2>
        <a:accent1>
          <a:srgbClr val="E29B07"/>
        </a:accent1>
        <a:accent2>
          <a:srgbClr val="EDBF03"/>
        </a:accent2>
        <a:accent3>
          <a:srgbClr val="FFFFFF"/>
        </a:accent3>
        <a:accent4>
          <a:srgbClr val="404040"/>
        </a:accent4>
        <a:accent5>
          <a:srgbClr val="EECBAA"/>
        </a:accent5>
        <a:accent6>
          <a:srgbClr val="D7AD02"/>
        </a:accent6>
        <a:hlink>
          <a:srgbClr val="7CA43F"/>
        </a:hlink>
        <a:folHlink>
          <a:srgbClr val="FFE6CD"/>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000000"/>
        </a:dk2>
        <a:lt2>
          <a:srgbClr val="D24D06"/>
        </a:lt2>
        <a:accent1>
          <a:srgbClr val="E59709"/>
        </a:accent1>
        <a:accent2>
          <a:srgbClr val="E9AC24"/>
        </a:accent2>
        <a:accent3>
          <a:srgbClr val="FFFFFF"/>
        </a:accent3>
        <a:accent4>
          <a:srgbClr val="404040"/>
        </a:accent4>
        <a:accent5>
          <a:srgbClr val="F0C9AA"/>
        </a:accent5>
        <a:accent6>
          <a:srgbClr val="D39B20"/>
        </a:accent6>
        <a:hlink>
          <a:srgbClr val="F7B80B"/>
        </a:hlink>
        <a:folHlink>
          <a:srgbClr val="FFE6CD"/>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000000"/>
        </a:dk2>
        <a:lt2>
          <a:srgbClr val="CD5003"/>
        </a:lt2>
        <a:accent1>
          <a:srgbClr val="419DCF"/>
        </a:accent1>
        <a:accent2>
          <a:srgbClr val="BC1F1F"/>
        </a:accent2>
        <a:accent3>
          <a:srgbClr val="FFFFFF"/>
        </a:accent3>
        <a:accent4>
          <a:srgbClr val="404040"/>
        </a:accent4>
        <a:accent5>
          <a:srgbClr val="B0CCE4"/>
        </a:accent5>
        <a:accent6>
          <a:srgbClr val="AA1B1B"/>
        </a:accent6>
        <a:hlink>
          <a:srgbClr val="FFE42F"/>
        </a:hlink>
        <a:folHlink>
          <a:srgbClr val="FFE6CD"/>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000000"/>
        </a:dk2>
        <a:lt2>
          <a:srgbClr val="DF2905"/>
        </a:lt2>
        <a:accent1>
          <a:srgbClr val="D05203"/>
        </a:accent1>
        <a:accent2>
          <a:srgbClr val="72A3E1"/>
        </a:accent2>
        <a:accent3>
          <a:srgbClr val="FFFFFF"/>
        </a:accent3>
        <a:accent4>
          <a:srgbClr val="404040"/>
        </a:accent4>
        <a:accent5>
          <a:srgbClr val="E4B3AA"/>
        </a:accent5>
        <a:accent6>
          <a:srgbClr val="6793CC"/>
        </a:accent6>
        <a:hlink>
          <a:srgbClr val="F3A105"/>
        </a:hlink>
        <a:folHlink>
          <a:srgbClr val="EAEAE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Template>
  <TotalTime>1391</TotalTime>
  <Words>2595</Words>
  <Application>Microsoft Office PowerPoint</Application>
  <PresentationFormat>On-screen Show (4:3)</PresentationFormat>
  <Paragraphs>546</Paragraphs>
  <Slides>72</Slides>
  <Notes>14</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72</vt:i4>
      </vt:variant>
    </vt:vector>
  </HeadingPairs>
  <TitlesOfParts>
    <vt:vector size="85" baseType="lpstr">
      <vt:lpstr>ＭＳ Ｐゴシック</vt:lpstr>
      <vt:lpstr>Arial</vt:lpstr>
      <vt:lpstr>Arial Unicode MS</vt:lpstr>
      <vt:lpstr>Calibri</vt:lpstr>
      <vt:lpstr>굴림</vt:lpstr>
      <vt:lpstr>Myriad Pro</vt:lpstr>
      <vt:lpstr>Tahoma</vt:lpstr>
      <vt:lpstr>Times New Roman</vt:lpstr>
      <vt:lpstr>Tw Cen MT</vt:lpstr>
      <vt:lpstr>Verdana</vt:lpstr>
      <vt:lpstr>Wingdings</vt:lpstr>
      <vt:lpstr>template</vt:lpstr>
      <vt:lpstr>Custom Design</vt:lpstr>
      <vt:lpstr>Hematologic Malignancies Georgette A. Dent, MD </vt:lpstr>
      <vt:lpstr>Objectives</vt:lpstr>
      <vt:lpstr>PowerPoint Presentation</vt:lpstr>
      <vt:lpstr>Treatment</vt:lpstr>
      <vt:lpstr>Leukemia</vt:lpstr>
      <vt:lpstr>The Leukemias: An Overview</vt:lpstr>
      <vt:lpstr>Normal Hematopoiesis</vt:lpstr>
      <vt:lpstr>Normal</vt:lpstr>
      <vt:lpstr>Leukemia: Epidemiology</vt:lpstr>
      <vt:lpstr>Acute Myeloid Leukemia</vt:lpstr>
      <vt:lpstr>PowerPoint Presentation</vt:lpstr>
      <vt:lpstr>PowerPoint Presentation</vt:lpstr>
      <vt:lpstr>Acute Myeloid Leukemia</vt:lpstr>
      <vt:lpstr>Bone Marrow Biopsy</vt:lpstr>
      <vt:lpstr>Clinical Manifestations</vt:lpstr>
      <vt:lpstr>Bone Marrow Biopsy:  AML vs. CML</vt:lpstr>
      <vt:lpstr>Chronic Myelogenous Leukemia</vt:lpstr>
      <vt:lpstr>PowerPoint Presentation</vt:lpstr>
      <vt:lpstr>CML: Epidemiology</vt:lpstr>
      <vt:lpstr>Clinical Presentation of CML</vt:lpstr>
      <vt:lpstr>Chronic Myelogenous Leukemia</vt:lpstr>
      <vt:lpstr>Bone Marrow Biopsy: Normal vs. CML</vt:lpstr>
      <vt:lpstr>Bone Marrow Biopsy:  AML vs. CML</vt:lpstr>
      <vt:lpstr>Pathogenesis: The Philadelphia Chromosome</vt:lpstr>
      <vt:lpstr>Acute Lymphoblastic Leukemia</vt:lpstr>
      <vt:lpstr>PowerPoint Presentation</vt:lpstr>
      <vt:lpstr>ALL: Epidemiology</vt:lpstr>
      <vt:lpstr>Clinical Manifestations</vt:lpstr>
      <vt:lpstr>Summary</vt:lpstr>
      <vt:lpstr>Chronic Lymphocytic Leukemia</vt:lpstr>
      <vt:lpstr>PowerPoint Presentation</vt:lpstr>
      <vt:lpstr>CLL: Epidemiology</vt:lpstr>
      <vt:lpstr>Clinical Presentation of CLL*</vt:lpstr>
      <vt:lpstr>Morphology</vt:lpstr>
      <vt:lpstr>Lymphoma</vt:lpstr>
      <vt:lpstr>Differential Diagnosis of an Enlarged Lymph Node</vt:lpstr>
      <vt:lpstr>The Lymph Node</vt:lpstr>
      <vt:lpstr>Lymph Node Groups</vt:lpstr>
      <vt:lpstr>Lymphoma</vt:lpstr>
      <vt:lpstr>Lymphoma Epidemiology</vt:lpstr>
      <vt:lpstr>Incidence of Non-Hodgkin Lymphoma Varies Worldwide</vt:lpstr>
      <vt:lpstr>Non-Hodgkin Lymphoma:  Risk Factors</vt:lpstr>
      <vt:lpstr>Lymphoma Types: WHO Classification</vt:lpstr>
      <vt:lpstr>PowerPoint Presentation</vt:lpstr>
      <vt:lpstr>Lymphoma Types: WHO Classification Non-Hodgkin</vt:lpstr>
      <vt:lpstr>B-cell Malignancies  Cells of Origin</vt:lpstr>
      <vt:lpstr>World Health Organization 2016 B-cell Neoplasms</vt:lpstr>
      <vt:lpstr>T-cell Malignancies  Cells of Origin</vt:lpstr>
      <vt:lpstr>World Health Organization 2016 T-cell Neoplasms</vt:lpstr>
      <vt:lpstr>The Lymph Node</vt:lpstr>
      <vt:lpstr>Histologic Classification: Cell Size</vt:lpstr>
      <vt:lpstr>Lymphoma Grades </vt:lpstr>
      <vt:lpstr>PowerPoint Presentation</vt:lpstr>
      <vt:lpstr>PowerPoint Presentation</vt:lpstr>
      <vt:lpstr>Hodgkin Lymphoma</vt:lpstr>
      <vt:lpstr>Multiple Myeloma</vt:lpstr>
      <vt:lpstr>Multiple Myeloma is a Malignancy of Plasma cells</vt:lpstr>
      <vt:lpstr>PowerPoint Presentation</vt:lpstr>
      <vt:lpstr>Multiple Myeloma: Epidemiology</vt:lpstr>
      <vt:lpstr>Multiple Myeloma: Risk factors</vt:lpstr>
      <vt:lpstr>Demographics*</vt:lpstr>
      <vt:lpstr>Multiple Myeloma</vt:lpstr>
      <vt:lpstr>Bone Marrow Clonal Plasmacytosis</vt:lpstr>
      <vt:lpstr>Lytic Skull Lesion</vt:lpstr>
      <vt:lpstr>Lytic Skull Lesion</vt:lpstr>
      <vt:lpstr>Multiple Myeloma – Lytic lesions in skull</vt:lpstr>
      <vt:lpstr>Multiple Myeloma Laboratory Studies</vt:lpstr>
      <vt:lpstr>Colin Powell &amp; Multiple Myeloma</vt:lpstr>
      <vt:lpstr>Serum protein electrophoresis and immunofixation – IgG Lambda</vt:lpstr>
      <vt:lpstr>Myeloma Defining Events (MDE)</vt:lpstr>
      <vt:lpstr>Bone marrow plasmacytosis</vt:lpstr>
      <vt:lpstr>Summary</vt:lpstr>
    </vt:vector>
  </TitlesOfParts>
  <Company>UNC Chapel Hill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Dent, Georgette A</dc:creator>
  <cp:lastModifiedBy>Dent, Georgette A</cp:lastModifiedBy>
  <cp:revision>29</cp:revision>
  <dcterms:created xsi:type="dcterms:W3CDTF">2021-11-01T18:22:52Z</dcterms:created>
  <dcterms:modified xsi:type="dcterms:W3CDTF">2021-11-11T14:55:01Z</dcterms:modified>
</cp:coreProperties>
</file>