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wmf" ContentType="image/x-wmf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89" r:id="rId3"/>
  </p:sldMasterIdLst>
  <p:notesMasterIdLst>
    <p:notesMasterId r:id="rId60"/>
  </p:notesMasterIdLst>
  <p:sldIdLst>
    <p:sldId id="497" r:id="rId4"/>
    <p:sldId id="389" r:id="rId5"/>
    <p:sldId id="390" r:id="rId6"/>
    <p:sldId id="395" r:id="rId7"/>
    <p:sldId id="399" r:id="rId8"/>
    <p:sldId id="483" r:id="rId9"/>
    <p:sldId id="397" r:id="rId10"/>
    <p:sldId id="398" r:id="rId11"/>
    <p:sldId id="396" r:id="rId12"/>
    <p:sldId id="401" r:id="rId13"/>
    <p:sldId id="403" r:id="rId14"/>
    <p:sldId id="498" r:id="rId15"/>
    <p:sldId id="405" r:id="rId16"/>
    <p:sldId id="407" r:id="rId17"/>
    <p:sldId id="417" r:id="rId18"/>
    <p:sldId id="419" r:id="rId19"/>
    <p:sldId id="421" r:id="rId20"/>
    <p:sldId id="423" r:id="rId21"/>
    <p:sldId id="406" r:id="rId22"/>
    <p:sldId id="409" r:id="rId23"/>
    <p:sldId id="410" r:id="rId24"/>
    <p:sldId id="408" r:id="rId25"/>
    <p:sldId id="411" r:id="rId26"/>
    <p:sldId id="412" r:id="rId27"/>
    <p:sldId id="413" r:id="rId28"/>
    <p:sldId id="414" r:id="rId29"/>
    <p:sldId id="415" r:id="rId30"/>
    <p:sldId id="499" r:id="rId31"/>
    <p:sldId id="427" r:id="rId32"/>
    <p:sldId id="428" r:id="rId33"/>
    <p:sldId id="506" r:id="rId34"/>
    <p:sldId id="505" r:id="rId35"/>
    <p:sldId id="469" r:id="rId36"/>
    <p:sldId id="471" r:id="rId37"/>
    <p:sldId id="472" r:id="rId38"/>
    <p:sldId id="473" r:id="rId39"/>
    <p:sldId id="475" r:id="rId40"/>
    <p:sldId id="476" r:id="rId41"/>
    <p:sldId id="478" r:id="rId42"/>
    <p:sldId id="479" r:id="rId43"/>
    <p:sldId id="470" r:id="rId44"/>
    <p:sldId id="286" r:id="rId45"/>
    <p:sldId id="510" r:id="rId46"/>
    <p:sldId id="318" r:id="rId47"/>
    <p:sldId id="512" r:id="rId48"/>
    <p:sldId id="504" r:id="rId49"/>
    <p:sldId id="500" r:id="rId50"/>
    <p:sldId id="460" r:id="rId51"/>
    <p:sldId id="484" r:id="rId52"/>
    <p:sldId id="463" r:id="rId53"/>
    <p:sldId id="501" r:id="rId54"/>
    <p:sldId id="442" r:id="rId55"/>
    <p:sldId id="459" r:id="rId56"/>
    <p:sldId id="495" r:id="rId57"/>
    <p:sldId id="496" r:id="rId58"/>
    <p:sldId id="509" r:id="rId59"/>
  </p:sldIdLst>
  <p:sldSz cx="9144000" cy="6858000" type="screen4x3"/>
  <p:notesSz cx="6858000" cy="9144000"/>
  <p:custDataLst>
    <p:tags r:id="rId6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6692"/>
    <a:srgbClr val="FFE6CD"/>
    <a:srgbClr val="000000"/>
    <a:srgbClr val="F8F8F8"/>
    <a:srgbClr val="020202"/>
    <a:srgbClr val="559FD3"/>
    <a:srgbClr val="3333FF"/>
    <a:srgbClr val="0000CC"/>
    <a:srgbClr val="0099C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3617" autoAdjust="0"/>
  </p:normalViewPr>
  <p:slideViewPr>
    <p:cSldViewPr snapToGrid="0">
      <p:cViewPr varScale="1">
        <p:scale>
          <a:sx n="93" d="100"/>
          <a:sy n="93" d="100"/>
        </p:scale>
        <p:origin x="58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5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viewProps" Target="viewProps.xml"/><Relationship Id="rId68" Type="http://schemas.openxmlformats.org/officeDocument/2006/relationships/customXml" Target="../customXml/item3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customXml" Target="../customXml/item1.xml"/><Relationship Id="rId5" Type="http://schemas.openxmlformats.org/officeDocument/2006/relationships/slide" Target="slides/slide2.xml"/><Relationship Id="rId61" Type="http://schemas.openxmlformats.org/officeDocument/2006/relationships/tags" Target="tags/tag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customXml" Target="../customXml/item2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9B-481B-8E05-556D3D6940B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9B-481B-8E05-556D3D6940B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09B-481B-8E05-556D3D6940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7576680"/>
        <c:axId val="147576288"/>
        <c:axId val="146295096"/>
      </c:bar3DChart>
      <c:catAx>
        <c:axId val="1475766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7576288"/>
        <c:crosses val="autoZero"/>
        <c:auto val="1"/>
        <c:lblAlgn val="ctr"/>
        <c:lblOffset val="100"/>
        <c:noMultiLvlLbl val="0"/>
      </c:catAx>
      <c:valAx>
        <c:axId val="1475762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7576680"/>
        <c:crosses val="autoZero"/>
        <c:crossBetween val="between"/>
      </c:valAx>
      <c:serAx>
        <c:axId val="146295096"/>
        <c:scaling>
          <c:orientation val="minMax"/>
        </c:scaling>
        <c:delete val="0"/>
        <c:axPos val="b"/>
        <c:majorTickMark val="out"/>
        <c:minorTickMark val="none"/>
        <c:tickLblPos val="nextTo"/>
        <c:crossAx val="147576288"/>
        <c:crosses val="autoZero"/>
      </c:ser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583E6-2956-4073-8498-8227DC4D29A7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0268B6-45E9-4F06-A205-14C8706A7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49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3BB01-DC00-46C0-842A-27931CE1A931}" type="slidenum">
              <a:rPr lang="en-US">
                <a:solidFill>
                  <a:srgbClr val="000000"/>
                </a:solidFill>
              </a:rPr>
              <a:pPr/>
              <a:t>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59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3BB01-DC00-46C0-842A-27931CE1A931}" type="slidenum">
              <a:rPr lang="en-US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699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3BB01-DC00-46C0-842A-27931CE1A931}" type="slidenum">
              <a:rPr lang="en-US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6783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3BB01-DC00-46C0-842A-27931CE1A931}" type="slidenum">
              <a:rPr lang="en-US">
                <a:solidFill>
                  <a:srgbClr val="000000"/>
                </a:solidFill>
              </a:rPr>
              <a:pPr/>
              <a:t>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569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3BB01-DC00-46C0-842A-27931CE1A931}" type="slidenum">
              <a:rPr lang="en-US">
                <a:solidFill>
                  <a:srgbClr val="000000"/>
                </a:solidFill>
              </a:rPr>
              <a:pPr/>
              <a:t>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625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3BB01-DC00-46C0-842A-27931CE1A931}" type="slidenum">
              <a:rPr lang="en-US">
                <a:solidFill>
                  <a:srgbClr val="000000"/>
                </a:solidFill>
              </a:rPr>
              <a:pPr/>
              <a:t>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826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3BB01-DC00-46C0-842A-27931CE1A931}" type="slidenum">
              <a:rPr lang="en-US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366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3BB01-DC00-46C0-842A-27931CE1A931}" type="slidenum">
              <a:rPr lang="en-US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7672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3BB01-DC00-46C0-842A-27931CE1A931}" type="slidenum">
              <a:rPr lang="en-US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426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3BB01-DC00-46C0-842A-27931CE1A931}" type="slidenum">
              <a:rPr lang="en-US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7108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3BB01-DC00-46C0-842A-27931CE1A931}" type="slidenum">
              <a:rPr lang="en-US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3BB01-DC00-46C0-842A-27931CE1A931}" type="slidenum">
              <a:rPr lang="en-US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206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3BB01-DC00-46C0-842A-27931CE1A931}" type="slidenum">
              <a:rPr lang="en-US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356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3BB01-DC00-46C0-842A-27931CE1A931}" type="slidenum">
              <a:rPr lang="en-US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664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3BB01-DC00-46C0-842A-27931CE1A931}" type="slidenum">
              <a:rPr lang="en-US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752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3BB01-DC00-46C0-842A-27931CE1A931}" type="slidenum">
              <a:rPr lang="en-US">
                <a:solidFill>
                  <a:srgbClr val="000000"/>
                </a:solidFill>
              </a:rPr>
              <a:pPr/>
              <a:t>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056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3BB01-DC00-46C0-842A-27931CE1A931}" type="slidenum">
              <a:rPr lang="en-US">
                <a:solidFill>
                  <a:srgbClr val="000000"/>
                </a:solidFill>
              </a:rPr>
              <a:pPr/>
              <a:t>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684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3BB01-DC00-46C0-842A-27931CE1A931}" type="slidenum">
              <a:rPr lang="en-US">
                <a:solidFill>
                  <a:srgbClr val="000000"/>
                </a:solidFill>
              </a:rPr>
              <a:pPr/>
              <a:t>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681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3BB01-DC00-46C0-842A-27931CE1A931}" type="slidenum">
              <a:rPr lang="en-US">
                <a:solidFill>
                  <a:srgbClr val="000000"/>
                </a:solidFill>
              </a:rPr>
              <a:pPr/>
              <a:t>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6164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3BB01-DC00-46C0-842A-27931CE1A931}" type="slidenum">
              <a:rPr lang="en-US">
                <a:solidFill>
                  <a:srgbClr val="000000"/>
                </a:solidFill>
              </a:rPr>
              <a:pPr/>
              <a:t>27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26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3BB01-DC00-46C0-842A-27931CE1A931}" type="slidenum">
              <a:rPr lang="en-US">
                <a:solidFill>
                  <a:srgbClr val="000000"/>
                </a:solidFill>
              </a:rPr>
              <a:pPr/>
              <a:t>28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9636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3BB01-DC00-46C0-842A-27931CE1A931}" type="slidenum">
              <a:rPr lang="en-US">
                <a:solidFill>
                  <a:srgbClr val="000000"/>
                </a:solidFill>
              </a:rPr>
              <a:pPr/>
              <a:t>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805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3BB01-DC00-46C0-842A-27931CE1A931}" type="slidenum">
              <a:rPr lang="en-US">
                <a:solidFill>
                  <a:srgbClr val="000000"/>
                </a:solidFill>
              </a:rPr>
              <a:pPr/>
              <a:t>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636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3BB01-DC00-46C0-842A-27931CE1A931}" type="slidenum">
              <a:rPr lang="en-US">
                <a:solidFill>
                  <a:srgbClr val="000000"/>
                </a:solidFill>
              </a:rPr>
              <a:pPr/>
              <a:t>30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0205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3BB01-DC00-46C0-842A-27931CE1A931}" type="slidenum">
              <a:rPr lang="en-US">
                <a:solidFill>
                  <a:srgbClr val="000000"/>
                </a:solidFill>
              </a:rPr>
              <a:pPr/>
              <a:t>31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9344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3BB01-DC00-46C0-842A-27931CE1A931}" type="slidenum">
              <a:rPr lang="en-US">
                <a:solidFill>
                  <a:srgbClr val="000000"/>
                </a:solidFill>
              </a:rPr>
              <a:pPr/>
              <a:t>32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766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3BB01-DC00-46C0-842A-27931CE1A931}" type="slidenum">
              <a:rPr lang="en-US">
                <a:solidFill>
                  <a:srgbClr val="000000"/>
                </a:solidFill>
              </a:rPr>
              <a:pPr/>
              <a:t>33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345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C4B44B6-D174-46CD-A64B-6D6F236AA9C0}" type="slidenum">
              <a:rPr lang="en-US" altLang="en-US" sz="1000" smtClean="0">
                <a:solidFill>
                  <a:srgbClr val="000000"/>
                </a:solidFill>
              </a:rPr>
              <a:pPr/>
              <a:t>34</a:t>
            </a:fld>
            <a:endParaRPr lang="en-US" altLang="en-US" sz="1000">
              <a:solidFill>
                <a:srgbClr val="000000"/>
              </a:solidFill>
            </a:endParaRPr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711200"/>
            <a:ext cx="4572000" cy="3429000"/>
          </a:xfrm>
          <a:ln cap="flat"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8365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C4B44B6-D174-46CD-A64B-6D6F236AA9C0}" type="slidenum">
              <a:rPr lang="en-US" altLang="en-US" sz="1000" smtClean="0">
                <a:solidFill>
                  <a:srgbClr val="000000"/>
                </a:solidFill>
              </a:rPr>
              <a:pPr/>
              <a:t>35</a:t>
            </a:fld>
            <a:endParaRPr lang="en-US" altLang="en-US" sz="1000">
              <a:solidFill>
                <a:srgbClr val="000000"/>
              </a:solidFill>
            </a:endParaRPr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711200"/>
            <a:ext cx="4572000" cy="3429000"/>
          </a:xfrm>
          <a:ln cap="flat"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72022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C4B44B6-D174-46CD-A64B-6D6F236AA9C0}" type="slidenum">
              <a:rPr lang="en-US" altLang="en-US" sz="1000" smtClean="0">
                <a:solidFill>
                  <a:srgbClr val="000000"/>
                </a:solidFill>
              </a:rPr>
              <a:pPr/>
              <a:t>36</a:t>
            </a:fld>
            <a:endParaRPr lang="en-US" altLang="en-US" sz="1000">
              <a:solidFill>
                <a:srgbClr val="000000"/>
              </a:solidFill>
            </a:endParaRPr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711200"/>
            <a:ext cx="4572000" cy="3429000"/>
          </a:xfrm>
          <a:ln cap="flat"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70269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C4B44B6-D174-46CD-A64B-6D6F236AA9C0}" type="slidenum">
              <a:rPr lang="en-US" altLang="en-US" sz="1000" smtClean="0">
                <a:solidFill>
                  <a:srgbClr val="000000"/>
                </a:solidFill>
              </a:rPr>
              <a:pPr/>
              <a:t>37</a:t>
            </a:fld>
            <a:endParaRPr lang="en-US" altLang="en-US" sz="1000">
              <a:solidFill>
                <a:srgbClr val="000000"/>
              </a:solidFill>
            </a:endParaRPr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711200"/>
            <a:ext cx="4572000" cy="3429000"/>
          </a:xfrm>
          <a:ln cap="flat"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97868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C4B44B6-D174-46CD-A64B-6D6F236AA9C0}" type="slidenum">
              <a:rPr lang="en-US" altLang="en-US" sz="1000" smtClean="0">
                <a:solidFill>
                  <a:srgbClr val="000000"/>
                </a:solidFill>
              </a:rPr>
              <a:pPr/>
              <a:t>38</a:t>
            </a:fld>
            <a:endParaRPr lang="en-US" altLang="en-US" sz="1000">
              <a:solidFill>
                <a:srgbClr val="000000"/>
              </a:solidFill>
            </a:endParaRPr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711200"/>
            <a:ext cx="4572000" cy="3429000"/>
          </a:xfrm>
          <a:ln cap="flat"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68924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C4B44B6-D174-46CD-A64B-6D6F236AA9C0}" type="slidenum">
              <a:rPr lang="en-US" altLang="en-US" sz="1000" smtClean="0">
                <a:solidFill>
                  <a:srgbClr val="000000"/>
                </a:solidFill>
              </a:rPr>
              <a:pPr/>
              <a:t>39</a:t>
            </a:fld>
            <a:endParaRPr lang="en-US" altLang="en-US" sz="1000">
              <a:solidFill>
                <a:srgbClr val="000000"/>
              </a:solidFill>
            </a:endParaRPr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711200"/>
            <a:ext cx="4572000" cy="3429000"/>
          </a:xfrm>
          <a:ln cap="flat"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9486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3BB01-DC00-46C0-842A-27931CE1A931}" type="slidenum">
              <a:rPr lang="en-US">
                <a:solidFill>
                  <a:srgbClr val="000000"/>
                </a:solidFill>
              </a:rPr>
              <a:pPr/>
              <a:t>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9213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C4B44B6-D174-46CD-A64B-6D6F236AA9C0}" type="slidenum">
              <a:rPr lang="en-US" altLang="en-US" sz="1000" smtClean="0">
                <a:solidFill>
                  <a:srgbClr val="000000"/>
                </a:solidFill>
              </a:rPr>
              <a:pPr/>
              <a:t>40</a:t>
            </a:fld>
            <a:endParaRPr lang="en-US" altLang="en-US" sz="1000">
              <a:solidFill>
                <a:srgbClr val="000000"/>
              </a:solidFill>
            </a:endParaRPr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711200"/>
            <a:ext cx="4572000" cy="3429000"/>
          </a:xfrm>
          <a:ln cap="flat"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40886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3BB01-DC00-46C0-842A-27931CE1A931}" type="slidenum">
              <a:rPr lang="en-US">
                <a:solidFill>
                  <a:srgbClr val="000000"/>
                </a:solidFill>
              </a:rPr>
              <a:pPr/>
              <a:t>41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064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3BB01-DC00-46C0-842A-27931CE1A931}" type="slidenum">
              <a:rPr lang="en-US">
                <a:solidFill>
                  <a:srgbClr val="000000"/>
                </a:solidFill>
              </a:rPr>
              <a:pPr/>
              <a:t>43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072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3BB01-DC00-46C0-842A-27931CE1A931}" type="slidenum">
              <a:rPr lang="en-US">
                <a:solidFill>
                  <a:srgbClr val="000000"/>
                </a:solidFill>
              </a:rPr>
              <a:pPr/>
              <a:t>46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024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3BB01-DC00-46C0-842A-27931CE1A931}" type="slidenum">
              <a:rPr lang="en-US">
                <a:solidFill>
                  <a:srgbClr val="000000"/>
                </a:solidFill>
              </a:rPr>
              <a:pPr/>
              <a:t>47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73741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3BB01-DC00-46C0-842A-27931CE1A931}" type="slidenum">
              <a:rPr lang="en-US">
                <a:solidFill>
                  <a:srgbClr val="000000"/>
                </a:solidFill>
              </a:rPr>
              <a:pPr/>
              <a:t>48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90626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3BB01-DC00-46C0-842A-27931CE1A931}" type="slidenum">
              <a:rPr lang="en-US">
                <a:solidFill>
                  <a:srgbClr val="000000"/>
                </a:solidFill>
              </a:rPr>
              <a:pPr/>
              <a:t>49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75451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3BB01-DC00-46C0-842A-27931CE1A931}" type="slidenum">
              <a:rPr lang="en-US">
                <a:solidFill>
                  <a:srgbClr val="000000"/>
                </a:solidFill>
              </a:rPr>
              <a:pPr/>
              <a:t>50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27485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3BB01-DC00-46C0-842A-27931CE1A931}" type="slidenum">
              <a:rPr lang="en-US">
                <a:solidFill>
                  <a:srgbClr val="000000"/>
                </a:solidFill>
              </a:rPr>
              <a:pPr/>
              <a:t>51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8927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3BB01-DC00-46C0-842A-27931CE1A931}" type="slidenum">
              <a:rPr lang="en-US">
                <a:solidFill>
                  <a:srgbClr val="000000"/>
                </a:solidFill>
              </a:rPr>
              <a:pPr/>
              <a:t>52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516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3BB01-DC00-46C0-842A-27931CE1A931}" type="slidenum">
              <a:rPr lang="en-US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1777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3BB01-DC00-46C0-842A-27931CE1A931}" type="slidenum">
              <a:rPr lang="en-US">
                <a:solidFill>
                  <a:srgbClr val="000000"/>
                </a:solidFill>
              </a:rPr>
              <a:pPr/>
              <a:t>53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40018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3BB01-DC00-46C0-842A-27931CE1A931}" type="slidenum">
              <a:rPr lang="en-US">
                <a:solidFill>
                  <a:srgbClr val="000000"/>
                </a:solidFill>
              </a:rPr>
              <a:pPr/>
              <a:t>54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5245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3BB01-DC00-46C0-842A-27931CE1A931}" type="slidenum">
              <a:rPr lang="en-US">
                <a:solidFill>
                  <a:srgbClr val="000000"/>
                </a:solidFill>
              </a:rPr>
              <a:pPr/>
              <a:t>55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116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3BB01-DC00-46C0-842A-27931CE1A931}" type="slidenum">
              <a:rPr lang="en-US">
                <a:solidFill>
                  <a:srgbClr val="000000"/>
                </a:solidFill>
              </a:rPr>
              <a:pPr/>
              <a:t>56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93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3BB01-DC00-46C0-842A-27931CE1A931}" type="slidenum">
              <a:rPr lang="en-US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344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3BB01-DC00-46C0-842A-27931CE1A931}" type="slidenum">
              <a:rPr lang="en-US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130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3BB01-DC00-46C0-842A-27931CE1A931}" type="slidenum">
              <a:rPr lang="en-US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098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3BB01-DC00-46C0-842A-27931CE1A931}" type="slidenum">
              <a:rPr lang="en-US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370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848-5AAF-4B47-82F6-DEED39A6AC5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A5BA9-8314-4E9C-AAC1-37DF9EFF1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95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848-5AAF-4B47-82F6-DEED39A6AC5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A5BA9-8314-4E9C-AAC1-37DF9EFF1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56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848-5AAF-4B47-82F6-DEED39A6AC5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A5BA9-8314-4E9C-AAC1-37DF9EFF1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44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POnTheFly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848-5AAF-4B47-82F6-DEED39A6AC5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A5BA9-8314-4E9C-AAC1-37DF9EFF13C6}" type="slidenum">
              <a:rPr lang="en-US" smtClean="0"/>
              <a:t>‹#›</a:t>
            </a:fld>
            <a:endParaRPr lang="en-US"/>
          </a:p>
        </p:txBody>
      </p:sp>
      <p:graphicFrame>
        <p:nvGraphicFramePr>
          <p:cNvPr id="6" name="TPChart" hidden="1"/>
          <p:cNvGraphicFramePr/>
          <p:nvPr userDrawn="1">
            <p:extLst>
              <p:ext uri="{D42A27DB-BD31-4B8C-83A1-F6EECF244321}">
                <p14:modId xmlns:p14="http://schemas.microsoft.com/office/powerpoint/2010/main" val="4174175250"/>
              </p:ext>
            </p:extLst>
          </p:nvPr>
        </p:nvGraphicFramePr>
        <p:xfrm>
          <a:off x="6350000" y="1600200"/>
          <a:ext cx="2540000" cy="25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23521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3A176-65E3-4F5F-AB6E-D60E246234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2498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C5A4D5-22DB-4294-9D80-D186081F8BE0}" type="datetime1">
              <a:rPr lang="en-US">
                <a:solidFill>
                  <a:srgbClr val="909090"/>
                </a:solidFill>
              </a:rPr>
              <a:pPr/>
              <a:t>8/3/2021</a:t>
            </a:fld>
            <a:endParaRPr lang="en-US">
              <a:solidFill>
                <a:srgbClr val="90909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90909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DDB1A-DAD6-44B0-8690-A61DD370EF2E}" type="slidenum">
              <a:rPr lang="en-US">
                <a:solidFill>
                  <a:srgbClr val="909090"/>
                </a:solidFill>
              </a:rPr>
              <a:pPr/>
              <a:t>‹#›</a:t>
            </a:fld>
            <a:endParaRPr lang="en-US">
              <a:solidFill>
                <a:srgbClr val="909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620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B2C54A-E28D-4904-9A14-6F605DD774D6}" type="datetime1">
              <a:rPr lang="en-US">
                <a:solidFill>
                  <a:srgbClr val="909090"/>
                </a:solidFill>
              </a:rPr>
              <a:pPr/>
              <a:t>8/3/2021</a:t>
            </a:fld>
            <a:endParaRPr lang="en-US">
              <a:solidFill>
                <a:srgbClr val="90909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90909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3A586C-0FF0-4206-B0EB-E9C01C5061B6}" type="slidenum">
              <a:rPr lang="en-US">
                <a:solidFill>
                  <a:srgbClr val="909090"/>
                </a:solidFill>
              </a:rPr>
              <a:pPr/>
              <a:t>‹#›</a:t>
            </a:fld>
            <a:endParaRPr lang="en-US">
              <a:solidFill>
                <a:srgbClr val="909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598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555052-AA66-48B0-B586-50F76BEF607C}" type="datetime1">
              <a:rPr lang="en-US">
                <a:solidFill>
                  <a:srgbClr val="909090"/>
                </a:solidFill>
              </a:rPr>
              <a:pPr/>
              <a:t>8/3/2021</a:t>
            </a:fld>
            <a:endParaRPr lang="en-US">
              <a:solidFill>
                <a:srgbClr val="90909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90909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0E2596-9450-4E4B-9D2E-05EBE43311EE}" type="slidenum">
              <a:rPr lang="en-US">
                <a:solidFill>
                  <a:srgbClr val="909090"/>
                </a:solidFill>
              </a:rPr>
              <a:pPr/>
              <a:t>‹#›</a:t>
            </a:fld>
            <a:endParaRPr lang="en-US">
              <a:solidFill>
                <a:srgbClr val="909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684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7638"/>
            <a:ext cx="4152900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417638"/>
            <a:ext cx="4152900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5C2F06-C3B2-4268-BE22-0F7180ABF4D1}" type="datetime1">
              <a:rPr lang="en-US">
                <a:solidFill>
                  <a:srgbClr val="909090"/>
                </a:solidFill>
              </a:rPr>
              <a:pPr/>
              <a:t>8/3/2021</a:t>
            </a:fld>
            <a:endParaRPr lang="en-US">
              <a:solidFill>
                <a:srgbClr val="90909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90909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9880F-DAE2-4D2E-8D2B-D275A0A272E7}" type="slidenum">
              <a:rPr lang="en-US">
                <a:solidFill>
                  <a:srgbClr val="909090"/>
                </a:solidFill>
              </a:rPr>
              <a:pPr/>
              <a:t>‹#›</a:t>
            </a:fld>
            <a:endParaRPr lang="en-US">
              <a:solidFill>
                <a:srgbClr val="909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740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2D6A9B-354F-4686-ADE2-E32124ACDA47}" type="datetime1">
              <a:rPr lang="en-US">
                <a:solidFill>
                  <a:srgbClr val="909090"/>
                </a:solidFill>
              </a:rPr>
              <a:pPr/>
              <a:t>8/3/2021</a:t>
            </a:fld>
            <a:endParaRPr lang="en-US">
              <a:solidFill>
                <a:srgbClr val="90909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90909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764F6A-501A-4695-A26B-A26D01DAFC02}" type="slidenum">
              <a:rPr lang="en-US">
                <a:solidFill>
                  <a:srgbClr val="909090"/>
                </a:solidFill>
              </a:rPr>
              <a:pPr/>
              <a:t>‹#›</a:t>
            </a:fld>
            <a:endParaRPr lang="en-US">
              <a:solidFill>
                <a:srgbClr val="909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426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ED2A4E-6238-4D7A-96A0-8CF15C714747}" type="datetime1">
              <a:rPr lang="en-US">
                <a:solidFill>
                  <a:srgbClr val="909090"/>
                </a:solidFill>
              </a:rPr>
              <a:pPr/>
              <a:t>8/3/2021</a:t>
            </a:fld>
            <a:endParaRPr lang="en-US">
              <a:solidFill>
                <a:srgbClr val="90909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90909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559E08-4194-4C67-9A7B-5E9C025BBBDD}" type="slidenum">
              <a:rPr lang="en-US">
                <a:solidFill>
                  <a:srgbClr val="909090"/>
                </a:solidFill>
              </a:rPr>
              <a:pPr/>
              <a:t>‹#›</a:t>
            </a:fld>
            <a:endParaRPr lang="en-US">
              <a:solidFill>
                <a:srgbClr val="909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491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848-5AAF-4B47-82F6-DEED39A6AC5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A5BA9-8314-4E9C-AAC1-37DF9EFF1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105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25E456-A5BD-4B1F-9922-B27A83107837}" type="datetime1">
              <a:rPr lang="en-US">
                <a:solidFill>
                  <a:srgbClr val="909090"/>
                </a:solidFill>
              </a:rPr>
              <a:pPr/>
              <a:t>8/3/2021</a:t>
            </a:fld>
            <a:endParaRPr lang="en-US">
              <a:solidFill>
                <a:srgbClr val="90909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90909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B528F2-F409-4128-AE8C-73EF09DAD1FC}" type="slidenum">
              <a:rPr lang="en-US">
                <a:solidFill>
                  <a:srgbClr val="909090"/>
                </a:solidFill>
              </a:rPr>
              <a:pPr/>
              <a:t>‹#›</a:t>
            </a:fld>
            <a:endParaRPr lang="en-US">
              <a:solidFill>
                <a:srgbClr val="909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751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DD0143-DC3E-4EC6-9F48-48B6665F7301}" type="datetime1">
              <a:rPr lang="en-US">
                <a:solidFill>
                  <a:srgbClr val="909090"/>
                </a:solidFill>
              </a:rPr>
              <a:pPr/>
              <a:t>8/3/2021</a:t>
            </a:fld>
            <a:endParaRPr lang="en-US">
              <a:solidFill>
                <a:srgbClr val="90909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90909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33B6BF-CD30-4EB0-80A4-3EE6E252142E}" type="slidenum">
              <a:rPr lang="en-US">
                <a:solidFill>
                  <a:srgbClr val="909090"/>
                </a:solidFill>
              </a:rPr>
              <a:pPr/>
              <a:t>‹#›</a:t>
            </a:fld>
            <a:endParaRPr lang="en-US">
              <a:solidFill>
                <a:srgbClr val="909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2863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D3821B-510B-469F-8236-A5D95798D7D4}" type="datetime1">
              <a:rPr lang="en-US">
                <a:solidFill>
                  <a:srgbClr val="909090"/>
                </a:solidFill>
              </a:rPr>
              <a:pPr/>
              <a:t>8/3/2021</a:t>
            </a:fld>
            <a:endParaRPr lang="en-US">
              <a:solidFill>
                <a:srgbClr val="90909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90909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25BAB3-FE89-4894-A884-41D108665273}" type="slidenum">
              <a:rPr lang="en-US">
                <a:solidFill>
                  <a:srgbClr val="909090"/>
                </a:solidFill>
              </a:rPr>
              <a:pPr/>
              <a:t>‹#›</a:t>
            </a:fld>
            <a:endParaRPr lang="en-US">
              <a:solidFill>
                <a:srgbClr val="909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4453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366078-B265-4984-BB18-33981B66E184}" type="datetime1">
              <a:rPr lang="en-US">
                <a:solidFill>
                  <a:srgbClr val="909090"/>
                </a:solidFill>
              </a:rPr>
              <a:pPr/>
              <a:t>8/3/2021</a:t>
            </a:fld>
            <a:endParaRPr lang="en-US">
              <a:solidFill>
                <a:srgbClr val="90909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90909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836CC-B783-4E69-9EFD-8D3AF9DBFA31}" type="slidenum">
              <a:rPr lang="en-US">
                <a:solidFill>
                  <a:srgbClr val="909090"/>
                </a:solidFill>
              </a:rPr>
              <a:pPr/>
              <a:t>‹#›</a:t>
            </a:fld>
            <a:endParaRPr lang="en-US">
              <a:solidFill>
                <a:srgbClr val="909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0040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685800"/>
            <a:ext cx="211455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685800"/>
            <a:ext cx="619125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FEDE01-382B-426E-A4ED-08E2FC7AA3FD}" type="datetime1">
              <a:rPr lang="en-US">
                <a:solidFill>
                  <a:srgbClr val="909090"/>
                </a:solidFill>
              </a:rPr>
              <a:pPr/>
              <a:t>8/3/2021</a:t>
            </a:fld>
            <a:endParaRPr lang="en-US">
              <a:solidFill>
                <a:srgbClr val="90909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90909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7457E-0227-44F2-8F92-A042A287554D}" type="slidenum">
              <a:rPr lang="en-US">
                <a:solidFill>
                  <a:srgbClr val="909090"/>
                </a:solidFill>
              </a:rPr>
              <a:pPr/>
              <a:t>‹#›</a:t>
            </a:fld>
            <a:endParaRPr lang="en-US">
              <a:solidFill>
                <a:srgbClr val="909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53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848-5AAF-4B47-82F6-DEED39A6AC5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A5BA9-8314-4E9C-AAC1-37DF9EFF1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62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848-5AAF-4B47-82F6-DEED39A6AC5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A5BA9-8314-4E9C-AAC1-37DF9EFF1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45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848-5AAF-4B47-82F6-DEED39A6AC5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A5BA9-8314-4E9C-AAC1-37DF9EFF1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974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848-5AAF-4B47-82F6-DEED39A6AC5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A5BA9-8314-4E9C-AAC1-37DF9EFF1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556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848-5AAF-4B47-82F6-DEED39A6AC5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A5BA9-8314-4E9C-AAC1-37DF9EFF1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705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848-5AAF-4B47-82F6-DEED39A6AC5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A5BA9-8314-4E9C-AAC1-37DF9EFF1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70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848-5AAF-4B47-82F6-DEED39A6AC5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A5BA9-8314-4E9C-AAC1-37DF9EFF1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9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47848-5AAF-4B47-82F6-DEED39A6AC5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A5BA9-8314-4E9C-AAC1-37DF9EFF1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18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85800"/>
            <a:ext cx="82296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417638"/>
            <a:ext cx="8458200" cy="48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388100"/>
            <a:ext cx="1981200" cy="393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909090"/>
                </a:solidFill>
                <a:latin typeface="Arial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06B43E1-C0DF-4550-9C0A-8C63DA12BD96}" type="datetime1">
              <a:rPr lang="en-US" b="1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8/3/2021</a:t>
            </a:fld>
            <a:endParaRPr lang="en-US" b="1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385197"/>
            <a:ext cx="40386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909090"/>
                </a:solidFill>
                <a:latin typeface="Arial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385197"/>
            <a:ext cx="19812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0909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70C3815-3793-4E89-937E-F5827BD749CB}" type="slidenum">
              <a:rPr lang="en-US" altLang="en-US" b="1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b="1"/>
          </a:p>
        </p:txBody>
      </p:sp>
    </p:spTree>
    <p:extLst>
      <p:ext uri="{BB962C8B-B14F-4D97-AF65-F5344CB8AC3E}">
        <p14:creationId xmlns:p14="http://schemas.microsoft.com/office/powerpoint/2010/main" val="334522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400">
          <a:solidFill>
            <a:srgbClr val="335FB7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B2B2B2"/>
        </a:buClr>
        <a:buFont typeface="Arial" pitchFamily="34" charset="0"/>
        <a:buChar char="»"/>
        <a:defRPr sz="2200">
          <a:solidFill>
            <a:srgbClr val="41414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B2B2B2"/>
        </a:buClr>
        <a:buChar char="•"/>
        <a:defRPr sz="2000">
          <a:solidFill>
            <a:srgbClr val="41414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B2B2B2"/>
        </a:buClr>
        <a:buFont typeface="Arial" pitchFamily="34" charset="0"/>
        <a:buChar char="»"/>
        <a:defRPr>
          <a:solidFill>
            <a:srgbClr val="41414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B2B2B2"/>
        </a:buClr>
        <a:buChar char="•"/>
        <a:defRPr>
          <a:solidFill>
            <a:srgbClr val="41414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B2B2B2"/>
        </a:buClr>
        <a:buChar char="•"/>
        <a:defRPr>
          <a:solidFill>
            <a:srgbClr val="41414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B2B2B2"/>
        </a:buClr>
        <a:buChar char="•"/>
        <a:defRPr>
          <a:solidFill>
            <a:srgbClr val="41414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B2B2B2"/>
        </a:buClr>
        <a:buChar char="•"/>
        <a:defRPr>
          <a:solidFill>
            <a:srgbClr val="41414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B2B2B2"/>
        </a:buClr>
        <a:buChar char="•"/>
        <a:defRPr>
          <a:solidFill>
            <a:srgbClr val="41414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85800"/>
            <a:ext cx="8229600" cy="65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417638"/>
            <a:ext cx="8458200" cy="483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388100"/>
            <a:ext cx="19812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176C2E1-3319-4A81-ACF3-FBE386705C94}" type="datetime1">
              <a:rPr lang="en-US">
                <a:solidFill>
                  <a:srgbClr val="90909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8/3/2021</a:t>
            </a:fld>
            <a:endParaRPr lang="en-US">
              <a:solidFill>
                <a:srgbClr val="909090"/>
              </a:solidFill>
            </a:endParaRPr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384925"/>
            <a:ext cx="4038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909090"/>
              </a:solidFill>
            </a:endParaRP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384925"/>
            <a:ext cx="1981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63FC11C-0073-4B58-8AC5-425947C2DA8F}" type="slidenum">
              <a:rPr lang="en-US">
                <a:solidFill>
                  <a:srgbClr val="90909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909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748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hdr="0" ftr="0"/>
  <p:txStyles>
    <p:titleStyle>
      <a:lvl1pPr algn="ctr" rtl="0" fontAlgn="base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 b="1">
          <a:solidFill>
            <a:srgbClr val="284B9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Char char="•"/>
        <a:defRPr sz="2400">
          <a:solidFill>
            <a:srgbClr val="335FB7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B2B2B2"/>
        </a:buClr>
        <a:buFont typeface="Arial" charset="0"/>
        <a:buChar char="»"/>
        <a:defRPr sz="2200">
          <a:solidFill>
            <a:srgbClr val="41414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B2B2B2"/>
        </a:buClr>
        <a:buChar char="•"/>
        <a:defRPr sz="2000">
          <a:solidFill>
            <a:srgbClr val="41414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B2B2B2"/>
        </a:buClr>
        <a:buFont typeface="Arial" charset="0"/>
        <a:buChar char="»"/>
        <a:defRPr>
          <a:solidFill>
            <a:srgbClr val="41414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B2B2B2"/>
        </a:buClr>
        <a:buChar char="•"/>
        <a:defRPr>
          <a:solidFill>
            <a:srgbClr val="41414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B2B2B2"/>
        </a:buClr>
        <a:buChar char="•"/>
        <a:defRPr>
          <a:solidFill>
            <a:srgbClr val="41414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B2B2B2"/>
        </a:buClr>
        <a:buChar char="•"/>
        <a:defRPr>
          <a:solidFill>
            <a:srgbClr val="41414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B2B2B2"/>
        </a:buClr>
        <a:buChar char="•"/>
        <a:defRPr>
          <a:solidFill>
            <a:srgbClr val="41414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B2B2B2"/>
        </a:buClr>
        <a:buChar char="•"/>
        <a:defRPr>
          <a:solidFill>
            <a:srgbClr val="41414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wmf"/><Relationship Id="rId4" Type="http://schemas.openxmlformats.org/officeDocument/2006/relationships/oleObject" Target="../embeddings/oleObject1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wmf"/><Relationship Id="rId4" Type="http://schemas.openxmlformats.org/officeDocument/2006/relationships/oleObject" Target="../embeddings/oleObject2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wmf"/><Relationship Id="rId4" Type="http://schemas.openxmlformats.org/officeDocument/2006/relationships/oleObject" Target="../embeddings/oleObject3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wmf"/><Relationship Id="rId4" Type="http://schemas.openxmlformats.org/officeDocument/2006/relationships/oleObject" Target="../embeddings/oleObject4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wmf"/><Relationship Id="rId4" Type="http://schemas.openxmlformats.org/officeDocument/2006/relationships/oleObject" Target="../embeddings/oleObject5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wmf"/><Relationship Id="rId4" Type="http://schemas.openxmlformats.org/officeDocument/2006/relationships/oleObject" Target="../embeddings/oleObject6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9.jpeg"/><Relationship Id="rId7" Type="http://schemas.openxmlformats.org/officeDocument/2006/relationships/image" Target="../media/image36.png"/><Relationship Id="rId12" Type="http://schemas.openxmlformats.org/officeDocument/2006/relationships/image" Target="../media/image37.w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oleObject" Target="../embeddings/oleObject6.bin"/><Relationship Id="rId5" Type="http://schemas.openxmlformats.org/officeDocument/2006/relationships/image" Target="../media/image34.jpeg"/><Relationship Id="rId10" Type="http://schemas.openxmlformats.org/officeDocument/2006/relationships/image" Target="../media/image43.png"/><Relationship Id="rId4" Type="http://schemas.openxmlformats.org/officeDocument/2006/relationships/image" Target="../media/image30.jpeg"/><Relationship Id="rId9" Type="http://schemas.openxmlformats.org/officeDocument/2006/relationships/image" Target="../media/image42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image" Target="../media/image45.jpeg"/><Relationship Id="rId7" Type="http://schemas.openxmlformats.org/officeDocument/2006/relationships/oleObject" Target="../embeddings/oleObject7.bin"/><Relationship Id="rId12" Type="http://schemas.openxmlformats.org/officeDocument/2006/relationships/image" Target="../media/image5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11" Type="http://schemas.openxmlformats.org/officeDocument/2006/relationships/image" Target="../media/image51.png"/><Relationship Id="rId5" Type="http://schemas.openxmlformats.org/officeDocument/2006/relationships/image" Target="../media/image47.jpg"/><Relationship Id="rId10" Type="http://schemas.openxmlformats.org/officeDocument/2006/relationships/image" Target="../media/image50.jpeg"/><Relationship Id="rId4" Type="http://schemas.openxmlformats.org/officeDocument/2006/relationships/image" Target="../media/image46.jpeg"/><Relationship Id="rId9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wmf"/><Relationship Id="rId4" Type="http://schemas.openxmlformats.org/officeDocument/2006/relationships/oleObject" Target="../embeddings/oleObject8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wmf"/><Relationship Id="rId4" Type="http://schemas.openxmlformats.org/officeDocument/2006/relationships/oleObject" Target="../embeddings/oleObject9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8.e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10402" y="6531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Laboratory Medicine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3931FC-3B6E-499D-B1E2-EC6212106D19}"/>
              </a:ext>
            </a:extLst>
          </p:cNvPr>
          <p:cNvSpPr txBox="1"/>
          <p:nvPr/>
        </p:nvSpPr>
        <p:spPr>
          <a:xfrm>
            <a:off x="804167" y="856304"/>
            <a:ext cx="76850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Introduction to Pathology of Disease </a:t>
            </a:r>
          </a:p>
          <a:p>
            <a:pPr algn="ctr"/>
            <a:r>
              <a:rPr lang="en-US" sz="2400" dirty="0">
                <a:solidFill>
                  <a:schemeClr val="tx1">
                    <a:lumMod val="50000"/>
                  </a:schemeClr>
                </a:solidFill>
              </a:rPr>
              <a:t>NCA&amp;T Biol 342, NCCU Special Course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635A29-50B7-44D8-A522-CD517CC0DFD5}"/>
              </a:ext>
            </a:extLst>
          </p:cNvPr>
          <p:cNvSpPr txBox="1"/>
          <p:nvPr/>
        </p:nvSpPr>
        <p:spPr>
          <a:xfrm>
            <a:off x="804167" y="2146597"/>
            <a:ext cx="76850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Module 1: The Basics of Pathology </a:t>
            </a:r>
            <a:endParaRPr lang="en-US" sz="2400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en-US" sz="2400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en-US" sz="2400" b="1" dirty="0">
                <a:solidFill>
                  <a:srgbClr val="266692"/>
                </a:solidFill>
              </a:rPr>
              <a:t>Introduction to Mechanisms of Disease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DEED81-C0EC-4F33-A6E1-2953CAEAC2BC}"/>
              </a:ext>
            </a:extLst>
          </p:cNvPr>
          <p:cNvSpPr txBox="1"/>
          <p:nvPr/>
        </p:nvSpPr>
        <p:spPr>
          <a:xfrm>
            <a:off x="544530" y="4030193"/>
            <a:ext cx="768506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Charles Jennette, M.D.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Professor of Pathology and Laboratory Medicine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Professor of Medicine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School of Medicine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 of North Carolina at Chapel Hill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962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10402" y="6531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Laboratory Medicine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7183" y="1650300"/>
            <a:ext cx="78168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b="1" dirty="0">
                <a:solidFill>
                  <a:srgbClr val="266692"/>
                </a:solidFill>
                <a:latin typeface="Arial" charset="0"/>
              </a:rPr>
              <a:t>Numerous etiologies </a:t>
            </a:r>
            <a:r>
              <a:rPr lang="en-US" altLang="en-US" sz="2800" dirty="0">
                <a:solidFill>
                  <a:srgbClr val="266692"/>
                </a:solidFill>
                <a:latin typeface="Arial" charset="0"/>
              </a:rPr>
              <a:t>initiate a </a:t>
            </a:r>
            <a:r>
              <a:rPr lang="en-US" altLang="en-US" sz="2800" b="1" dirty="0">
                <a:solidFill>
                  <a:srgbClr val="266692"/>
                </a:solidFill>
                <a:latin typeface="Arial" charset="0"/>
              </a:rPr>
              <a:t>limited number of pathogenic mechanisms </a:t>
            </a:r>
            <a:r>
              <a:rPr lang="en-US" altLang="en-US" sz="2800" dirty="0">
                <a:solidFill>
                  <a:srgbClr val="266692"/>
                </a:solidFill>
                <a:latin typeface="Arial" charset="0"/>
              </a:rPr>
              <a:t>that produce a wide variety of diseases.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800" dirty="0">
              <a:latin typeface="Arial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Arial" charset="0"/>
              </a:rPr>
              <a:t>Thus, a thorough understanding of the limited number of pathogenic mechanisms allows insight into myriad numbers of diseases, even ones you have never seen before. </a:t>
            </a:r>
          </a:p>
          <a:p>
            <a:endParaRPr lang="en-US" altLang="en-US" sz="2800" dirty="0">
              <a:latin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F7B2B3-EC3E-4DE0-B8F1-AEBA4D0A7D13}"/>
              </a:ext>
            </a:extLst>
          </p:cNvPr>
          <p:cNvSpPr txBox="1"/>
          <p:nvPr/>
        </p:nvSpPr>
        <p:spPr>
          <a:xfrm>
            <a:off x="365120" y="96093"/>
            <a:ext cx="8226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7663" algn="l"/>
                <a:tab pos="739775" algn="l"/>
                <a:tab pos="1196975" algn="l"/>
              </a:tabLst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Mechanisms of Disease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313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10402" y="6531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Laboratory Medicine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13568" y="610136"/>
            <a:ext cx="371686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b="1" dirty="0">
                <a:solidFill>
                  <a:srgbClr val="266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Cellular responses to injury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rgbClr val="000000"/>
                </a:solidFill>
              </a:rPr>
              <a:t>Intracellular response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Cell death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Hypertrophy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Hyperplasia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Atrophy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Metaplasia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Dysplasia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Neoplasia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b="1" dirty="0">
                <a:solidFill>
                  <a:srgbClr val="266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Tissue response to injury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Inflammation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Repair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Hemostasis/thrombosis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Ischemia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b="1" dirty="0">
                <a:solidFill>
                  <a:srgbClr val="266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Abnormal morphogenesis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Teratogenic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b="1" dirty="0">
                <a:solidFill>
                  <a:srgbClr val="266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Biochemical disorder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Acquired	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120" y="96093"/>
            <a:ext cx="8226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7663" algn="l"/>
                <a:tab pos="739775" algn="l"/>
                <a:tab pos="1196975" algn="l"/>
              </a:tabLst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Mechanisms of Disease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830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10402" y="6531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Laboratory Medicine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13568" y="610136"/>
            <a:ext cx="371686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b="1" dirty="0">
                <a:solidFill>
                  <a:srgbClr val="266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Cellular responses to injury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rgbClr val="000000"/>
                </a:solidFill>
              </a:rPr>
              <a:t>Intracellular response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Cell death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Hypertrophy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Hyperplasia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Atrophy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Metaplasia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Dysplasia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Neoplasia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b="1" dirty="0">
                <a:solidFill>
                  <a:srgbClr val="266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Tissue response to injury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Inflammation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Repair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Hemostasis/thrombosis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Ischemia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b="1" dirty="0">
                <a:solidFill>
                  <a:srgbClr val="266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Abnormal morphogenesis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Teratogenic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b="1" dirty="0">
                <a:solidFill>
                  <a:srgbClr val="266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Biochemical disorder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Acquired	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120" y="96093"/>
            <a:ext cx="8226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7663" algn="l"/>
                <a:tab pos="739775" algn="l"/>
                <a:tab pos="1196975" algn="l"/>
              </a:tabLst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Mechanisms of Disease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CD6276-169E-499A-B77C-96C88728DEF3}"/>
              </a:ext>
            </a:extLst>
          </p:cNvPr>
          <p:cNvSpPr/>
          <p:nvPr/>
        </p:nvSpPr>
        <p:spPr>
          <a:xfrm>
            <a:off x="2693020" y="678094"/>
            <a:ext cx="3533120" cy="273035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56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10402" y="6531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Laboratory Medicine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25" y="1164153"/>
            <a:ext cx="8860777" cy="56137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1392" y="764043"/>
            <a:ext cx="7823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266692"/>
                </a:solidFill>
              </a:rPr>
              <a:t>Intracellular</a:t>
            </a:r>
            <a:r>
              <a:rPr lang="en-US" sz="2000" dirty="0"/>
              <a:t> Changes Occur and May be Reversible</a:t>
            </a:r>
            <a:endParaRPr lang="en-US" sz="2000" b="1" dirty="0">
              <a:solidFill>
                <a:srgbClr val="26669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71815" y="65316"/>
            <a:ext cx="5007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7663" algn="l"/>
                <a:tab pos="739775" algn="l"/>
                <a:tab pos="1196975" algn="l"/>
              </a:tabLst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Subcellular responses to injury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50907" y="6093957"/>
            <a:ext cx="2816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266692"/>
                </a:solidFill>
              </a:rPr>
              <a:t>From Essentials of Rubin’s Pathology, 6th Edition, Lippincott Williams &amp; Wilkins, Philadelphia, 2014</a:t>
            </a:r>
          </a:p>
        </p:txBody>
      </p:sp>
    </p:spTree>
    <p:extLst>
      <p:ext uri="{BB962C8B-B14F-4D97-AF65-F5344CB8AC3E}">
        <p14:creationId xmlns:p14="http://schemas.microsoft.com/office/powerpoint/2010/main" val="701034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10402" y="6531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Laboratory Medicine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991" y="1192425"/>
            <a:ext cx="5658926" cy="50141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1087" y="984000"/>
            <a:ext cx="2671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Normal-appearing hepatocyte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1087" y="3274387"/>
            <a:ext cx="26717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Hepatocytes with abnormal swelling because of increased water within organelles (hydropic change) caused by injury by a toxin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888621" y="1573393"/>
            <a:ext cx="184749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3747370" y="1453596"/>
            <a:ext cx="239595" cy="23959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563972" y="3631685"/>
            <a:ext cx="534852" cy="5348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812367" y="3916203"/>
            <a:ext cx="172898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71480" y="6206591"/>
            <a:ext cx="5449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Biopsy of liver with acute drug toxicity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71815" y="65316"/>
            <a:ext cx="5007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7663" algn="l"/>
                <a:tab pos="739775" algn="l"/>
                <a:tab pos="1196975" algn="l"/>
              </a:tabLst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Hydropic Degeneration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FD7C39-21B3-475D-A567-71B49C1B5C54}"/>
              </a:ext>
            </a:extLst>
          </p:cNvPr>
          <p:cNvSpPr txBox="1"/>
          <p:nvPr/>
        </p:nvSpPr>
        <p:spPr>
          <a:xfrm>
            <a:off x="3362471" y="6533481"/>
            <a:ext cx="48679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266692"/>
                </a:solidFill>
              </a:rPr>
              <a:t>From Essentials of Rubin’s Pathology, 6th Edition, LWW, 2014</a:t>
            </a:r>
          </a:p>
        </p:txBody>
      </p:sp>
    </p:spTree>
    <p:extLst>
      <p:ext uri="{BB962C8B-B14F-4D97-AF65-F5344CB8AC3E}">
        <p14:creationId xmlns:p14="http://schemas.microsoft.com/office/powerpoint/2010/main" val="1522507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10402" y="6531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Laboratory Medicine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42588" y="82408"/>
            <a:ext cx="4853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7663" algn="l"/>
                <a:tab pos="739775" algn="l"/>
                <a:tab pos="1196975" algn="l"/>
              </a:tabLst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 Death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0639" y="839875"/>
            <a:ext cx="8360229" cy="561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266692"/>
                </a:solidFill>
              </a:rPr>
              <a:t>Major pathways to cells death:</a:t>
            </a:r>
          </a:p>
          <a:p>
            <a:endParaRPr lang="en-US" sz="2400" dirty="0">
              <a:solidFill>
                <a:srgbClr val="266692"/>
              </a:solidFill>
            </a:endParaRPr>
          </a:p>
          <a:p>
            <a:r>
              <a:rPr lang="en-US" sz="2400" b="1" dirty="0"/>
              <a:t>Apoptosis:</a:t>
            </a:r>
            <a:r>
              <a:rPr lang="en-US" sz="2400" dirty="0"/>
              <a:t> </a:t>
            </a:r>
            <a:r>
              <a:rPr lang="en-US" sz="2400" u="sng" dirty="0"/>
              <a:t>regulated</a:t>
            </a:r>
            <a:r>
              <a:rPr lang="en-US" sz="2400" dirty="0"/>
              <a:t> cell death caused by activation of </a:t>
            </a:r>
            <a:r>
              <a:rPr lang="en-US" sz="2400" u="sng" dirty="0"/>
              <a:t>internal molecular pathways</a:t>
            </a:r>
            <a:r>
              <a:rPr lang="en-US" sz="2400" dirty="0"/>
              <a:t> leading to cell death (e.g., physiological tissue remodeling during embryonic development, renewal of epithelial layers). </a:t>
            </a:r>
          </a:p>
          <a:p>
            <a:endParaRPr lang="en-US" sz="900" dirty="0"/>
          </a:p>
          <a:p>
            <a:endParaRPr lang="en-US" sz="1000" dirty="0"/>
          </a:p>
          <a:p>
            <a:r>
              <a:rPr lang="en-US" sz="2400" b="1" dirty="0"/>
              <a:t>Necrosis: </a:t>
            </a:r>
            <a:r>
              <a:rPr lang="en-US" sz="2400" u="sng" dirty="0"/>
              <a:t>unregulated</a:t>
            </a:r>
            <a:r>
              <a:rPr lang="en-US" sz="2400" dirty="0"/>
              <a:t> cell death caused by pathological </a:t>
            </a:r>
            <a:r>
              <a:rPr lang="en-US" sz="2400" u="sng" dirty="0"/>
              <a:t>lethal injury that often originates outside the cell </a:t>
            </a:r>
            <a:r>
              <a:rPr lang="en-US" sz="2400" dirty="0"/>
              <a:t>(e.g., injury by hypoxia, inflammation, molecular toxin, burn, etc.).</a:t>
            </a:r>
          </a:p>
          <a:p>
            <a:endParaRPr lang="en-US" sz="2400" dirty="0"/>
          </a:p>
          <a:p>
            <a:r>
              <a:rPr lang="en-US" sz="2400" b="1" dirty="0"/>
              <a:t>Necroptosis:</a:t>
            </a:r>
            <a:r>
              <a:rPr lang="en-US" sz="2400" dirty="0"/>
              <a:t> </a:t>
            </a:r>
            <a:r>
              <a:rPr lang="en-US" sz="2400" u="sng" dirty="0"/>
              <a:t>regulated</a:t>
            </a:r>
            <a:r>
              <a:rPr lang="en-US" sz="2400" dirty="0"/>
              <a:t> necrosis caused by activation of </a:t>
            </a:r>
            <a:r>
              <a:rPr lang="en-US" sz="2400" u="sng" dirty="0"/>
              <a:t>internal molecular pathways</a:t>
            </a:r>
            <a:r>
              <a:rPr lang="en-US" sz="2400" dirty="0"/>
              <a:t> leading to cell death (e.g., resulting from intracellular viral infections or inflammatory disease).</a:t>
            </a:r>
          </a:p>
        </p:txBody>
      </p:sp>
    </p:spTree>
    <p:extLst>
      <p:ext uri="{BB962C8B-B14F-4D97-AF65-F5344CB8AC3E}">
        <p14:creationId xmlns:p14="http://schemas.microsoft.com/office/powerpoint/2010/main" val="2304995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10402" y="6531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Laboratory Medicine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664" y="1774620"/>
            <a:ext cx="2066103" cy="48394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42588" y="82408"/>
            <a:ext cx="4853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7663" algn="l"/>
                <a:tab pos="739775" algn="l"/>
                <a:tab pos="1196975" algn="l"/>
              </a:tabLst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 Death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67161" y="637434"/>
            <a:ext cx="64096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266692"/>
                </a:solidFill>
              </a:rPr>
              <a:t>Cell death is demonstrated histologically by </a:t>
            </a:r>
            <a:r>
              <a:rPr lang="en-US" sz="2800" u="sng" dirty="0">
                <a:solidFill>
                  <a:srgbClr val="266692"/>
                </a:solidFill>
              </a:rPr>
              <a:t>nuclear</a:t>
            </a:r>
            <a:r>
              <a:rPr lang="en-US" sz="2800" dirty="0">
                <a:solidFill>
                  <a:srgbClr val="266692"/>
                </a:solidFill>
              </a:rPr>
              <a:t> changes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61316" y="1905079"/>
            <a:ext cx="494510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Normal nucleus: </a:t>
            </a:r>
            <a:r>
              <a:rPr lang="en-US" sz="2000" dirty="0"/>
              <a:t>Dispersed chromatin and intact nuclear membrane.</a:t>
            </a:r>
          </a:p>
          <a:p>
            <a:endParaRPr lang="en-US" sz="2000" dirty="0"/>
          </a:p>
          <a:p>
            <a:r>
              <a:rPr lang="en-US" sz="2000" dirty="0"/>
              <a:t>	</a:t>
            </a:r>
            <a:r>
              <a:rPr lang="en-US" sz="2000" b="1" dirty="0"/>
              <a:t>Nuclei of Necrotic Cells</a:t>
            </a:r>
          </a:p>
          <a:p>
            <a:endParaRPr lang="en-US" sz="1000" b="1" dirty="0"/>
          </a:p>
          <a:p>
            <a:r>
              <a:rPr lang="en-US" sz="2000" b="1" dirty="0" err="1"/>
              <a:t>Pyknosis</a:t>
            </a:r>
            <a:r>
              <a:rPr lang="en-US" sz="2000" b="1" dirty="0"/>
              <a:t>: </a:t>
            </a:r>
            <a:r>
              <a:rPr lang="en-US" sz="2000" dirty="0"/>
              <a:t>The nucleus becomes smaller and stains deeply basophilic because of </a:t>
            </a:r>
            <a:r>
              <a:rPr lang="en-US" sz="2000" dirty="0">
                <a:solidFill>
                  <a:srgbClr val="266692"/>
                </a:solidFill>
              </a:rPr>
              <a:t>chromatin clumping</a:t>
            </a:r>
            <a:r>
              <a:rPr lang="en-US" sz="2000" dirty="0"/>
              <a:t>.</a:t>
            </a:r>
          </a:p>
          <a:p>
            <a:r>
              <a:rPr lang="en-US" sz="1000" dirty="0"/>
              <a:t> </a:t>
            </a:r>
          </a:p>
          <a:p>
            <a:r>
              <a:rPr lang="en-US" sz="2000" b="1" dirty="0"/>
              <a:t>Karyorrhexis: </a:t>
            </a:r>
            <a:r>
              <a:rPr lang="en-US" sz="2000" dirty="0"/>
              <a:t>The </a:t>
            </a:r>
            <a:r>
              <a:rPr lang="en-US" sz="2000" dirty="0" err="1"/>
              <a:t>pyknotic</a:t>
            </a:r>
            <a:r>
              <a:rPr lang="en-US" sz="2000" dirty="0"/>
              <a:t> nucleus breaks up into </a:t>
            </a:r>
            <a:r>
              <a:rPr lang="en-US" sz="2000" dirty="0">
                <a:solidFill>
                  <a:srgbClr val="266692"/>
                </a:solidFill>
              </a:rPr>
              <a:t>many smaller fragments</a:t>
            </a:r>
            <a:r>
              <a:rPr lang="en-US" sz="2000" dirty="0"/>
              <a:t>. </a:t>
            </a:r>
          </a:p>
          <a:p>
            <a:endParaRPr lang="en-US" sz="1000" dirty="0"/>
          </a:p>
          <a:p>
            <a:r>
              <a:rPr lang="en-US" sz="2000" b="1" dirty="0" err="1"/>
              <a:t>Karyolysis</a:t>
            </a:r>
            <a:r>
              <a:rPr lang="en-US" sz="2000" b="1" dirty="0"/>
              <a:t>: </a:t>
            </a:r>
            <a:r>
              <a:rPr lang="en-US" sz="2000" dirty="0"/>
              <a:t>The nucleus may be extruded from the cell or have progressive loss of chromatin staining resulting in the </a:t>
            </a:r>
            <a:r>
              <a:rPr lang="en-US" sz="2000" dirty="0">
                <a:solidFill>
                  <a:srgbClr val="266692"/>
                </a:solidFill>
              </a:rPr>
              <a:t>disappearance of the nucleus</a:t>
            </a:r>
            <a:r>
              <a:rPr lang="en-US" sz="2000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4185" y="2172579"/>
            <a:ext cx="16023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Normal viable hepatocytes with normal nuclei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4232" y="4420632"/>
            <a:ext cx="16560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Necrotic hepatocytes with absent or abnormal nuclei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684235" y="2310635"/>
            <a:ext cx="518006" cy="22260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581867" y="4687410"/>
            <a:ext cx="620374" cy="31677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139517" y="3812673"/>
            <a:ext cx="2007594" cy="88361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535633" y="5317724"/>
            <a:ext cx="1625684" cy="11776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3863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10402" y="6531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Laboratory Medicine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74111" y="629213"/>
            <a:ext cx="7626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Necrosis caused by ischemia (low blood flow):</a:t>
            </a:r>
          </a:p>
          <a:p>
            <a:r>
              <a:rPr lang="en-US" sz="2400" dirty="0"/>
              <a:t>Nuclei disappear (</a:t>
            </a:r>
            <a:r>
              <a:rPr lang="en-US" sz="2400" dirty="0" err="1"/>
              <a:t>karyolysis</a:t>
            </a:r>
            <a:r>
              <a:rPr lang="en-US" sz="2400" dirty="0"/>
              <a:t>) and cytoplasm becomes more homogeneous resulting in residual ghosts of cells with </a:t>
            </a:r>
            <a:r>
              <a:rPr lang="en-US" sz="2400" dirty="0">
                <a:solidFill>
                  <a:srgbClr val="266692"/>
                </a:solidFill>
              </a:rPr>
              <a:t>no nuclei.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" t="3142" r="10776"/>
          <a:stretch/>
        </p:blipFill>
        <p:spPr>
          <a:xfrm rot="5400000">
            <a:off x="4278240" y="2626043"/>
            <a:ext cx="3999497" cy="32265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8058" y="2688046"/>
            <a:ext cx="3999498" cy="310251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6266425" y="1834710"/>
            <a:ext cx="1315105" cy="216275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60715" y="6239050"/>
            <a:ext cx="8240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266692"/>
                </a:solidFill>
              </a:rPr>
              <a:t>Myocardial </a:t>
            </a:r>
            <a:r>
              <a:rPr lang="en-US" sz="2400" u="sng" dirty="0">
                <a:solidFill>
                  <a:srgbClr val="266692"/>
                </a:solidFill>
              </a:rPr>
              <a:t>infarction</a:t>
            </a:r>
            <a:r>
              <a:rPr lang="en-US" sz="2400" dirty="0">
                <a:solidFill>
                  <a:srgbClr val="266692"/>
                </a:solidFill>
              </a:rPr>
              <a:t> (“heart attack”) with ischemic necrosis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4DC76C-AB25-4069-ADB1-C185647CC403}"/>
              </a:ext>
            </a:extLst>
          </p:cNvPr>
          <p:cNvSpPr txBox="1"/>
          <p:nvPr/>
        </p:nvSpPr>
        <p:spPr>
          <a:xfrm>
            <a:off x="4664729" y="2352575"/>
            <a:ext cx="1418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Viable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907928-8BD4-429B-BBC9-CBA68A43BFB0}"/>
              </a:ext>
            </a:extLst>
          </p:cNvPr>
          <p:cNvSpPr txBox="1"/>
          <p:nvPr/>
        </p:nvSpPr>
        <p:spPr>
          <a:xfrm>
            <a:off x="4716340" y="3835779"/>
            <a:ext cx="1418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Necrotic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1A0FA7-A3CC-44D8-8CF0-F221B44F83FE}"/>
              </a:ext>
            </a:extLst>
          </p:cNvPr>
          <p:cNvCxnSpPr>
            <a:cxnSpLocks/>
          </p:cNvCxnSpPr>
          <p:nvPr/>
        </p:nvCxnSpPr>
        <p:spPr>
          <a:xfrm flipH="1">
            <a:off x="3587842" y="2752685"/>
            <a:ext cx="367291" cy="681267"/>
          </a:xfrm>
          <a:prstGeom prst="straightConnector1">
            <a:avLst/>
          </a:prstGeom>
          <a:ln w="57150">
            <a:solidFill>
              <a:srgbClr val="F8F8F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C6E18E4-8424-44C2-9425-E3B87D3178B6}"/>
              </a:ext>
            </a:extLst>
          </p:cNvPr>
          <p:cNvSpPr txBox="1"/>
          <p:nvPr/>
        </p:nvSpPr>
        <p:spPr>
          <a:xfrm>
            <a:off x="3040187" y="2291020"/>
            <a:ext cx="1505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8F8F8"/>
                </a:solidFill>
              </a:rPr>
              <a:t>Infarct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99029B-65AC-4940-B2CE-3B8BE9FB5C76}"/>
              </a:ext>
            </a:extLst>
          </p:cNvPr>
          <p:cNvSpPr txBox="1"/>
          <p:nvPr/>
        </p:nvSpPr>
        <p:spPr>
          <a:xfrm>
            <a:off x="2042588" y="82408"/>
            <a:ext cx="4853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7663" algn="l"/>
                <a:tab pos="739775" algn="l"/>
                <a:tab pos="1196975" algn="l"/>
              </a:tabLst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Infarction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191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10402" y="6531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Laboratory Medicine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91619" y="82300"/>
            <a:ext cx="4853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7663" algn="l"/>
                <a:tab pos="739775" algn="l"/>
                <a:tab pos="1196975" algn="l"/>
              </a:tabLst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Liquefactive Necrosis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0"/>
          <a:stretch/>
        </p:blipFill>
        <p:spPr>
          <a:xfrm rot="5400000">
            <a:off x="5557475" y="2939925"/>
            <a:ext cx="3453951" cy="29100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3" b="3759"/>
          <a:stretch/>
        </p:blipFill>
        <p:spPr>
          <a:xfrm>
            <a:off x="374111" y="2667970"/>
            <a:ext cx="3284872" cy="34535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964" y="712173"/>
            <a:ext cx="84379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Liquifactive</a:t>
            </a:r>
            <a:r>
              <a:rPr lang="en-US" sz="2400" b="1" dirty="0"/>
              <a:t> necrosis </a:t>
            </a:r>
            <a:r>
              <a:rPr lang="en-US" sz="2400" dirty="0"/>
              <a:t>caused by intense localized infiltration of  neutrophilic polymorphonuclear leukocytes (neutrophils) at sites of severe acute inflammation (e.g. caused by bacterial infection). </a:t>
            </a:r>
            <a:r>
              <a:rPr lang="en-US" sz="2400" b="1" dirty="0"/>
              <a:t>Localized acute inflammation with </a:t>
            </a:r>
            <a:r>
              <a:rPr lang="en-US" sz="2400" b="1" dirty="0" err="1"/>
              <a:t>liquifactive</a:t>
            </a:r>
            <a:r>
              <a:rPr lang="en-US" sz="2400" b="1" dirty="0"/>
              <a:t> necrosis is called an abscess</a:t>
            </a:r>
            <a:r>
              <a:rPr lang="en-US" sz="2400" dirty="0"/>
              <a:t>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15484" y="6116908"/>
            <a:ext cx="44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Liver abscess with </a:t>
            </a:r>
            <a:r>
              <a:rPr lang="en-US" dirty="0" err="1"/>
              <a:t>liquifactive</a:t>
            </a:r>
            <a:r>
              <a:rPr lang="en-US" dirty="0"/>
              <a:t> necrosis and cavitation caused by infection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3994" y="6101422"/>
            <a:ext cx="3892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Bacterial infection abscess with intense infiltration of neutrophils</a:t>
            </a:r>
          </a:p>
        </p:txBody>
      </p:sp>
      <p:sp>
        <p:nvSpPr>
          <p:cNvPr id="10" name="Oval 9"/>
          <p:cNvSpPr/>
          <p:nvPr/>
        </p:nvSpPr>
        <p:spPr>
          <a:xfrm>
            <a:off x="1029810" y="3622090"/>
            <a:ext cx="1597980" cy="1597980"/>
          </a:xfrm>
          <a:prstGeom prst="ellipse">
            <a:avLst/>
          </a:prstGeom>
          <a:noFill/>
          <a:ln>
            <a:solidFill>
              <a:srgbClr val="266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829431" y="3019888"/>
            <a:ext cx="2901518" cy="2901518"/>
          </a:xfrm>
          <a:prstGeom prst="ellipse">
            <a:avLst/>
          </a:prstGeom>
          <a:noFill/>
          <a:ln>
            <a:solidFill>
              <a:srgbClr val="266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21055" y="2819373"/>
            <a:ext cx="1724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66692"/>
                </a:solidFill>
              </a:rPr>
              <a:t>Abscess</a:t>
            </a:r>
            <a:r>
              <a:rPr lang="en-US" dirty="0"/>
              <a:t> with partial cavitation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24150" y="3838499"/>
            <a:ext cx="19309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266692"/>
                </a:solidFill>
              </a:rPr>
              <a:t>Abscess</a:t>
            </a:r>
            <a:r>
              <a:rPr lang="en-US" dirty="0"/>
              <a:t> containing numerous neutrophils (pus, purulence) that have liquefied the tissue </a:t>
            </a: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 flipH="1">
            <a:off x="1698171" y="3575440"/>
            <a:ext cx="2154247" cy="923330"/>
          </a:xfrm>
          <a:prstGeom prst="straightConnector1">
            <a:avLst/>
          </a:prstGeom>
          <a:ln w="57150">
            <a:solidFill>
              <a:srgbClr val="2666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561123" y="4470647"/>
            <a:ext cx="1396011" cy="383514"/>
          </a:xfrm>
          <a:prstGeom prst="straightConnector1">
            <a:avLst/>
          </a:prstGeom>
          <a:ln w="57150">
            <a:solidFill>
              <a:srgbClr val="2666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560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10402" y="6531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Laboratory Medicine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9497" y="1307734"/>
            <a:ext cx="855376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HYPERTROPHY</a:t>
            </a:r>
            <a:r>
              <a:rPr lang="en-US" sz="2000" dirty="0"/>
              <a:t> is </a:t>
            </a:r>
            <a:r>
              <a:rPr lang="en-US" sz="2000" dirty="0">
                <a:solidFill>
                  <a:srgbClr val="266692"/>
                </a:solidFill>
              </a:rPr>
              <a:t>increased size of cells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r>
              <a:rPr lang="en-US" sz="2000" b="1" dirty="0"/>
              <a:t>HYPERPLASIA</a:t>
            </a:r>
            <a:r>
              <a:rPr lang="en-US" sz="2000" dirty="0"/>
              <a:t> is non-neoplastic </a:t>
            </a:r>
            <a:r>
              <a:rPr lang="en-US" sz="2000" dirty="0">
                <a:solidFill>
                  <a:srgbClr val="266692"/>
                </a:solidFill>
              </a:rPr>
              <a:t>increase in the number of cells </a:t>
            </a:r>
            <a:r>
              <a:rPr lang="en-US" sz="2000" dirty="0"/>
              <a:t>in an organ or tissue.</a:t>
            </a:r>
          </a:p>
          <a:p>
            <a:endParaRPr lang="en-US" sz="2000" dirty="0"/>
          </a:p>
          <a:p>
            <a:r>
              <a:rPr lang="en-US" sz="2000" b="1" dirty="0"/>
              <a:t>ATROPHY </a:t>
            </a:r>
            <a:r>
              <a:rPr lang="en-US" sz="2000" dirty="0"/>
              <a:t>is </a:t>
            </a:r>
            <a:r>
              <a:rPr lang="en-US" sz="2000" dirty="0">
                <a:solidFill>
                  <a:srgbClr val="266692"/>
                </a:solidFill>
              </a:rPr>
              <a:t>reduced size of cells or organs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r>
              <a:rPr lang="en-US" sz="2000" b="1" dirty="0"/>
              <a:t>METAPLASIA</a:t>
            </a:r>
            <a:r>
              <a:rPr lang="en-US" sz="2000" dirty="0"/>
              <a:t> is conversion of </a:t>
            </a:r>
            <a:r>
              <a:rPr lang="en-US" sz="2000" dirty="0">
                <a:solidFill>
                  <a:srgbClr val="266692"/>
                </a:solidFill>
              </a:rPr>
              <a:t>one differentiated cell type to another</a:t>
            </a:r>
            <a:r>
              <a:rPr lang="en-US" sz="2000" dirty="0"/>
              <a:t>.</a:t>
            </a:r>
          </a:p>
          <a:p>
            <a:endParaRPr lang="en-US" sz="2000" dirty="0"/>
          </a:p>
          <a:p>
            <a:r>
              <a:rPr lang="en-US" sz="2000" b="1" dirty="0"/>
              <a:t>DYSPLASIA</a:t>
            </a:r>
            <a:r>
              <a:rPr lang="en-US" sz="2000" dirty="0"/>
              <a:t> is </a:t>
            </a:r>
            <a:r>
              <a:rPr lang="en-US" sz="2000" dirty="0">
                <a:solidFill>
                  <a:srgbClr val="266692"/>
                </a:solidFill>
              </a:rPr>
              <a:t>disordered growth and maturation </a:t>
            </a:r>
            <a:r>
              <a:rPr lang="en-US" sz="2000" dirty="0"/>
              <a:t>of the cellular components of a tissue. Dysplasia may be a precursor to malignant neoplasia.</a:t>
            </a:r>
          </a:p>
          <a:p>
            <a:endParaRPr lang="en-US" sz="2000" dirty="0"/>
          </a:p>
          <a:p>
            <a:r>
              <a:rPr lang="en-US" sz="2000" b="1" dirty="0"/>
              <a:t>NEOPLASIA</a:t>
            </a:r>
            <a:r>
              <a:rPr lang="en-US" sz="2000" dirty="0"/>
              <a:t> is the </a:t>
            </a:r>
            <a:r>
              <a:rPr lang="en-US" sz="2000" dirty="0">
                <a:solidFill>
                  <a:srgbClr val="266692"/>
                </a:solidFill>
              </a:rPr>
              <a:t>autonomous growth of cells </a:t>
            </a:r>
            <a:r>
              <a:rPr lang="en-US" sz="2000" dirty="0"/>
              <a:t>that have escaped normal</a:t>
            </a:r>
          </a:p>
          <a:p>
            <a:r>
              <a:rPr lang="en-US" sz="2000" dirty="0"/>
              <a:t>regulation of cell proliferation. Neoplasms that remain localized are termed </a:t>
            </a:r>
            <a:r>
              <a:rPr lang="en-US" sz="2000" b="1" dirty="0"/>
              <a:t>benign</a:t>
            </a:r>
            <a:r>
              <a:rPr lang="en-US" sz="2000" dirty="0"/>
              <a:t>, whereas those that spread (or are capable of spreading) to distant sites (metastasize) are termed </a:t>
            </a:r>
            <a:r>
              <a:rPr lang="en-US" sz="2000" b="1" dirty="0"/>
              <a:t>malignant </a:t>
            </a:r>
            <a:r>
              <a:rPr lang="en-US" sz="2000" dirty="0"/>
              <a:t>(</a:t>
            </a:r>
            <a:r>
              <a:rPr lang="en-US" sz="2000" i="1" dirty="0"/>
              <a:t>aka</a:t>
            </a:r>
            <a:r>
              <a:rPr lang="en-US" sz="2000" dirty="0"/>
              <a:t> cancer).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5565" y="687391"/>
            <a:ext cx="8981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7663" algn="l"/>
                <a:tab pos="739775" algn="l"/>
                <a:tab pos="1196975" algn="l"/>
              </a:tabLst>
            </a:pPr>
            <a:r>
              <a:rPr lang="en-US" sz="2400" b="1" dirty="0">
                <a:solidFill>
                  <a:srgbClr val="266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Cellular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responses to injury (adaptation/maladaptation)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871815" y="65316"/>
            <a:ext cx="5007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7663" algn="l"/>
                <a:tab pos="739775" algn="l"/>
                <a:tab pos="1196975" algn="l"/>
              </a:tabLst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Cellular responses to injury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002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10402" y="6531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Laboratory Medicine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778" y="1309523"/>
            <a:ext cx="6348444" cy="4841886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888619" y="6151409"/>
            <a:ext cx="5366759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/>
            <a:r>
              <a:rPr lang="en-US" altLang="en-US" b="1" dirty="0">
                <a:solidFill>
                  <a:schemeClr val="tx1">
                    <a:lumMod val="50000"/>
                  </a:schemeClr>
                </a:solidFill>
                <a:latin typeface="Arial" charset="0"/>
              </a:rPr>
              <a:t>Pathology</a:t>
            </a:r>
            <a:r>
              <a:rPr lang="en-US" altLang="en-US" sz="2000" b="1" dirty="0">
                <a:solidFill>
                  <a:schemeClr val="tx1">
                    <a:lumMod val="50000"/>
                  </a:schemeClr>
                </a:solidFill>
                <a:latin typeface="Arial" charset="0"/>
              </a:rPr>
              <a:t> Bridges Science and Medicine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CE40FE-F2BF-4B73-B316-EC0B7ADA2825}"/>
              </a:ext>
            </a:extLst>
          </p:cNvPr>
          <p:cNvSpPr txBox="1"/>
          <p:nvPr/>
        </p:nvSpPr>
        <p:spPr>
          <a:xfrm>
            <a:off x="845264" y="847858"/>
            <a:ext cx="76850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266692"/>
                </a:solidFill>
              </a:rPr>
              <a:t>Module 1: The Basics of Pathology </a:t>
            </a:r>
            <a:endParaRPr lang="en-US" sz="2400" b="1" dirty="0">
              <a:solidFill>
                <a:srgbClr val="2666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136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10402" y="6531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Laboratory Medicine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490" y="2485150"/>
            <a:ext cx="4983192" cy="34142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91571" y="2171538"/>
            <a:ext cx="4418265" cy="30375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2481" y="610441"/>
            <a:ext cx="8219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HYPERTROPHY</a:t>
            </a:r>
            <a:r>
              <a:rPr lang="en-US" sz="2400" dirty="0"/>
              <a:t> is </a:t>
            </a:r>
            <a:r>
              <a:rPr lang="en-US" sz="2400" dirty="0">
                <a:solidFill>
                  <a:srgbClr val="266692"/>
                </a:solidFill>
              </a:rPr>
              <a:t>increased size of cells</a:t>
            </a:r>
            <a:r>
              <a:rPr lang="en-US" sz="2400" dirty="0"/>
              <a:t>, which also results in increased organ or tissue size.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36341" y="5810112"/>
            <a:ext cx="2671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Normal </a:t>
            </a:r>
            <a:r>
              <a:rPr lang="en-US" sz="2000" dirty="0" err="1"/>
              <a:t>cardiomyocytes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896883" y="5810112"/>
            <a:ext cx="2671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Hypertrophied </a:t>
            </a:r>
            <a:r>
              <a:rPr lang="en-US" sz="2000" dirty="0" err="1"/>
              <a:t>cardiomyocytes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554794" y="2123934"/>
            <a:ext cx="1585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Expected normal thickness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9163" y="5810112"/>
            <a:ext cx="2671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Myocardial hypertrophy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71815" y="65316"/>
            <a:ext cx="5007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7663" algn="l"/>
                <a:tab pos="739775" algn="l"/>
                <a:tab pos="1196975" algn="l"/>
              </a:tabLst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Hypertrophy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Right Brace 1"/>
          <p:cNvSpPr/>
          <p:nvPr/>
        </p:nvSpPr>
        <p:spPr>
          <a:xfrm rot="16200000">
            <a:off x="2751487" y="2941939"/>
            <a:ext cx="440691" cy="530694"/>
          </a:xfrm>
          <a:prstGeom prst="rightBrace">
            <a:avLst/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e 13"/>
          <p:cNvSpPr/>
          <p:nvPr/>
        </p:nvSpPr>
        <p:spPr>
          <a:xfrm rot="16200000" flipH="1">
            <a:off x="2144533" y="3369584"/>
            <a:ext cx="448239" cy="675666"/>
          </a:xfrm>
          <a:prstGeom prst="rightBrace">
            <a:avLst/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83690" y="3837078"/>
            <a:ext cx="22558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Abnormal increase in thickness </a:t>
            </a:r>
            <a:r>
              <a:rPr lang="en-US" dirty="0" err="1"/>
              <a:t>thickness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6BE8A3-BB21-4B5E-ACAF-EC078AF2459E}"/>
              </a:ext>
            </a:extLst>
          </p:cNvPr>
          <p:cNvSpPr txBox="1"/>
          <p:nvPr/>
        </p:nvSpPr>
        <p:spPr>
          <a:xfrm>
            <a:off x="4199839" y="6550698"/>
            <a:ext cx="48679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266692"/>
                </a:solidFill>
              </a:rPr>
              <a:t>From Essentials of Rubin’s Pathology, 6th Edition, LWW, 2014</a:t>
            </a:r>
          </a:p>
        </p:txBody>
      </p:sp>
    </p:spTree>
    <p:extLst>
      <p:ext uri="{BB962C8B-B14F-4D97-AF65-F5344CB8AC3E}">
        <p14:creationId xmlns:p14="http://schemas.microsoft.com/office/powerpoint/2010/main" val="130279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10402" y="6531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Laboratory Medicine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17" y="2096842"/>
            <a:ext cx="8280400" cy="36152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72677" y="897079"/>
            <a:ext cx="8219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HYPERPLASIA</a:t>
            </a:r>
            <a:r>
              <a:rPr lang="en-US" sz="2800" dirty="0"/>
              <a:t> is non-neoplastic </a:t>
            </a:r>
            <a:r>
              <a:rPr lang="en-US" sz="2800" dirty="0">
                <a:solidFill>
                  <a:srgbClr val="266692"/>
                </a:solidFill>
              </a:rPr>
              <a:t>increase in the number of cells </a:t>
            </a:r>
            <a:r>
              <a:rPr lang="en-US" sz="2800" dirty="0"/>
              <a:t>in an organ or tissue.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69451" y="5770753"/>
            <a:ext cx="4119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Epidermal hyperplasia in psoriasis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7770" y="5770752"/>
            <a:ext cx="3091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Normal epidermis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42588" y="82408"/>
            <a:ext cx="4853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7663" algn="l"/>
                <a:tab pos="739775" algn="l"/>
                <a:tab pos="1196975" algn="l"/>
              </a:tabLst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Hyperplasia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Right Brace 9"/>
          <p:cNvSpPr/>
          <p:nvPr/>
        </p:nvSpPr>
        <p:spPr>
          <a:xfrm rot="10800000">
            <a:off x="114005" y="2690036"/>
            <a:ext cx="220344" cy="321451"/>
          </a:xfrm>
          <a:prstGeom prst="rightBrace">
            <a:avLst/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 rot="10800000" flipH="1">
            <a:off x="8769485" y="2182925"/>
            <a:ext cx="205499" cy="1783017"/>
          </a:xfrm>
          <a:prstGeom prst="rightBrace">
            <a:avLst/>
          </a:prstGeom>
          <a:ln w="28575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9797E4-C6C1-4A98-9618-38D68D2E3D78}"/>
              </a:ext>
            </a:extLst>
          </p:cNvPr>
          <p:cNvSpPr txBox="1"/>
          <p:nvPr/>
        </p:nvSpPr>
        <p:spPr>
          <a:xfrm>
            <a:off x="0" y="6521867"/>
            <a:ext cx="48679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266692"/>
                </a:solidFill>
              </a:rPr>
              <a:t>From Essentials of Rubin’s Pathology, 6th Edition, LWW, 2014</a:t>
            </a:r>
          </a:p>
        </p:txBody>
      </p:sp>
    </p:spTree>
    <p:extLst>
      <p:ext uri="{BB962C8B-B14F-4D97-AF65-F5344CB8AC3E}">
        <p14:creationId xmlns:p14="http://schemas.microsoft.com/office/powerpoint/2010/main" val="4131657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10402" y="6531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Laboratory Medicine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9206" y="741101"/>
            <a:ext cx="821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ATROPHY </a:t>
            </a:r>
            <a:r>
              <a:rPr lang="en-US" sz="2800" dirty="0"/>
              <a:t>is </a:t>
            </a:r>
            <a:r>
              <a:rPr lang="en-US" sz="2800" dirty="0">
                <a:solidFill>
                  <a:srgbClr val="266692"/>
                </a:solidFill>
              </a:rPr>
              <a:t>reduced size of cells or organs.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928443" y="1416887"/>
            <a:ext cx="6972796" cy="5237187"/>
            <a:chOff x="2316518" y="1568215"/>
            <a:chExt cx="6422128" cy="4614099"/>
          </a:xfrm>
        </p:grpSpPr>
        <p:pic>
          <p:nvPicPr>
            <p:cNvPr id="5" name="Picture 4" descr="cerebralatrophy0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1162" y="1568215"/>
              <a:ext cx="6057484" cy="461409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>
            <a:xfrm rot="19821536">
              <a:off x="2316518" y="1983937"/>
              <a:ext cx="4680666" cy="206703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4EABBF0-592D-49C2-A3AE-A7622534F126}"/>
                </a:ext>
              </a:extLst>
            </p:cNvPr>
            <p:cNvSpPr/>
            <p:nvPr/>
          </p:nvSpPr>
          <p:spPr>
            <a:xfrm rot="20091802">
              <a:off x="5387649" y="3455055"/>
              <a:ext cx="3184636" cy="144386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042588" y="82408"/>
            <a:ext cx="4853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7663" algn="l"/>
                <a:tab pos="739775" algn="l"/>
                <a:tab pos="1196975" algn="l"/>
              </a:tabLst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Atrophy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5187C5-2D97-4D6B-BD5C-09A97679E85B}"/>
              </a:ext>
            </a:extLst>
          </p:cNvPr>
          <p:cNvSpPr txBox="1"/>
          <p:nvPr/>
        </p:nvSpPr>
        <p:spPr>
          <a:xfrm>
            <a:off x="0" y="1328863"/>
            <a:ext cx="21252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Frontal lobe </a:t>
            </a:r>
            <a:r>
              <a:rPr lang="en-US" sz="2400" b="1" dirty="0">
                <a:solidFill>
                  <a:srgbClr val="266692"/>
                </a:solidFill>
              </a:rPr>
              <a:t>atrophy</a:t>
            </a:r>
            <a:r>
              <a:rPr lang="en-US" sz="2400" dirty="0"/>
              <a:t> with thinned </a:t>
            </a:r>
            <a:r>
              <a:rPr lang="en-US" sz="2400" dirty="0" err="1"/>
              <a:t>gyri</a:t>
            </a:r>
            <a:r>
              <a:rPr lang="en-US" sz="2400" dirty="0"/>
              <a:t> and widened sulci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A39B5B8-4388-46A3-9EF2-C02644CA23A9}"/>
              </a:ext>
            </a:extLst>
          </p:cNvPr>
          <p:cNvCxnSpPr>
            <a:cxnSpLocks/>
          </p:cNvCxnSpPr>
          <p:nvPr/>
        </p:nvCxnSpPr>
        <p:spPr>
          <a:xfrm>
            <a:off x="2096055" y="2092672"/>
            <a:ext cx="935244" cy="4113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9A9E54F-7F38-4716-AF1F-D8BEF9425608}"/>
              </a:ext>
            </a:extLst>
          </p:cNvPr>
          <p:cNvSpPr txBox="1"/>
          <p:nvPr/>
        </p:nvSpPr>
        <p:spPr>
          <a:xfrm>
            <a:off x="-82686" y="4937479"/>
            <a:ext cx="2125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266692"/>
                </a:solidFill>
              </a:rPr>
              <a:t>Normal</a:t>
            </a:r>
            <a:r>
              <a:rPr lang="en-US" sz="2400" dirty="0"/>
              <a:t> gyri and sulci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FAEAAEF-16DE-4A93-88AA-044055BFB2C1}"/>
              </a:ext>
            </a:extLst>
          </p:cNvPr>
          <p:cNvCxnSpPr>
            <a:cxnSpLocks/>
          </p:cNvCxnSpPr>
          <p:nvPr/>
        </p:nvCxnSpPr>
        <p:spPr>
          <a:xfrm flipV="1">
            <a:off x="2096055" y="4884657"/>
            <a:ext cx="3230302" cy="43879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08980A3-68DF-47A7-B034-D6E2F9FFF5E3}"/>
              </a:ext>
            </a:extLst>
          </p:cNvPr>
          <p:cNvSpPr txBox="1"/>
          <p:nvPr/>
        </p:nvSpPr>
        <p:spPr>
          <a:xfrm>
            <a:off x="2563677" y="6192409"/>
            <a:ext cx="2757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bg1"/>
                </a:solidFill>
              </a:rPr>
              <a:t>From Essentials of Rubin’s Pathology, 6th Edition, LWW, 2014</a:t>
            </a:r>
          </a:p>
        </p:txBody>
      </p:sp>
    </p:spTree>
    <p:extLst>
      <p:ext uri="{BB962C8B-B14F-4D97-AF65-F5344CB8AC3E}">
        <p14:creationId xmlns:p14="http://schemas.microsoft.com/office/powerpoint/2010/main" val="621511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10402" y="6531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Laboratory Medicine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42588" y="82408"/>
            <a:ext cx="4853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7663" algn="l"/>
                <a:tab pos="739775" algn="l"/>
                <a:tab pos="1196975" algn="l"/>
              </a:tabLst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Atrophy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7828" y="891445"/>
            <a:ext cx="870816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Causes (etiologies) of Atrophy:</a:t>
            </a:r>
          </a:p>
          <a:p>
            <a:endParaRPr lang="en-US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66692"/>
                </a:solidFill>
              </a:rPr>
              <a:t>Reduced Functional Demand </a:t>
            </a:r>
            <a:r>
              <a:rPr lang="en-US" sz="2400" dirty="0"/>
              <a:t>(e.g. skeletal muscle atrophy caused by denervation)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66692"/>
                </a:solidFill>
              </a:rPr>
              <a:t>Inadequate Oxygen Supply </a:t>
            </a:r>
            <a:r>
              <a:rPr lang="en-US" sz="2400" dirty="0"/>
              <a:t>(e.g. kidney atrophy caused by renal artery stenosis)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66692"/>
                </a:solidFill>
              </a:rPr>
              <a:t>Insufficient Nutrients </a:t>
            </a:r>
            <a:r>
              <a:rPr lang="en-US" sz="2400" dirty="0"/>
              <a:t>(e.g. skeletal muscle and fat atrophy caused by starvation)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66692"/>
                </a:solidFill>
              </a:rPr>
              <a:t>Interrupted Trophic Signals </a:t>
            </a:r>
            <a:r>
              <a:rPr lang="en-US" sz="2400" dirty="0"/>
              <a:t>(e.g. endometrial atrophy after menopause)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66692"/>
                </a:solidFill>
              </a:rPr>
              <a:t>Persistent Cell Injury </a:t>
            </a:r>
            <a:r>
              <a:rPr lang="en-US" sz="2400" dirty="0"/>
              <a:t>(e.g. gastric mucosal atrophy caused by chronic gastritis)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66692"/>
                </a:solidFill>
              </a:rPr>
              <a:t>Increased Pressure </a:t>
            </a:r>
            <a:r>
              <a:rPr lang="en-US" sz="2400" dirty="0"/>
              <a:t>(e.g. localized skin atrophy caused by prolonged bed rest)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66692"/>
                </a:solidFill>
              </a:rPr>
              <a:t>Chronic Disease </a:t>
            </a:r>
            <a:r>
              <a:rPr lang="en-US" sz="2400" dirty="0"/>
              <a:t>(e.g. cachexia caused by chronic disease)</a:t>
            </a:r>
          </a:p>
        </p:txBody>
      </p:sp>
    </p:spTree>
    <p:extLst>
      <p:ext uri="{BB962C8B-B14F-4D97-AF65-F5344CB8AC3E}">
        <p14:creationId xmlns:p14="http://schemas.microsoft.com/office/powerpoint/2010/main" val="6199364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10402" y="6531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Laboratory Medicine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51333" y="20707"/>
            <a:ext cx="4853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7663" algn="l"/>
                <a:tab pos="739775" algn="l"/>
                <a:tab pos="1196975" algn="l"/>
              </a:tabLst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Metaplasia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2"/>
          <a:stretch/>
        </p:blipFill>
        <p:spPr>
          <a:xfrm>
            <a:off x="512363" y="1678151"/>
            <a:ext cx="7889678" cy="41842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701288" y="655027"/>
            <a:ext cx="59128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266692"/>
                </a:solidFill>
              </a:rPr>
              <a:t>METAPLASIA</a:t>
            </a:r>
            <a:r>
              <a:rPr lang="en-US" sz="2800" dirty="0"/>
              <a:t> is conversion of one differentiated cell type to another.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0399" y="6051475"/>
            <a:ext cx="7981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Squamous </a:t>
            </a:r>
            <a:r>
              <a:rPr lang="en-US" sz="2000" dirty="0">
                <a:solidFill>
                  <a:srgbClr val="266692"/>
                </a:solidFill>
              </a:rPr>
              <a:t>metaplasia</a:t>
            </a:r>
            <a:r>
              <a:rPr lang="en-US" sz="2000" dirty="0"/>
              <a:t> in the </a:t>
            </a:r>
            <a:r>
              <a:rPr lang="en-US" sz="2000" dirty="0" err="1"/>
              <a:t>endocervix</a:t>
            </a:r>
            <a:r>
              <a:rPr lang="en-US" sz="2000" dirty="0"/>
              <a:t> with normal columnar epithelium at both margins and squamous metaplasia in the center.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16718" y="1617507"/>
            <a:ext cx="1788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266692"/>
                </a:solidFill>
              </a:rPr>
              <a:t>Squamous metaplasia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74742" y="1753724"/>
            <a:ext cx="1788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266692"/>
                </a:solidFill>
              </a:rPr>
              <a:t>Normal columnar epithelium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892319" y="2353888"/>
            <a:ext cx="332507" cy="82872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353365" y="2857235"/>
            <a:ext cx="332507" cy="82872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6A58E44-A683-4A0F-8CEA-3E16181C0BCB}"/>
              </a:ext>
            </a:extLst>
          </p:cNvPr>
          <p:cNvSpPr txBox="1"/>
          <p:nvPr/>
        </p:nvSpPr>
        <p:spPr>
          <a:xfrm>
            <a:off x="620399" y="5407426"/>
            <a:ext cx="459631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266692"/>
                </a:solidFill>
              </a:rPr>
              <a:t>From Essentials of Rubin’s Pathology, 6th Edition, LWW, 2014</a:t>
            </a:r>
          </a:p>
        </p:txBody>
      </p:sp>
    </p:spTree>
    <p:extLst>
      <p:ext uri="{BB962C8B-B14F-4D97-AF65-F5344CB8AC3E}">
        <p14:creationId xmlns:p14="http://schemas.microsoft.com/office/powerpoint/2010/main" val="33971185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10402" y="6531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Laboratory Medicine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42588" y="82408"/>
            <a:ext cx="4853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7663" algn="l"/>
                <a:tab pos="739775" algn="l"/>
                <a:tab pos="1196975" algn="l"/>
              </a:tabLst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Dysplasia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576" y="1593075"/>
            <a:ext cx="6040534" cy="44055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0292" y="5998649"/>
            <a:ext cx="7021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266692"/>
                </a:solidFill>
              </a:rPr>
              <a:t>Dysplastic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/>
              <a:t>epithelium of the uterine cervix lacks normal polarity, and cells have large hyperchromatic nuclei.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4080" y="656377"/>
            <a:ext cx="83537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DYSPLASIA</a:t>
            </a:r>
            <a:r>
              <a:rPr lang="en-US" sz="2400" dirty="0"/>
              <a:t> is </a:t>
            </a:r>
            <a:r>
              <a:rPr lang="en-US" sz="2400" u="sng" dirty="0"/>
              <a:t>disordered</a:t>
            </a:r>
            <a:r>
              <a:rPr lang="en-US" sz="2400" dirty="0"/>
              <a:t> growth and maturation of the cellular components of a tissue. </a:t>
            </a:r>
            <a:r>
              <a:rPr lang="en-US" sz="2400" dirty="0">
                <a:solidFill>
                  <a:srgbClr val="266692"/>
                </a:solidFill>
              </a:rPr>
              <a:t>Dysplasia may be a precursor to malignant neoplasia.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184" y="4030955"/>
            <a:ext cx="1430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Normal polarized epithelium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18786" y="2233616"/>
            <a:ext cx="17883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Unpolarized</a:t>
            </a:r>
            <a:r>
              <a:rPr lang="en-US" sz="2000" dirty="0"/>
              <a:t> dysplastic epithelium</a:t>
            </a:r>
          </a:p>
        </p:txBody>
      </p:sp>
      <p:sp>
        <p:nvSpPr>
          <p:cNvPr id="10" name="Right Brace 9"/>
          <p:cNvSpPr/>
          <p:nvPr/>
        </p:nvSpPr>
        <p:spPr>
          <a:xfrm>
            <a:off x="6896313" y="2068337"/>
            <a:ext cx="740723" cy="1409804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 rot="20067964" flipH="1">
            <a:off x="1174559" y="2471324"/>
            <a:ext cx="1061190" cy="3085079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AFB5C1-960A-4169-8A28-841C45C97588}"/>
              </a:ext>
            </a:extLst>
          </p:cNvPr>
          <p:cNvSpPr txBox="1"/>
          <p:nvPr/>
        </p:nvSpPr>
        <p:spPr>
          <a:xfrm>
            <a:off x="1585890" y="5634455"/>
            <a:ext cx="459631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266692"/>
                </a:solidFill>
              </a:rPr>
              <a:t>From Essentials of Rubin’s Pathology, 6th Edition, LWW, 2014</a:t>
            </a:r>
          </a:p>
        </p:txBody>
      </p:sp>
    </p:spTree>
    <p:extLst>
      <p:ext uri="{BB962C8B-B14F-4D97-AF65-F5344CB8AC3E}">
        <p14:creationId xmlns:p14="http://schemas.microsoft.com/office/powerpoint/2010/main" val="28444418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10402" y="6531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Laboratory Medicine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42588" y="82408"/>
            <a:ext cx="4853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7663" algn="l"/>
                <a:tab pos="739775" algn="l"/>
                <a:tab pos="1196975" algn="l"/>
              </a:tabLst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Neoplasia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2760" y="608219"/>
            <a:ext cx="8219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NEOPLASIA</a:t>
            </a:r>
            <a:r>
              <a:rPr lang="en-US" sz="2400" dirty="0"/>
              <a:t> is the autonomous growth of cells that have escaped normal regulation of cell proliferation.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9394" y="1534077"/>
            <a:ext cx="39292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66692"/>
                </a:solidFill>
              </a:rPr>
              <a:t>Benign neoplasm</a:t>
            </a:r>
            <a:r>
              <a:rPr lang="en-US" sz="2400" b="1" dirty="0"/>
              <a:t>: </a:t>
            </a:r>
            <a:r>
              <a:rPr lang="en-US" sz="2400" dirty="0"/>
              <a:t>localized and unable to spread (metastasize)</a:t>
            </a:r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675546" y="1534077"/>
            <a:ext cx="41290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66692"/>
                </a:solidFill>
              </a:rPr>
              <a:t>Malignant neoplasm (aka cancer)</a:t>
            </a:r>
            <a:r>
              <a:rPr lang="en-US" sz="2400" b="1" dirty="0"/>
              <a:t>: </a:t>
            </a:r>
            <a:r>
              <a:rPr lang="en-US" sz="2400" dirty="0"/>
              <a:t>invasive and capable of spreading (metastasizing)</a:t>
            </a:r>
          </a:p>
          <a:p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776" y="3204882"/>
            <a:ext cx="3476834" cy="21686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23" y="3204882"/>
            <a:ext cx="3136540" cy="21714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89123" y="5373548"/>
            <a:ext cx="3154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Thyroid follicular adenoma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75776" y="5307604"/>
            <a:ext cx="3581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Colonic adenocarcinoma metastatic to liver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17720" y="6204545"/>
            <a:ext cx="3916111" cy="461665"/>
          </a:xfrm>
          <a:prstGeom prst="rect">
            <a:avLst/>
          </a:prstGeom>
          <a:noFill/>
          <a:ln>
            <a:solidFill>
              <a:srgbClr val="26669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66692"/>
                </a:solidFill>
              </a:rPr>
              <a:t>Tumor: swelling or mass </a:t>
            </a:r>
          </a:p>
        </p:txBody>
      </p:sp>
    </p:spTree>
    <p:extLst>
      <p:ext uri="{BB962C8B-B14F-4D97-AF65-F5344CB8AC3E}">
        <p14:creationId xmlns:p14="http://schemas.microsoft.com/office/powerpoint/2010/main" val="1144816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10402" y="6531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Laboratory Medicine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42588" y="82408"/>
            <a:ext cx="4853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7663" algn="l"/>
                <a:tab pos="739775" algn="l"/>
                <a:tab pos="1196975" algn="l"/>
              </a:tabLst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Neoplasia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3" descr="dentneo015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" t="5674" r="10536" b="4271"/>
          <a:stretch/>
        </p:blipFill>
        <p:spPr bwMode="auto">
          <a:xfrm rot="10800000" flipV="1">
            <a:off x="807531" y="1470836"/>
            <a:ext cx="3016089" cy="219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Line 8"/>
          <p:cNvSpPr>
            <a:spLocks noChangeShapeType="1"/>
          </p:cNvSpPr>
          <p:nvPr/>
        </p:nvSpPr>
        <p:spPr bwMode="auto">
          <a:xfrm flipH="1">
            <a:off x="1361436" y="2608478"/>
            <a:ext cx="861252" cy="233317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2392821" y="2608479"/>
            <a:ext cx="970137" cy="2331814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392821" y="3835873"/>
            <a:ext cx="1609736" cy="7078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en-US" sz="2000" b="1" dirty="0">
                <a:latin typeface="Arial" charset="0"/>
              </a:rPr>
              <a:t>Leiomyoma</a:t>
            </a:r>
          </a:p>
          <a:p>
            <a:pPr algn="ctr"/>
            <a:r>
              <a:rPr lang="en-US" altLang="en-US" sz="2000" b="1" dirty="0">
                <a:latin typeface="Arial" charset="0"/>
              </a:rPr>
              <a:t>(benign)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00743" y="3835873"/>
            <a:ext cx="1721946" cy="7078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en-US" sz="2000" b="1" dirty="0">
                <a:latin typeface="Arial" charset="0"/>
              </a:rPr>
              <a:t>Normal</a:t>
            </a:r>
          </a:p>
          <a:p>
            <a:pPr algn="ctr"/>
            <a:r>
              <a:rPr lang="en-US" altLang="en-US" sz="2000" b="1" dirty="0">
                <a:latin typeface="Arial" charset="0"/>
              </a:rPr>
              <a:t>myometrium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215751" y="3857736"/>
            <a:ext cx="2294218" cy="7078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en-US" sz="2000" b="1" dirty="0" err="1">
                <a:latin typeface="Arial" charset="0"/>
              </a:rPr>
              <a:t>Leiomyosarcoma</a:t>
            </a:r>
            <a:endParaRPr lang="en-US" altLang="en-US" sz="2000" b="1" dirty="0">
              <a:latin typeface="Arial" charset="0"/>
            </a:endParaRPr>
          </a:p>
          <a:p>
            <a:pPr algn="ctr"/>
            <a:r>
              <a:rPr lang="en-US" altLang="en-US" sz="2000" b="1" dirty="0">
                <a:latin typeface="Arial" charset="0"/>
              </a:rPr>
              <a:t>(malignant)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34848" y="1495297"/>
            <a:ext cx="4853725" cy="1631216"/>
          </a:xfrm>
          <a:prstGeom prst="rect">
            <a:avLst/>
          </a:prstGeom>
          <a:noFill/>
          <a:ln>
            <a:solidFill>
              <a:srgbClr val="266692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266692"/>
                </a:solidFill>
              </a:rPr>
              <a:t>In general, malignant neoplasms have less well differentiated cells that have larger nuclei that are pleomorphic, atypical, </a:t>
            </a:r>
            <a:r>
              <a:rPr lang="en-US" sz="2000" b="1" dirty="0" err="1">
                <a:solidFill>
                  <a:srgbClr val="266692"/>
                </a:solidFill>
              </a:rPr>
              <a:t>hyperchromatic</a:t>
            </a:r>
            <a:r>
              <a:rPr lang="en-US" sz="2000" b="1" dirty="0">
                <a:solidFill>
                  <a:srgbClr val="266692"/>
                </a:solidFill>
              </a:rPr>
              <a:t> and more often undergoing mitosis.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231615" y="967540"/>
            <a:ext cx="4237835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000" b="1" dirty="0">
                <a:latin typeface="Arial" charset="0"/>
              </a:rPr>
              <a:t>Uterus with multiple </a:t>
            </a:r>
            <a:r>
              <a:rPr lang="en-US" altLang="en-US" sz="2000" b="1" dirty="0" err="1">
                <a:latin typeface="Arial" charset="0"/>
              </a:rPr>
              <a:t>leiomyomas</a:t>
            </a:r>
            <a:endParaRPr lang="en-US" altLang="en-US" sz="2000" b="1" dirty="0"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0E01CD-8391-4301-9900-722F0E54E5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145" y="4942597"/>
            <a:ext cx="1353429" cy="16826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A24D225-4F7D-49EF-A784-33E4DF9A97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4582" y="4966983"/>
            <a:ext cx="1188823" cy="16582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62212B3-6337-4E75-B2CB-31DE5ECC43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024" y="4966983"/>
            <a:ext cx="1188823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517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10402" y="6531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Laboratory Medicine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13568" y="610136"/>
            <a:ext cx="371686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b="1" dirty="0">
                <a:solidFill>
                  <a:srgbClr val="266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Cellular responses to injury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rgbClr val="000000"/>
                </a:solidFill>
              </a:rPr>
              <a:t>Intracellular response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Cell death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Hypertrophy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Hyperplasia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Atrophy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Metaplasia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Dysplasia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Neoplasia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b="1" dirty="0">
                <a:solidFill>
                  <a:srgbClr val="266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Tissue response to injury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Inflammation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Repair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Hemostasis/thrombosis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Ischemia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b="1" dirty="0">
                <a:solidFill>
                  <a:srgbClr val="266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Abnormal morphogenesis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Teratogenic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b="1" dirty="0">
                <a:solidFill>
                  <a:srgbClr val="266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Biochemical disorder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Acquired	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120" y="96093"/>
            <a:ext cx="8226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7663" algn="l"/>
                <a:tab pos="739775" algn="l"/>
                <a:tab pos="1196975" algn="l"/>
              </a:tabLst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Mechanisms of Disease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CD6276-169E-499A-B77C-96C88728DEF3}"/>
              </a:ext>
            </a:extLst>
          </p:cNvPr>
          <p:cNvSpPr/>
          <p:nvPr/>
        </p:nvSpPr>
        <p:spPr>
          <a:xfrm>
            <a:off x="2559457" y="3408451"/>
            <a:ext cx="3533120" cy="152314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900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10402" y="6531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Laboratory Medicine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91619" y="82300"/>
            <a:ext cx="4853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7663" algn="l"/>
                <a:tab pos="739775" algn="l"/>
                <a:tab pos="1196975" algn="l"/>
              </a:tabLst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Tissue Response to Injury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51471" y="2052299"/>
            <a:ext cx="3223192" cy="5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n-US" altLang="en-US" sz="2800" b="1" dirty="0">
                <a:latin typeface="Arial" charset="0"/>
              </a:rPr>
              <a:t>Cell/Tissue Injury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60104" y="797857"/>
            <a:ext cx="1626960" cy="5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n-US" altLang="en-US" sz="2800" b="1" dirty="0">
                <a:solidFill>
                  <a:srgbClr val="C00000"/>
                </a:solidFill>
                <a:latin typeface="Arial" charset="0"/>
              </a:rPr>
              <a:t>Etiology</a:t>
            </a:r>
            <a:endParaRPr lang="en-US" altLang="en-US" b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48123" y="3197902"/>
            <a:ext cx="34877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altLang="en-US" sz="2800" b="1" dirty="0">
                <a:latin typeface="Arial" charset="0"/>
              </a:rPr>
              <a:t>Acute Inflammation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87064" y="4202555"/>
            <a:ext cx="3841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altLang="en-US" sz="2800" b="1" dirty="0">
                <a:latin typeface="Arial" charset="0"/>
              </a:rPr>
              <a:t>Chronic Inflammation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226009" y="5299278"/>
            <a:ext cx="6538649" cy="5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altLang="en-US" sz="2800" b="1" dirty="0">
                <a:latin typeface="Arial" charset="0"/>
              </a:rPr>
              <a:t>Repair (Regeneration and/or fibrosis)</a:t>
            </a: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829730" y="2590800"/>
            <a:ext cx="349927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1169944" y="3733800"/>
            <a:ext cx="4094514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1890945" y="4738454"/>
            <a:ext cx="511945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2287064" y="5867400"/>
            <a:ext cx="6484061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>
            <a:off x="805787" y="1295400"/>
            <a:ext cx="0" cy="106680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>
            <a:off x="536093" y="6240774"/>
            <a:ext cx="8243910" cy="10285"/>
          </a:xfrm>
          <a:prstGeom prst="line">
            <a:avLst/>
          </a:prstGeom>
          <a:noFill/>
          <a:ln w="57150">
            <a:solidFill>
              <a:schemeClr val="bg1">
                <a:lumMod val="65000"/>
              </a:schemeClr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 flipH="1">
            <a:off x="538323" y="1318406"/>
            <a:ext cx="66528" cy="4931474"/>
          </a:xfrm>
          <a:prstGeom prst="line">
            <a:avLst/>
          </a:prstGeom>
          <a:noFill/>
          <a:ln w="57150">
            <a:solidFill>
              <a:schemeClr val="bg1">
                <a:lumMod val="65000"/>
              </a:schemeClr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3515528" y="6334138"/>
            <a:ext cx="1626960" cy="5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/>
            <a:r>
              <a:rPr lang="en-US" altLang="en-US" sz="2800" b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time</a:t>
            </a:r>
            <a:endParaRPr lang="en-US" altLang="en-US" b="1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 rot="16200000">
            <a:off x="-479186" y="3448427"/>
            <a:ext cx="1626960" cy="5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/>
            <a:r>
              <a:rPr lang="en-US" altLang="en-US" sz="2800" b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time</a:t>
            </a:r>
            <a:endParaRPr lang="en-US" altLang="en-US" b="1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45053" y="732857"/>
            <a:ext cx="5442932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Note: Not ever injury results in the full spectrum of responses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0C1049-6E79-4D40-8F76-578AAD1E7D21}"/>
              </a:ext>
            </a:extLst>
          </p:cNvPr>
          <p:cNvSpPr txBox="1"/>
          <p:nvPr/>
        </p:nvSpPr>
        <p:spPr>
          <a:xfrm>
            <a:off x="4977321" y="1921225"/>
            <a:ext cx="3810664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Note: The response to injury phases overlap </a:t>
            </a:r>
          </a:p>
        </p:txBody>
      </p:sp>
    </p:spTree>
    <p:extLst>
      <p:ext uri="{BB962C8B-B14F-4D97-AF65-F5344CB8AC3E}">
        <p14:creationId xmlns:p14="http://schemas.microsoft.com/office/powerpoint/2010/main" val="540410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10402" y="6531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Laboratory Medicine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42942" y="2758697"/>
            <a:ext cx="7815685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>
              <a:spcBef>
                <a:spcPct val="0"/>
              </a:spcBef>
            </a:pPr>
            <a:r>
              <a:rPr lang="en-US" altLang="en-US" sz="2400" dirty="0">
                <a:solidFill>
                  <a:srgbClr val="266692"/>
                </a:solidFill>
                <a:latin typeface="Arial" panose="020B0604020202020204" pitchFamily="34" charset="0"/>
              </a:rPr>
              <a:t>The scientific and medical discipline that studies the structural, molecular and functional manifestations of disease, and the mechanisms that cause disease. </a:t>
            </a:r>
          </a:p>
          <a:p>
            <a:pPr marL="463550">
              <a:spcBef>
                <a:spcPct val="0"/>
              </a:spcBef>
              <a:buNone/>
            </a:pP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en-US" altLang="en-US" sz="2400" i="1" dirty="0">
                <a:solidFill>
                  <a:srgbClr val="000000"/>
                </a:solidFill>
                <a:latin typeface="Arial" panose="020B0604020202020204" pitchFamily="34" charset="0"/>
              </a:rPr>
              <a:t>A physician or scientist who knows and applies pathology is a pathologist.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  <a:p>
            <a:pPr marL="457200" indent="-457200">
              <a:spcBef>
                <a:spcPct val="0"/>
              </a:spcBef>
            </a:pPr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457200" indent="-457200">
              <a:spcBef>
                <a:spcPct val="0"/>
              </a:spcBef>
            </a:pPr>
            <a:r>
              <a:rPr lang="en-US" altLang="en-US" sz="2400" dirty="0">
                <a:solidFill>
                  <a:srgbClr val="266692"/>
                </a:solidFill>
                <a:latin typeface="Arial" panose="020B0604020202020204" pitchFamily="34" charset="0"/>
              </a:rPr>
              <a:t>The structural and functional manifestations of a disease.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en-US" altLang="en-US" sz="2400" i="1" dirty="0">
                <a:solidFill>
                  <a:srgbClr val="000000"/>
                </a:solidFill>
                <a:latin typeface="Arial" panose="020B0604020202020204" pitchFamily="34" charset="0"/>
              </a:rPr>
              <a:t>The lung pathology is acute inflammation.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) </a:t>
            </a:r>
          </a:p>
          <a:p>
            <a:pPr marL="457200" indent="-457200">
              <a:spcBef>
                <a:spcPct val="0"/>
              </a:spcBef>
            </a:pPr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457200" indent="-457200">
              <a:spcBef>
                <a:spcPct val="0"/>
              </a:spcBef>
            </a:pPr>
            <a:r>
              <a:rPr lang="en-US" altLang="en-US" sz="2400" dirty="0">
                <a:solidFill>
                  <a:srgbClr val="266692"/>
                </a:solidFill>
                <a:latin typeface="Arial" panose="020B0604020202020204" pitchFamily="34" charset="0"/>
              </a:rPr>
              <a:t>A disease. 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en-US" altLang="en-US" sz="2400" i="1" dirty="0">
                <a:solidFill>
                  <a:srgbClr val="000000"/>
                </a:solidFill>
                <a:latin typeface="Arial" panose="020B0604020202020204" pitchFamily="34" charset="0"/>
              </a:rPr>
              <a:t>The lung pathology is pneumonia.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340731" y="2087816"/>
            <a:ext cx="84201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</a:rPr>
              <a:t>The term “pathology” is used in </a:t>
            </a:r>
            <a:r>
              <a:rPr lang="en-US" altLang="en-US" sz="2800" u="sng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</a:rPr>
              <a:t>three different ways</a:t>
            </a:r>
            <a:r>
              <a:rPr lang="en-US" alt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</a:rPr>
              <a:t>: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909687" y="51798"/>
            <a:ext cx="5366759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/>
            <a:r>
              <a:rPr lang="en-US" altLang="en-US" sz="2800" b="1" dirty="0">
                <a:solidFill>
                  <a:schemeClr val="bg1"/>
                </a:solidFill>
                <a:latin typeface="Arial" charset="0"/>
              </a:rPr>
              <a:t>Principles of Pathology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5E3EFB50-CA38-43F3-8193-F03130D75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898" y="1247116"/>
            <a:ext cx="693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266692"/>
                </a:solidFill>
                <a:latin typeface="Arial" panose="020B0604020202020204" pitchFamily="34" charset="0"/>
              </a:rPr>
              <a:t>What is pathology?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820F32-D676-487B-A881-75562444CD5C}"/>
              </a:ext>
            </a:extLst>
          </p:cNvPr>
          <p:cNvSpPr txBox="1"/>
          <p:nvPr/>
        </p:nvSpPr>
        <p:spPr>
          <a:xfrm>
            <a:off x="729464" y="575660"/>
            <a:ext cx="76850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266692"/>
                </a:solidFill>
                <a:latin typeface="Arial" panose="020B0604020202020204" pitchFamily="34" charset="0"/>
              </a:rPr>
              <a:t>Introduction to Mechanisms of Disease </a:t>
            </a:r>
          </a:p>
        </p:txBody>
      </p:sp>
    </p:spTree>
    <p:extLst>
      <p:ext uri="{BB962C8B-B14F-4D97-AF65-F5344CB8AC3E}">
        <p14:creationId xmlns:p14="http://schemas.microsoft.com/office/powerpoint/2010/main" val="24224248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10402" y="6531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Laboratory Medicine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91619" y="82300"/>
            <a:ext cx="4853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7663" algn="l"/>
                <a:tab pos="739775" algn="l"/>
                <a:tab pos="1196975" algn="l"/>
              </a:tabLst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Inflammation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2156" y="714089"/>
            <a:ext cx="472237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66692"/>
                </a:solidFill>
              </a:rPr>
              <a:t>Inflammation is a reaction of tissue to a pathogenic insult. </a:t>
            </a:r>
          </a:p>
          <a:p>
            <a:endParaRPr lang="en-US" sz="10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Inflammation is mediated by extracellular molecular signals that activate humoral and cellular inflammatory pathways and cause the movement of fluid and leukocytes from blood into the extravascular compartment.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0658" y="4379980"/>
            <a:ext cx="87156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66692"/>
                </a:solidFill>
              </a:rPr>
              <a:t>Inflammation:</a:t>
            </a:r>
          </a:p>
          <a:p>
            <a:pPr marL="347663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Localizes or eliminates the cause of injury </a:t>
            </a:r>
          </a:p>
          <a:p>
            <a:pPr marL="347663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Removes injured tissue components</a:t>
            </a:r>
          </a:p>
          <a:p>
            <a:pPr marL="347663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Leads to repair</a:t>
            </a:r>
          </a:p>
          <a:p>
            <a:pPr marL="687388"/>
            <a:endParaRPr lang="en-US" sz="8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266692"/>
                </a:solidFill>
              </a:rPr>
              <a:t>Inflammation is a double-edged sword that usually is beneficial but can cause morbidity (disease) and mortality (death).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205D7A-88CA-4D00-9A51-A66E18084A27}"/>
              </a:ext>
            </a:extLst>
          </p:cNvPr>
          <p:cNvSpPr txBox="1"/>
          <p:nvPr/>
        </p:nvSpPr>
        <p:spPr>
          <a:xfrm>
            <a:off x="6117465" y="3564372"/>
            <a:ext cx="24477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66692"/>
                </a:solidFill>
              </a:rPr>
              <a:t>redness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66692"/>
                </a:solidFill>
              </a:rPr>
              <a:t>swelling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66692"/>
                </a:solidFill>
              </a:rPr>
              <a:t>heat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66692"/>
                </a:solidFill>
              </a:rPr>
              <a:t>pain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66692"/>
                </a:solidFill>
              </a:rPr>
              <a:t>dysfunction</a:t>
            </a:r>
            <a:endParaRPr lang="en-US" sz="2800" dirty="0">
              <a:solidFill>
                <a:srgbClr val="26669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F90903-DDFB-422E-97DF-5BC2794FC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0769" y="724294"/>
            <a:ext cx="3731075" cy="29263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B1C140-DA6C-4E54-AD1C-EED313841CC4}"/>
              </a:ext>
            </a:extLst>
          </p:cNvPr>
          <p:cNvSpPr txBox="1"/>
          <p:nvPr/>
        </p:nvSpPr>
        <p:spPr>
          <a:xfrm>
            <a:off x="5965309" y="1011707"/>
            <a:ext cx="11800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Stye</a:t>
            </a:r>
          </a:p>
        </p:txBody>
      </p:sp>
    </p:spTree>
    <p:extLst>
      <p:ext uri="{BB962C8B-B14F-4D97-AF65-F5344CB8AC3E}">
        <p14:creationId xmlns:p14="http://schemas.microsoft.com/office/powerpoint/2010/main" val="21226978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10402" y="6531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Laboratory Medicine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91619" y="82300"/>
            <a:ext cx="4853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7663" algn="l"/>
                <a:tab pos="739775" algn="l"/>
                <a:tab pos="1196975" algn="l"/>
              </a:tabLst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Inflammation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576" name="Group 34">
            <a:extLst>
              <a:ext uri="{FF2B5EF4-FFF2-40B4-BE49-F238E27FC236}">
                <a16:creationId xmlns:a16="http://schemas.microsoft.com/office/drawing/2014/main" id="{781A8A20-157F-40BB-92AF-6B8BFF646A47}"/>
              </a:ext>
            </a:extLst>
          </p:cNvPr>
          <p:cNvGrpSpPr>
            <a:grpSpLocks/>
          </p:cNvGrpSpPr>
          <p:nvPr/>
        </p:nvGrpSpPr>
        <p:grpSpPr bwMode="auto">
          <a:xfrm rot="6612862">
            <a:off x="3039073" y="1045362"/>
            <a:ext cx="754063" cy="752475"/>
            <a:chOff x="1914" y="1405"/>
            <a:chExt cx="475" cy="474"/>
          </a:xfrm>
        </p:grpSpPr>
        <p:sp>
          <p:nvSpPr>
            <p:cNvPr id="577" name="Freeform 32">
              <a:extLst>
                <a:ext uri="{FF2B5EF4-FFF2-40B4-BE49-F238E27FC236}">
                  <a16:creationId xmlns:a16="http://schemas.microsoft.com/office/drawing/2014/main" id="{81182C49-A156-44D4-B6FD-F40C2AAF6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4" y="1405"/>
              <a:ext cx="475" cy="474"/>
            </a:xfrm>
            <a:custGeom>
              <a:avLst/>
              <a:gdLst>
                <a:gd name="T0" fmla="*/ 386 w 475"/>
                <a:gd name="T1" fmla="*/ 464 h 474"/>
                <a:gd name="T2" fmla="*/ 401 w 475"/>
                <a:gd name="T3" fmla="*/ 451 h 474"/>
                <a:gd name="T4" fmla="*/ 419 w 475"/>
                <a:gd name="T5" fmla="*/ 434 h 474"/>
                <a:gd name="T6" fmla="*/ 435 w 475"/>
                <a:gd name="T7" fmla="*/ 412 h 474"/>
                <a:gd name="T8" fmla="*/ 447 w 475"/>
                <a:gd name="T9" fmla="*/ 394 h 474"/>
                <a:gd name="T10" fmla="*/ 459 w 475"/>
                <a:gd name="T11" fmla="*/ 374 h 474"/>
                <a:gd name="T12" fmla="*/ 468 w 475"/>
                <a:gd name="T13" fmla="*/ 351 h 474"/>
                <a:gd name="T14" fmla="*/ 473 w 475"/>
                <a:gd name="T15" fmla="*/ 324 h 474"/>
                <a:gd name="T16" fmla="*/ 473 w 475"/>
                <a:gd name="T17" fmla="*/ 297 h 474"/>
                <a:gd name="T18" fmla="*/ 468 w 475"/>
                <a:gd name="T19" fmla="*/ 268 h 474"/>
                <a:gd name="T20" fmla="*/ 460 w 475"/>
                <a:gd name="T21" fmla="*/ 240 h 474"/>
                <a:gd name="T22" fmla="*/ 450 w 475"/>
                <a:gd name="T23" fmla="*/ 212 h 474"/>
                <a:gd name="T24" fmla="*/ 441 w 475"/>
                <a:gd name="T25" fmla="*/ 181 h 474"/>
                <a:gd name="T26" fmla="*/ 429 w 475"/>
                <a:gd name="T27" fmla="*/ 160 h 474"/>
                <a:gd name="T28" fmla="*/ 410 w 475"/>
                <a:gd name="T29" fmla="*/ 141 h 474"/>
                <a:gd name="T30" fmla="*/ 394 w 475"/>
                <a:gd name="T31" fmla="*/ 120 h 474"/>
                <a:gd name="T32" fmla="*/ 378 w 475"/>
                <a:gd name="T33" fmla="*/ 104 h 474"/>
                <a:gd name="T34" fmla="*/ 359 w 475"/>
                <a:gd name="T35" fmla="*/ 85 h 474"/>
                <a:gd name="T36" fmla="*/ 340 w 475"/>
                <a:gd name="T37" fmla="*/ 69 h 474"/>
                <a:gd name="T38" fmla="*/ 318 w 475"/>
                <a:gd name="T39" fmla="*/ 57 h 474"/>
                <a:gd name="T40" fmla="*/ 290 w 475"/>
                <a:gd name="T41" fmla="*/ 34 h 474"/>
                <a:gd name="T42" fmla="*/ 267 w 475"/>
                <a:gd name="T43" fmla="*/ 10 h 474"/>
                <a:gd name="T44" fmla="*/ 240 w 475"/>
                <a:gd name="T45" fmla="*/ 4 h 474"/>
                <a:gd name="T46" fmla="*/ 206 w 475"/>
                <a:gd name="T47" fmla="*/ 2 h 474"/>
                <a:gd name="T48" fmla="*/ 175 w 475"/>
                <a:gd name="T49" fmla="*/ 4 h 474"/>
                <a:gd name="T50" fmla="*/ 145 w 475"/>
                <a:gd name="T51" fmla="*/ 9 h 474"/>
                <a:gd name="T52" fmla="*/ 123 w 475"/>
                <a:gd name="T53" fmla="*/ 19 h 474"/>
                <a:gd name="T54" fmla="*/ 97 w 475"/>
                <a:gd name="T55" fmla="*/ 29 h 474"/>
                <a:gd name="T56" fmla="*/ 76 w 475"/>
                <a:gd name="T57" fmla="*/ 45 h 474"/>
                <a:gd name="T58" fmla="*/ 58 w 475"/>
                <a:gd name="T59" fmla="*/ 60 h 474"/>
                <a:gd name="T60" fmla="*/ 37 w 475"/>
                <a:gd name="T61" fmla="*/ 77 h 474"/>
                <a:gd name="T62" fmla="*/ 21 w 475"/>
                <a:gd name="T63" fmla="*/ 94 h 474"/>
                <a:gd name="T64" fmla="*/ 9 w 475"/>
                <a:gd name="T65" fmla="*/ 114 h 474"/>
                <a:gd name="T66" fmla="*/ 2 w 475"/>
                <a:gd name="T67" fmla="*/ 138 h 474"/>
                <a:gd name="T68" fmla="*/ 0 w 475"/>
                <a:gd name="T69" fmla="*/ 164 h 474"/>
                <a:gd name="T70" fmla="*/ 5 w 475"/>
                <a:gd name="T71" fmla="*/ 197 h 474"/>
                <a:gd name="T72" fmla="*/ 6 w 475"/>
                <a:gd name="T73" fmla="*/ 226 h 474"/>
                <a:gd name="T74" fmla="*/ 18 w 475"/>
                <a:gd name="T75" fmla="*/ 252 h 474"/>
                <a:gd name="T76" fmla="*/ 30 w 475"/>
                <a:gd name="T77" fmla="*/ 278 h 474"/>
                <a:gd name="T78" fmla="*/ 39 w 475"/>
                <a:gd name="T79" fmla="*/ 300 h 474"/>
                <a:gd name="T80" fmla="*/ 52 w 475"/>
                <a:gd name="T81" fmla="*/ 323 h 474"/>
                <a:gd name="T82" fmla="*/ 72 w 475"/>
                <a:gd name="T83" fmla="*/ 346 h 474"/>
                <a:gd name="T84" fmla="*/ 86 w 475"/>
                <a:gd name="T85" fmla="*/ 369 h 474"/>
                <a:gd name="T86" fmla="*/ 105 w 475"/>
                <a:gd name="T87" fmla="*/ 383 h 474"/>
                <a:gd name="T88" fmla="*/ 129 w 475"/>
                <a:gd name="T89" fmla="*/ 395 h 474"/>
                <a:gd name="T90" fmla="*/ 152 w 475"/>
                <a:gd name="T91" fmla="*/ 409 h 474"/>
                <a:gd name="T92" fmla="*/ 168 w 475"/>
                <a:gd name="T93" fmla="*/ 425 h 474"/>
                <a:gd name="T94" fmla="*/ 190 w 475"/>
                <a:gd name="T95" fmla="*/ 437 h 474"/>
                <a:gd name="T96" fmla="*/ 219 w 475"/>
                <a:gd name="T97" fmla="*/ 444 h 474"/>
                <a:gd name="T98" fmla="*/ 248 w 475"/>
                <a:gd name="T99" fmla="*/ 452 h 474"/>
                <a:gd name="T100" fmla="*/ 277 w 475"/>
                <a:gd name="T101" fmla="*/ 463 h 474"/>
                <a:gd name="T102" fmla="*/ 305 w 475"/>
                <a:gd name="T103" fmla="*/ 471 h 474"/>
                <a:gd name="T104" fmla="*/ 331 w 475"/>
                <a:gd name="T105" fmla="*/ 473 h 474"/>
                <a:gd name="T106" fmla="*/ 360 w 475"/>
                <a:gd name="T107" fmla="*/ 471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75" h="474">
                  <a:moveTo>
                    <a:pt x="366" y="470"/>
                  </a:moveTo>
                  <a:lnTo>
                    <a:pt x="369" y="469"/>
                  </a:lnTo>
                  <a:lnTo>
                    <a:pt x="376" y="467"/>
                  </a:lnTo>
                  <a:lnTo>
                    <a:pt x="380" y="465"/>
                  </a:lnTo>
                  <a:lnTo>
                    <a:pt x="386" y="464"/>
                  </a:lnTo>
                  <a:lnTo>
                    <a:pt x="389" y="461"/>
                  </a:lnTo>
                  <a:lnTo>
                    <a:pt x="393" y="460"/>
                  </a:lnTo>
                  <a:lnTo>
                    <a:pt x="396" y="457"/>
                  </a:lnTo>
                  <a:lnTo>
                    <a:pt x="398" y="454"/>
                  </a:lnTo>
                  <a:lnTo>
                    <a:pt x="401" y="451"/>
                  </a:lnTo>
                  <a:lnTo>
                    <a:pt x="405" y="448"/>
                  </a:lnTo>
                  <a:lnTo>
                    <a:pt x="409" y="444"/>
                  </a:lnTo>
                  <a:lnTo>
                    <a:pt x="412" y="441"/>
                  </a:lnTo>
                  <a:lnTo>
                    <a:pt x="416" y="437"/>
                  </a:lnTo>
                  <a:lnTo>
                    <a:pt x="419" y="434"/>
                  </a:lnTo>
                  <a:lnTo>
                    <a:pt x="423" y="428"/>
                  </a:lnTo>
                  <a:lnTo>
                    <a:pt x="426" y="423"/>
                  </a:lnTo>
                  <a:lnTo>
                    <a:pt x="429" y="420"/>
                  </a:lnTo>
                  <a:lnTo>
                    <a:pt x="433" y="416"/>
                  </a:lnTo>
                  <a:lnTo>
                    <a:pt x="435" y="412"/>
                  </a:lnTo>
                  <a:lnTo>
                    <a:pt x="438" y="407"/>
                  </a:lnTo>
                  <a:lnTo>
                    <a:pt x="441" y="404"/>
                  </a:lnTo>
                  <a:lnTo>
                    <a:pt x="443" y="400"/>
                  </a:lnTo>
                  <a:lnTo>
                    <a:pt x="446" y="398"/>
                  </a:lnTo>
                  <a:lnTo>
                    <a:pt x="447" y="394"/>
                  </a:lnTo>
                  <a:lnTo>
                    <a:pt x="450" y="391"/>
                  </a:lnTo>
                  <a:lnTo>
                    <a:pt x="453" y="388"/>
                  </a:lnTo>
                  <a:lnTo>
                    <a:pt x="455" y="384"/>
                  </a:lnTo>
                  <a:lnTo>
                    <a:pt x="457" y="379"/>
                  </a:lnTo>
                  <a:lnTo>
                    <a:pt x="459" y="374"/>
                  </a:lnTo>
                  <a:lnTo>
                    <a:pt x="462" y="372"/>
                  </a:lnTo>
                  <a:lnTo>
                    <a:pt x="463" y="367"/>
                  </a:lnTo>
                  <a:lnTo>
                    <a:pt x="465" y="363"/>
                  </a:lnTo>
                  <a:lnTo>
                    <a:pt x="468" y="358"/>
                  </a:lnTo>
                  <a:lnTo>
                    <a:pt x="468" y="351"/>
                  </a:lnTo>
                  <a:lnTo>
                    <a:pt x="470" y="346"/>
                  </a:lnTo>
                  <a:lnTo>
                    <a:pt x="470" y="341"/>
                  </a:lnTo>
                  <a:lnTo>
                    <a:pt x="471" y="335"/>
                  </a:lnTo>
                  <a:lnTo>
                    <a:pt x="473" y="330"/>
                  </a:lnTo>
                  <a:lnTo>
                    <a:pt x="473" y="324"/>
                  </a:lnTo>
                  <a:lnTo>
                    <a:pt x="474" y="318"/>
                  </a:lnTo>
                  <a:lnTo>
                    <a:pt x="474" y="313"/>
                  </a:lnTo>
                  <a:lnTo>
                    <a:pt x="472" y="308"/>
                  </a:lnTo>
                  <a:lnTo>
                    <a:pt x="473" y="303"/>
                  </a:lnTo>
                  <a:lnTo>
                    <a:pt x="473" y="297"/>
                  </a:lnTo>
                  <a:lnTo>
                    <a:pt x="472" y="290"/>
                  </a:lnTo>
                  <a:lnTo>
                    <a:pt x="471" y="285"/>
                  </a:lnTo>
                  <a:lnTo>
                    <a:pt x="469" y="279"/>
                  </a:lnTo>
                  <a:lnTo>
                    <a:pt x="468" y="273"/>
                  </a:lnTo>
                  <a:lnTo>
                    <a:pt x="468" y="268"/>
                  </a:lnTo>
                  <a:lnTo>
                    <a:pt x="466" y="262"/>
                  </a:lnTo>
                  <a:lnTo>
                    <a:pt x="465" y="257"/>
                  </a:lnTo>
                  <a:lnTo>
                    <a:pt x="463" y="249"/>
                  </a:lnTo>
                  <a:lnTo>
                    <a:pt x="463" y="244"/>
                  </a:lnTo>
                  <a:lnTo>
                    <a:pt x="460" y="240"/>
                  </a:lnTo>
                  <a:lnTo>
                    <a:pt x="458" y="234"/>
                  </a:lnTo>
                  <a:lnTo>
                    <a:pt x="455" y="229"/>
                  </a:lnTo>
                  <a:lnTo>
                    <a:pt x="453" y="225"/>
                  </a:lnTo>
                  <a:lnTo>
                    <a:pt x="452" y="220"/>
                  </a:lnTo>
                  <a:lnTo>
                    <a:pt x="450" y="212"/>
                  </a:lnTo>
                  <a:lnTo>
                    <a:pt x="447" y="206"/>
                  </a:lnTo>
                  <a:lnTo>
                    <a:pt x="446" y="199"/>
                  </a:lnTo>
                  <a:lnTo>
                    <a:pt x="444" y="194"/>
                  </a:lnTo>
                  <a:lnTo>
                    <a:pt x="444" y="189"/>
                  </a:lnTo>
                  <a:lnTo>
                    <a:pt x="441" y="181"/>
                  </a:lnTo>
                  <a:lnTo>
                    <a:pt x="439" y="177"/>
                  </a:lnTo>
                  <a:lnTo>
                    <a:pt x="436" y="172"/>
                  </a:lnTo>
                  <a:lnTo>
                    <a:pt x="434" y="168"/>
                  </a:lnTo>
                  <a:lnTo>
                    <a:pt x="430" y="164"/>
                  </a:lnTo>
                  <a:lnTo>
                    <a:pt x="429" y="160"/>
                  </a:lnTo>
                  <a:lnTo>
                    <a:pt x="425" y="157"/>
                  </a:lnTo>
                  <a:lnTo>
                    <a:pt x="421" y="153"/>
                  </a:lnTo>
                  <a:lnTo>
                    <a:pt x="417" y="149"/>
                  </a:lnTo>
                  <a:lnTo>
                    <a:pt x="413" y="145"/>
                  </a:lnTo>
                  <a:lnTo>
                    <a:pt x="410" y="141"/>
                  </a:lnTo>
                  <a:lnTo>
                    <a:pt x="406" y="136"/>
                  </a:lnTo>
                  <a:lnTo>
                    <a:pt x="403" y="132"/>
                  </a:lnTo>
                  <a:lnTo>
                    <a:pt x="400" y="129"/>
                  </a:lnTo>
                  <a:lnTo>
                    <a:pt x="399" y="125"/>
                  </a:lnTo>
                  <a:lnTo>
                    <a:pt x="394" y="120"/>
                  </a:lnTo>
                  <a:lnTo>
                    <a:pt x="390" y="117"/>
                  </a:lnTo>
                  <a:lnTo>
                    <a:pt x="388" y="113"/>
                  </a:lnTo>
                  <a:lnTo>
                    <a:pt x="383" y="110"/>
                  </a:lnTo>
                  <a:lnTo>
                    <a:pt x="381" y="107"/>
                  </a:lnTo>
                  <a:lnTo>
                    <a:pt x="378" y="104"/>
                  </a:lnTo>
                  <a:lnTo>
                    <a:pt x="374" y="100"/>
                  </a:lnTo>
                  <a:lnTo>
                    <a:pt x="369" y="95"/>
                  </a:lnTo>
                  <a:lnTo>
                    <a:pt x="365" y="92"/>
                  </a:lnTo>
                  <a:lnTo>
                    <a:pt x="363" y="89"/>
                  </a:lnTo>
                  <a:lnTo>
                    <a:pt x="359" y="85"/>
                  </a:lnTo>
                  <a:lnTo>
                    <a:pt x="356" y="82"/>
                  </a:lnTo>
                  <a:lnTo>
                    <a:pt x="353" y="79"/>
                  </a:lnTo>
                  <a:lnTo>
                    <a:pt x="349" y="75"/>
                  </a:lnTo>
                  <a:lnTo>
                    <a:pt x="345" y="73"/>
                  </a:lnTo>
                  <a:lnTo>
                    <a:pt x="340" y="69"/>
                  </a:lnTo>
                  <a:lnTo>
                    <a:pt x="335" y="67"/>
                  </a:lnTo>
                  <a:lnTo>
                    <a:pt x="330" y="65"/>
                  </a:lnTo>
                  <a:lnTo>
                    <a:pt x="328" y="62"/>
                  </a:lnTo>
                  <a:lnTo>
                    <a:pt x="323" y="60"/>
                  </a:lnTo>
                  <a:lnTo>
                    <a:pt x="318" y="57"/>
                  </a:lnTo>
                  <a:lnTo>
                    <a:pt x="313" y="56"/>
                  </a:lnTo>
                  <a:lnTo>
                    <a:pt x="298" y="46"/>
                  </a:lnTo>
                  <a:lnTo>
                    <a:pt x="297" y="42"/>
                  </a:lnTo>
                  <a:lnTo>
                    <a:pt x="294" y="40"/>
                  </a:lnTo>
                  <a:lnTo>
                    <a:pt x="290" y="34"/>
                  </a:lnTo>
                  <a:lnTo>
                    <a:pt x="285" y="25"/>
                  </a:lnTo>
                  <a:lnTo>
                    <a:pt x="283" y="20"/>
                  </a:lnTo>
                  <a:lnTo>
                    <a:pt x="279" y="17"/>
                  </a:lnTo>
                  <a:lnTo>
                    <a:pt x="276" y="15"/>
                  </a:lnTo>
                  <a:lnTo>
                    <a:pt x="267" y="10"/>
                  </a:lnTo>
                  <a:lnTo>
                    <a:pt x="262" y="9"/>
                  </a:lnTo>
                  <a:lnTo>
                    <a:pt x="257" y="8"/>
                  </a:lnTo>
                  <a:lnTo>
                    <a:pt x="251" y="6"/>
                  </a:lnTo>
                  <a:lnTo>
                    <a:pt x="247" y="6"/>
                  </a:lnTo>
                  <a:lnTo>
                    <a:pt x="240" y="4"/>
                  </a:lnTo>
                  <a:lnTo>
                    <a:pt x="233" y="3"/>
                  </a:lnTo>
                  <a:lnTo>
                    <a:pt x="226" y="1"/>
                  </a:lnTo>
                  <a:lnTo>
                    <a:pt x="221" y="1"/>
                  </a:lnTo>
                  <a:lnTo>
                    <a:pt x="213" y="0"/>
                  </a:lnTo>
                  <a:lnTo>
                    <a:pt x="206" y="2"/>
                  </a:lnTo>
                  <a:lnTo>
                    <a:pt x="201" y="1"/>
                  </a:lnTo>
                  <a:lnTo>
                    <a:pt x="195" y="5"/>
                  </a:lnTo>
                  <a:lnTo>
                    <a:pt x="189" y="5"/>
                  </a:lnTo>
                  <a:lnTo>
                    <a:pt x="183" y="4"/>
                  </a:lnTo>
                  <a:lnTo>
                    <a:pt x="175" y="4"/>
                  </a:lnTo>
                  <a:lnTo>
                    <a:pt x="171" y="7"/>
                  </a:lnTo>
                  <a:lnTo>
                    <a:pt x="167" y="7"/>
                  </a:lnTo>
                  <a:lnTo>
                    <a:pt x="157" y="8"/>
                  </a:lnTo>
                  <a:lnTo>
                    <a:pt x="152" y="8"/>
                  </a:lnTo>
                  <a:lnTo>
                    <a:pt x="145" y="9"/>
                  </a:lnTo>
                  <a:lnTo>
                    <a:pt x="139" y="11"/>
                  </a:lnTo>
                  <a:lnTo>
                    <a:pt x="135" y="12"/>
                  </a:lnTo>
                  <a:lnTo>
                    <a:pt x="130" y="13"/>
                  </a:lnTo>
                  <a:lnTo>
                    <a:pt x="126" y="16"/>
                  </a:lnTo>
                  <a:lnTo>
                    <a:pt x="123" y="19"/>
                  </a:lnTo>
                  <a:lnTo>
                    <a:pt x="117" y="21"/>
                  </a:lnTo>
                  <a:lnTo>
                    <a:pt x="111" y="23"/>
                  </a:lnTo>
                  <a:lnTo>
                    <a:pt x="106" y="26"/>
                  </a:lnTo>
                  <a:lnTo>
                    <a:pt x="102" y="29"/>
                  </a:lnTo>
                  <a:lnTo>
                    <a:pt x="97" y="29"/>
                  </a:lnTo>
                  <a:lnTo>
                    <a:pt x="94" y="32"/>
                  </a:lnTo>
                  <a:lnTo>
                    <a:pt x="89" y="35"/>
                  </a:lnTo>
                  <a:lnTo>
                    <a:pt x="84" y="39"/>
                  </a:lnTo>
                  <a:lnTo>
                    <a:pt x="80" y="43"/>
                  </a:lnTo>
                  <a:lnTo>
                    <a:pt x="76" y="45"/>
                  </a:lnTo>
                  <a:lnTo>
                    <a:pt x="71" y="50"/>
                  </a:lnTo>
                  <a:lnTo>
                    <a:pt x="67" y="52"/>
                  </a:lnTo>
                  <a:lnTo>
                    <a:pt x="64" y="55"/>
                  </a:lnTo>
                  <a:lnTo>
                    <a:pt x="61" y="57"/>
                  </a:lnTo>
                  <a:lnTo>
                    <a:pt x="58" y="60"/>
                  </a:lnTo>
                  <a:lnTo>
                    <a:pt x="54" y="63"/>
                  </a:lnTo>
                  <a:lnTo>
                    <a:pt x="49" y="66"/>
                  </a:lnTo>
                  <a:lnTo>
                    <a:pt x="45" y="71"/>
                  </a:lnTo>
                  <a:lnTo>
                    <a:pt x="41" y="74"/>
                  </a:lnTo>
                  <a:lnTo>
                    <a:pt x="37" y="77"/>
                  </a:lnTo>
                  <a:lnTo>
                    <a:pt x="35" y="81"/>
                  </a:lnTo>
                  <a:lnTo>
                    <a:pt x="31" y="84"/>
                  </a:lnTo>
                  <a:lnTo>
                    <a:pt x="27" y="88"/>
                  </a:lnTo>
                  <a:lnTo>
                    <a:pt x="24" y="91"/>
                  </a:lnTo>
                  <a:lnTo>
                    <a:pt x="21" y="94"/>
                  </a:lnTo>
                  <a:lnTo>
                    <a:pt x="19" y="97"/>
                  </a:lnTo>
                  <a:lnTo>
                    <a:pt x="17" y="101"/>
                  </a:lnTo>
                  <a:lnTo>
                    <a:pt x="14" y="103"/>
                  </a:lnTo>
                  <a:lnTo>
                    <a:pt x="12" y="110"/>
                  </a:lnTo>
                  <a:lnTo>
                    <a:pt x="9" y="114"/>
                  </a:lnTo>
                  <a:lnTo>
                    <a:pt x="7" y="118"/>
                  </a:lnTo>
                  <a:lnTo>
                    <a:pt x="5" y="124"/>
                  </a:lnTo>
                  <a:lnTo>
                    <a:pt x="4" y="128"/>
                  </a:lnTo>
                  <a:lnTo>
                    <a:pt x="4" y="133"/>
                  </a:lnTo>
                  <a:lnTo>
                    <a:pt x="2" y="138"/>
                  </a:lnTo>
                  <a:lnTo>
                    <a:pt x="1" y="142"/>
                  </a:lnTo>
                  <a:lnTo>
                    <a:pt x="1" y="148"/>
                  </a:lnTo>
                  <a:lnTo>
                    <a:pt x="2" y="153"/>
                  </a:lnTo>
                  <a:lnTo>
                    <a:pt x="1" y="157"/>
                  </a:lnTo>
                  <a:lnTo>
                    <a:pt x="0" y="164"/>
                  </a:lnTo>
                  <a:lnTo>
                    <a:pt x="2" y="171"/>
                  </a:lnTo>
                  <a:lnTo>
                    <a:pt x="3" y="175"/>
                  </a:lnTo>
                  <a:lnTo>
                    <a:pt x="3" y="180"/>
                  </a:lnTo>
                  <a:lnTo>
                    <a:pt x="4" y="190"/>
                  </a:lnTo>
                  <a:lnTo>
                    <a:pt x="5" y="197"/>
                  </a:lnTo>
                  <a:lnTo>
                    <a:pt x="4" y="204"/>
                  </a:lnTo>
                  <a:lnTo>
                    <a:pt x="5" y="208"/>
                  </a:lnTo>
                  <a:lnTo>
                    <a:pt x="4" y="213"/>
                  </a:lnTo>
                  <a:lnTo>
                    <a:pt x="4" y="219"/>
                  </a:lnTo>
                  <a:lnTo>
                    <a:pt x="6" y="226"/>
                  </a:lnTo>
                  <a:lnTo>
                    <a:pt x="7" y="230"/>
                  </a:lnTo>
                  <a:lnTo>
                    <a:pt x="9" y="234"/>
                  </a:lnTo>
                  <a:lnTo>
                    <a:pt x="13" y="242"/>
                  </a:lnTo>
                  <a:lnTo>
                    <a:pt x="15" y="247"/>
                  </a:lnTo>
                  <a:lnTo>
                    <a:pt x="18" y="252"/>
                  </a:lnTo>
                  <a:lnTo>
                    <a:pt x="20" y="256"/>
                  </a:lnTo>
                  <a:lnTo>
                    <a:pt x="21" y="262"/>
                  </a:lnTo>
                  <a:lnTo>
                    <a:pt x="23" y="266"/>
                  </a:lnTo>
                  <a:lnTo>
                    <a:pt x="26" y="271"/>
                  </a:lnTo>
                  <a:lnTo>
                    <a:pt x="30" y="278"/>
                  </a:lnTo>
                  <a:lnTo>
                    <a:pt x="31" y="284"/>
                  </a:lnTo>
                  <a:lnTo>
                    <a:pt x="33" y="286"/>
                  </a:lnTo>
                  <a:lnTo>
                    <a:pt x="34" y="290"/>
                  </a:lnTo>
                  <a:lnTo>
                    <a:pt x="36" y="294"/>
                  </a:lnTo>
                  <a:lnTo>
                    <a:pt x="39" y="300"/>
                  </a:lnTo>
                  <a:lnTo>
                    <a:pt x="43" y="304"/>
                  </a:lnTo>
                  <a:lnTo>
                    <a:pt x="46" y="309"/>
                  </a:lnTo>
                  <a:lnTo>
                    <a:pt x="48" y="313"/>
                  </a:lnTo>
                  <a:lnTo>
                    <a:pt x="49" y="320"/>
                  </a:lnTo>
                  <a:lnTo>
                    <a:pt x="52" y="323"/>
                  </a:lnTo>
                  <a:lnTo>
                    <a:pt x="55" y="326"/>
                  </a:lnTo>
                  <a:lnTo>
                    <a:pt x="59" y="332"/>
                  </a:lnTo>
                  <a:lnTo>
                    <a:pt x="63" y="335"/>
                  </a:lnTo>
                  <a:lnTo>
                    <a:pt x="67" y="339"/>
                  </a:lnTo>
                  <a:lnTo>
                    <a:pt x="72" y="346"/>
                  </a:lnTo>
                  <a:lnTo>
                    <a:pt x="75" y="352"/>
                  </a:lnTo>
                  <a:lnTo>
                    <a:pt x="79" y="357"/>
                  </a:lnTo>
                  <a:lnTo>
                    <a:pt x="81" y="361"/>
                  </a:lnTo>
                  <a:lnTo>
                    <a:pt x="83" y="366"/>
                  </a:lnTo>
                  <a:lnTo>
                    <a:pt x="86" y="369"/>
                  </a:lnTo>
                  <a:lnTo>
                    <a:pt x="90" y="373"/>
                  </a:lnTo>
                  <a:lnTo>
                    <a:pt x="93" y="375"/>
                  </a:lnTo>
                  <a:lnTo>
                    <a:pt x="96" y="379"/>
                  </a:lnTo>
                  <a:lnTo>
                    <a:pt x="101" y="381"/>
                  </a:lnTo>
                  <a:lnTo>
                    <a:pt x="105" y="383"/>
                  </a:lnTo>
                  <a:lnTo>
                    <a:pt x="111" y="386"/>
                  </a:lnTo>
                  <a:lnTo>
                    <a:pt x="115" y="387"/>
                  </a:lnTo>
                  <a:lnTo>
                    <a:pt x="120" y="392"/>
                  </a:lnTo>
                  <a:lnTo>
                    <a:pt x="125" y="394"/>
                  </a:lnTo>
                  <a:lnTo>
                    <a:pt x="129" y="395"/>
                  </a:lnTo>
                  <a:lnTo>
                    <a:pt x="133" y="398"/>
                  </a:lnTo>
                  <a:lnTo>
                    <a:pt x="137" y="400"/>
                  </a:lnTo>
                  <a:lnTo>
                    <a:pt x="142" y="402"/>
                  </a:lnTo>
                  <a:lnTo>
                    <a:pt x="147" y="405"/>
                  </a:lnTo>
                  <a:lnTo>
                    <a:pt x="152" y="409"/>
                  </a:lnTo>
                  <a:lnTo>
                    <a:pt x="155" y="413"/>
                  </a:lnTo>
                  <a:lnTo>
                    <a:pt x="159" y="417"/>
                  </a:lnTo>
                  <a:lnTo>
                    <a:pt x="162" y="420"/>
                  </a:lnTo>
                  <a:lnTo>
                    <a:pt x="165" y="422"/>
                  </a:lnTo>
                  <a:lnTo>
                    <a:pt x="168" y="425"/>
                  </a:lnTo>
                  <a:lnTo>
                    <a:pt x="170" y="428"/>
                  </a:lnTo>
                  <a:lnTo>
                    <a:pt x="175" y="431"/>
                  </a:lnTo>
                  <a:lnTo>
                    <a:pt x="181" y="434"/>
                  </a:lnTo>
                  <a:lnTo>
                    <a:pt x="186" y="436"/>
                  </a:lnTo>
                  <a:lnTo>
                    <a:pt x="190" y="437"/>
                  </a:lnTo>
                  <a:lnTo>
                    <a:pt x="196" y="438"/>
                  </a:lnTo>
                  <a:lnTo>
                    <a:pt x="203" y="439"/>
                  </a:lnTo>
                  <a:lnTo>
                    <a:pt x="208" y="442"/>
                  </a:lnTo>
                  <a:lnTo>
                    <a:pt x="213" y="442"/>
                  </a:lnTo>
                  <a:lnTo>
                    <a:pt x="219" y="444"/>
                  </a:lnTo>
                  <a:lnTo>
                    <a:pt x="226" y="445"/>
                  </a:lnTo>
                  <a:lnTo>
                    <a:pt x="232" y="447"/>
                  </a:lnTo>
                  <a:lnTo>
                    <a:pt x="239" y="449"/>
                  </a:lnTo>
                  <a:lnTo>
                    <a:pt x="243" y="451"/>
                  </a:lnTo>
                  <a:lnTo>
                    <a:pt x="248" y="452"/>
                  </a:lnTo>
                  <a:lnTo>
                    <a:pt x="251" y="454"/>
                  </a:lnTo>
                  <a:lnTo>
                    <a:pt x="255" y="456"/>
                  </a:lnTo>
                  <a:lnTo>
                    <a:pt x="262" y="459"/>
                  </a:lnTo>
                  <a:lnTo>
                    <a:pt x="270" y="459"/>
                  </a:lnTo>
                  <a:lnTo>
                    <a:pt x="277" y="463"/>
                  </a:lnTo>
                  <a:lnTo>
                    <a:pt x="283" y="464"/>
                  </a:lnTo>
                  <a:lnTo>
                    <a:pt x="291" y="467"/>
                  </a:lnTo>
                  <a:lnTo>
                    <a:pt x="295" y="468"/>
                  </a:lnTo>
                  <a:lnTo>
                    <a:pt x="301" y="470"/>
                  </a:lnTo>
                  <a:lnTo>
                    <a:pt x="305" y="471"/>
                  </a:lnTo>
                  <a:lnTo>
                    <a:pt x="311" y="472"/>
                  </a:lnTo>
                  <a:lnTo>
                    <a:pt x="317" y="473"/>
                  </a:lnTo>
                  <a:lnTo>
                    <a:pt x="321" y="472"/>
                  </a:lnTo>
                  <a:lnTo>
                    <a:pt x="325" y="473"/>
                  </a:lnTo>
                  <a:lnTo>
                    <a:pt x="331" y="473"/>
                  </a:lnTo>
                  <a:lnTo>
                    <a:pt x="335" y="473"/>
                  </a:lnTo>
                  <a:lnTo>
                    <a:pt x="344" y="473"/>
                  </a:lnTo>
                  <a:lnTo>
                    <a:pt x="349" y="473"/>
                  </a:lnTo>
                  <a:lnTo>
                    <a:pt x="356" y="472"/>
                  </a:lnTo>
                  <a:lnTo>
                    <a:pt x="360" y="471"/>
                  </a:lnTo>
                  <a:lnTo>
                    <a:pt x="364" y="469"/>
                  </a:lnTo>
                  <a:lnTo>
                    <a:pt x="366" y="470"/>
                  </a:lnTo>
                </a:path>
              </a:pathLst>
            </a:custGeom>
            <a:solidFill>
              <a:srgbClr val="A2FFA3"/>
            </a:solidFill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" name="Freeform 33">
              <a:extLst>
                <a:ext uri="{FF2B5EF4-FFF2-40B4-BE49-F238E27FC236}">
                  <a16:creationId xmlns:a16="http://schemas.microsoft.com/office/drawing/2014/main" id="{B61A808E-F11F-4E96-9505-ADD608E65C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6" y="1471"/>
              <a:ext cx="321" cy="317"/>
            </a:xfrm>
            <a:custGeom>
              <a:avLst/>
              <a:gdLst>
                <a:gd name="T0" fmla="*/ 187 w 321"/>
                <a:gd name="T1" fmla="*/ 305 h 317"/>
                <a:gd name="T2" fmla="*/ 203 w 321"/>
                <a:gd name="T3" fmla="*/ 313 h 317"/>
                <a:gd name="T4" fmla="*/ 223 w 321"/>
                <a:gd name="T5" fmla="*/ 316 h 317"/>
                <a:gd name="T6" fmla="*/ 246 w 321"/>
                <a:gd name="T7" fmla="*/ 312 h 317"/>
                <a:gd name="T8" fmla="*/ 266 w 321"/>
                <a:gd name="T9" fmla="*/ 303 h 317"/>
                <a:gd name="T10" fmla="*/ 281 w 321"/>
                <a:gd name="T11" fmla="*/ 292 h 317"/>
                <a:gd name="T12" fmla="*/ 294 w 321"/>
                <a:gd name="T13" fmla="*/ 281 h 317"/>
                <a:gd name="T14" fmla="*/ 305 w 321"/>
                <a:gd name="T15" fmla="*/ 270 h 317"/>
                <a:gd name="T16" fmla="*/ 316 w 321"/>
                <a:gd name="T17" fmla="*/ 251 h 317"/>
                <a:gd name="T18" fmla="*/ 320 w 321"/>
                <a:gd name="T19" fmla="*/ 225 h 317"/>
                <a:gd name="T20" fmla="*/ 320 w 321"/>
                <a:gd name="T21" fmla="*/ 201 h 317"/>
                <a:gd name="T22" fmla="*/ 314 w 321"/>
                <a:gd name="T23" fmla="*/ 181 h 317"/>
                <a:gd name="T24" fmla="*/ 302 w 321"/>
                <a:gd name="T25" fmla="*/ 165 h 317"/>
                <a:gd name="T26" fmla="*/ 290 w 321"/>
                <a:gd name="T27" fmla="*/ 154 h 317"/>
                <a:gd name="T28" fmla="*/ 276 w 321"/>
                <a:gd name="T29" fmla="*/ 142 h 317"/>
                <a:gd name="T30" fmla="*/ 258 w 321"/>
                <a:gd name="T31" fmla="*/ 149 h 317"/>
                <a:gd name="T32" fmla="*/ 243 w 321"/>
                <a:gd name="T33" fmla="*/ 156 h 317"/>
                <a:gd name="T34" fmla="*/ 223 w 321"/>
                <a:gd name="T35" fmla="*/ 161 h 317"/>
                <a:gd name="T36" fmla="*/ 205 w 321"/>
                <a:gd name="T37" fmla="*/ 170 h 317"/>
                <a:gd name="T38" fmla="*/ 185 w 321"/>
                <a:gd name="T39" fmla="*/ 177 h 317"/>
                <a:gd name="T40" fmla="*/ 164 w 321"/>
                <a:gd name="T41" fmla="*/ 179 h 317"/>
                <a:gd name="T42" fmla="*/ 147 w 321"/>
                <a:gd name="T43" fmla="*/ 174 h 317"/>
                <a:gd name="T44" fmla="*/ 131 w 321"/>
                <a:gd name="T45" fmla="*/ 161 h 317"/>
                <a:gd name="T46" fmla="*/ 117 w 321"/>
                <a:gd name="T47" fmla="*/ 147 h 317"/>
                <a:gd name="T48" fmla="*/ 114 w 321"/>
                <a:gd name="T49" fmla="*/ 124 h 317"/>
                <a:gd name="T50" fmla="*/ 117 w 321"/>
                <a:gd name="T51" fmla="*/ 99 h 317"/>
                <a:gd name="T52" fmla="*/ 117 w 321"/>
                <a:gd name="T53" fmla="*/ 76 h 317"/>
                <a:gd name="T54" fmla="*/ 116 w 321"/>
                <a:gd name="T55" fmla="*/ 56 h 317"/>
                <a:gd name="T56" fmla="*/ 113 w 321"/>
                <a:gd name="T57" fmla="*/ 32 h 317"/>
                <a:gd name="T58" fmla="*/ 105 w 321"/>
                <a:gd name="T59" fmla="*/ 18 h 317"/>
                <a:gd name="T60" fmla="*/ 93 w 321"/>
                <a:gd name="T61" fmla="*/ 5 h 317"/>
                <a:gd name="T62" fmla="*/ 74 w 321"/>
                <a:gd name="T63" fmla="*/ 0 h 317"/>
                <a:gd name="T64" fmla="*/ 47 w 321"/>
                <a:gd name="T65" fmla="*/ 14 h 317"/>
                <a:gd name="T66" fmla="*/ 31 w 321"/>
                <a:gd name="T67" fmla="*/ 28 h 317"/>
                <a:gd name="T68" fmla="*/ 16 w 321"/>
                <a:gd name="T69" fmla="*/ 40 h 317"/>
                <a:gd name="T70" fmla="*/ 5 w 321"/>
                <a:gd name="T71" fmla="*/ 57 h 317"/>
                <a:gd name="T72" fmla="*/ 4 w 321"/>
                <a:gd name="T73" fmla="*/ 82 h 317"/>
                <a:gd name="T74" fmla="*/ 1 w 321"/>
                <a:gd name="T75" fmla="*/ 100 h 317"/>
                <a:gd name="T76" fmla="*/ 4 w 321"/>
                <a:gd name="T77" fmla="*/ 126 h 317"/>
                <a:gd name="T78" fmla="*/ 9 w 321"/>
                <a:gd name="T79" fmla="*/ 146 h 317"/>
                <a:gd name="T80" fmla="*/ 20 w 321"/>
                <a:gd name="T81" fmla="*/ 162 h 317"/>
                <a:gd name="T82" fmla="*/ 28 w 321"/>
                <a:gd name="T83" fmla="*/ 178 h 317"/>
                <a:gd name="T84" fmla="*/ 36 w 321"/>
                <a:gd name="T85" fmla="*/ 196 h 317"/>
                <a:gd name="T86" fmla="*/ 47 w 321"/>
                <a:gd name="T87" fmla="*/ 214 h 317"/>
                <a:gd name="T88" fmla="*/ 58 w 321"/>
                <a:gd name="T89" fmla="*/ 231 h 317"/>
                <a:gd name="T90" fmla="*/ 71 w 321"/>
                <a:gd name="T91" fmla="*/ 244 h 317"/>
                <a:gd name="T92" fmla="*/ 85 w 321"/>
                <a:gd name="T93" fmla="*/ 255 h 317"/>
                <a:gd name="T94" fmla="*/ 98 w 321"/>
                <a:gd name="T95" fmla="*/ 267 h 317"/>
                <a:gd name="T96" fmla="*/ 113 w 321"/>
                <a:gd name="T97" fmla="*/ 277 h 317"/>
                <a:gd name="T98" fmla="*/ 130 w 321"/>
                <a:gd name="T99" fmla="*/ 287 h 317"/>
                <a:gd name="T100" fmla="*/ 148 w 321"/>
                <a:gd name="T101" fmla="*/ 297 h 317"/>
                <a:gd name="T102" fmla="*/ 169 w 321"/>
                <a:gd name="T103" fmla="*/ 30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21" h="317">
                  <a:moveTo>
                    <a:pt x="174" y="303"/>
                  </a:moveTo>
                  <a:lnTo>
                    <a:pt x="179" y="302"/>
                  </a:lnTo>
                  <a:lnTo>
                    <a:pt x="184" y="303"/>
                  </a:lnTo>
                  <a:lnTo>
                    <a:pt x="187" y="305"/>
                  </a:lnTo>
                  <a:lnTo>
                    <a:pt x="191" y="307"/>
                  </a:lnTo>
                  <a:lnTo>
                    <a:pt x="196" y="309"/>
                  </a:lnTo>
                  <a:lnTo>
                    <a:pt x="200" y="310"/>
                  </a:lnTo>
                  <a:lnTo>
                    <a:pt x="203" y="313"/>
                  </a:lnTo>
                  <a:lnTo>
                    <a:pt x="208" y="314"/>
                  </a:lnTo>
                  <a:lnTo>
                    <a:pt x="212" y="315"/>
                  </a:lnTo>
                  <a:lnTo>
                    <a:pt x="217" y="316"/>
                  </a:lnTo>
                  <a:lnTo>
                    <a:pt x="223" y="316"/>
                  </a:lnTo>
                  <a:lnTo>
                    <a:pt x="230" y="315"/>
                  </a:lnTo>
                  <a:lnTo>
                    <a:pt x="235" y="315"/>
                  </a:lnTo>
                  <a:lnTo>
                    <a:pt x="240" y="314"/>
                  </a:lnTo>
                  <a:lnTo>
                    <a:pt x="246" y="312"/>
                  </a:lnTo>
                  <a:lnTo>
                    <a:pt x="252" y="310"/>
                  </a:lnTo>
                  <a:lnTo>
                    <a:pt x="257" y="308"/>
                  </a:lnTo>
                  <a:lnTo>
                    <a:pt x="262" y="305"/>
                  </a:lnTo>
                  <a:lnTo>
                    <a:pt x="266" y="303"/>
                  </a:lnTo>
                  <a:lnTo>
                    <a:pt x="269" y="300"/>
                  </a:lnTo>
                  <a:lnTo>
                    <a:pt x="274" y="298"/>
                  </a:lnTo>
                  <a:lnTo>
                    <a:pt x="277" y="296"/>
                  </a:lnTo>
                  <a:lnTo>
                    <a:pt x="281" y="292"/>
                  </a:lnTo>
                  <a:lnTo>
                    <a:pt x="283" y="290"/>
                  </a:lnTo>
                  <a:lnTo>
                    <a:pt x="287" y="288"/>
                  </a:lnTo>
                  <a:lnTo>
                    <a:pt x="290" y="285"/>
                  </a:lnTo>
                  <a:lnTo>
                    <a:pt x="294" y="281"/>
                  </a:lnTo>
                  <a:lnTo>
                    <a:pt x="297" y="278"/>
                  </a:lnTo>
                  <a:lnTo>
                    <a:pt x="299" y="275"/>
                  </a:lnTo>
                  <a:lnTo>
                    <a:pt x="302" y="273"/>
                  </a:lnTo>
                  <a:lnTo>
                    <a:pt x="305" y="270"/>
                  </a:lnTo>
                  <a:lnTo>
                    <a:pt x="308" y="267"/>
                  </a:lnTo>
                  <a:lnTo>
                    <a:pt x="312" y="263"/>
                  </a:lnTo>
                  <a:lnTo>
                    <a:pt x="315" y="257"/>
                  </a:lnTo>
                  <a:lnTo>
                    <a:pt x="316" y="251"/>
                  </a:lnTo>
                  <a:lnTo>
                    <a:pt x="317" y="244"/>
                  </a:lnTo>
                  <a:lnTo>
                    <a:pt x="319" y="237"/>
                  </a:lnTo>
                  <a:lnTo>
                    <a:pt x="320" y="232"/>
                  </a:lnTo>
                  <a:lnTo>
                    <a:pt x="320" y="225"/>
                  </a:lnTo>
                  <a:lnTo>
                    <a:pt x="320" y="217"/>
                  </a:lnTo>
                  <a:lnTo>
                    <a:pt x="319" y="212"/>
                  </a:lnTo>
                  <a:lnTo>
                    <a:pt x="319" y="208"/>
                  </a:lnTo>
                  <a:lnTo>
                    <a:pt x="320" y="201"/>
                  </a:lnTo>
                  <a:lnTo>
                    <a:pt x="319" y="195"/>
                  </a:lnTo>
                  <a:lnTo>
                    <a:pt x="318" y="189"/>
                  </a:lnTo>
                  <a:lnTo>
                    <a:pt x="317" y="184"/>
                  </a:lnTo>
                  <a:lnTo>
                    <a:pt x="314" y="181"/>
                  </a:lnTo>
                  <a:lnTo>
                    <a:pt x="312" y="176"/>
                  </a:lnTo>
                  <a:lnTo>
                    <a:pt x="309" y="173"/>
                  </a:lnTo>
                  <a:lnTo>
                    <a:pt x="306" y="169"/>
                  </a:lnTo>
                  <a:lnTo>
                    <a:pt x="302" y="165"/>
                  </a:lnTo>
                  <a:lnTo>
                    <a:pt x="300" y="163"/>
                  </a:lnTo>
                  <a:lnTo>
                    <a:pt x="297" y="161"/>
                  </a:lnTo>
                  <a:lnTo>
                    <a:pt x="294" y="157"/>
                  </a:lnTo>
                  <a:lnTo>
                    <a:pt x="290" y="154"/>
                  </a:lnTo>
                  <a:lnTo>
                    <a:pt x="287" y="150"/>
                  </a:lnTo>
                  <a:lnTo>
                    <a:pt x="283" y="147"/>
                  </a:lnTo>
                  <a:lnTo>
                    <a:pt x="280" y="144"/>
                  </a:lnTo>
                  <a:lnTo>
                    <a:pt x="276" y="142"/>
                  </a:lnTo>
                  <a:lnTo>
                    <a:pt x="270" y="141"/>
                  </a:lnTo>
                  <a:lnTo>
                    <a:pt x="264" y="143"/>
                  </a:lnTo>
                  <a:lnTo>
                    <a:pt x="261" y="145"/>
                  </a:lnTo>
                  <a:lnTo>
                    <a:pt x="258" y="149"/>
                  </a:lnTo>
                  <a:lnTo>
                    <a:pt x="255" y="151"/>
                  </a:lnTo>
                  <a:lnTo>
                    <a:pt x="251" y="153"/>
                  </a:lnTo>
                  <a:lnTo>
                    <a:pt x="248" y="155"/>
                  </a:lnTo>
                  <a:lnTo>
                    <a:pt x="243" y="156"/>
                  </a:lnTo>
                  <a:lnTo>
                    <a:pt x="238" y="157"/>
                  </a:lnTo>
                  <a:lnTo>
                    <a:pt x="234" y="158"/>
                  </a:lnTo>
                  <a:lnTo>
                    <a:pt x="227" y="160"/>
                  </a:lnTo>
                  <a:lnTo>
                    <a:pt x="223" y="161"/>
                  </a:lnTo>
                  <a:lnTo>
                    <a:pt x="218" y="164"/>
                  </a:lnTo>
                  <a:lnTo>
                    <a:pt x="214" y="165"/>
                  </a:lnTo>
                  <a:lnTo>
                    <a:pt x="211" y="168"/>
                  </a:lnTo>
                  <a:lnTo>
                    <a:pt x="205" y="170"/>
                  </a:lnTo>
                  <a:lnTo>
                    <a:pt x="202" y="172"/>
                  </a:lnTo>
                  <a:lnTo>
                    <a:pt x="196" y="174"/>
                  </a:lnTo>
                  <a:lnTo>
                    <a:pt x="190" y="176"/>
                  </a:lnTo>
                  <a:lnTo>
                    <a:pt x="185" y="177"/>
                  </a:lnTo>
                  <a:lnTo>
                    <a:pt x="179" y="178"/>
                  </a:lnTo>
                  <a:lnTo>
                    <a:pt x="175" y="179"/>
                  </a:lnTo>
                  <a:lnTo>
                    <a:pt x="169" y="180"/>
                  </a:lnTo>
                  <a:lnTo>
                    <a:pt x="164" y="179"/>
                  </a:lnTo>
                  <a:lnTo>
                    <a:pt x="158" y="179"/>
                  </a:lnTo>
                  <a:lnTo>
                    <a:pt x="155" y="177"/>
                  </a:lnTo>
                  <a:lnTo>
                    <a:pt x="150" y="175"/>
                  </a:lnTo>
                  <a:lnTo>
                    <a:pt x="147" y="174"/>
                  </a:lnTo>
                  <a:lnTo>
                    <a:pt x="142" y="171"/>
                  </a:lnTo>
                  <a:lnTo>
                    <a:pt x="138" y="167"/>
                  </a:lnTo>
                  <a:lnTo>
                    <a:pt x="135" y="165"/>
                  </a:lnTo>
                  <a:lnTo>
                    <a:pt x="131" y="161"/>
                  </a:lnTo>
                  <a:lnTo>
                    <a:pt x="128" y="157"/>
                  </a:lnTo>
                  <a:lnTo>
                    <a:pt x="124" y="154"/>
                  </a:lnTo>
                  <a:lnTo>
                    <a:pt x="121" y="151"/>
                  </a:lnTo>
                  <a:lnTo>
                    <a:pt x="117" y="147"/>
                  </a:lnTo>
                  <a:lnTo>
                    <a:pt x="114" y="140"/>
                  </a:lnTo>
                  <a:lnTo>
                    <a:pt x="110" y="135"/>
                  </a:lnTo>
                  <a:lnTo>
                    <a:pt x="112" y="131"/>
                  </a:lnTo>
                  <a:lnTo>
                    <a:pt x="114" y="124"/>
                  </a:lnTo>
                  <a:lnTo>
                    <a:pt x="114" y="119"/>
                  </a:lnTo>
                  <a:lnTo>
                    <a:pt x="116" y="115"/>
                  </a:lnTo>
                  <a:lnTo>
                    <a:pt x="116" y="107"/>
                  </a:lnTo>
                  <a:lnTo>
                    <a:pt x="117" y="99"/>
                  </a:lnTo>
                  <a:lnTo>
                    <a:pt x="116" y="91"/>
                  </a:lnTo>
                  <a:lnTo>
                    <a:pt x="115" y="87"/>
                  </a:lnTo>
                  <a:lnTo>
                    <a:pt x="115" y="81"/>
                  </a:lnTo>
                  <a:lnTo>
                    <a:pt x="117" y="76"/>
                  </a:lnTo>
                  <a:lnTo>
                    <a:pt x="117" y="70"/>
                  </a:lnTo>
                  <a:lnTo>
                    <a:pt x="116" y="65"/>
                  </a:lnTo>
                  <a:lnTo>
                    <a:pt x="117" y="60"/>
                  </a:lnTo>
                  <a:lnTo>
                    <a:pt x="116" y="56"/>
                  </a:lnTo>
                  <a:lnTo>
                    <a:pt x="115" y="47"/>
                  </a:lnTo>
                  <a:lnTo>
                    <a:pt x="114" y="42"/>
                  </a:lnTo>
                  <a:lnTo>
                    <a:pt x="112" y="38"/>
                  </a:lnTo>
                  <a:lnTo>
                    <a:pt x="113" y="32"/>
                  </a:lnTo>
                  <a:lnTo>
                    <a:pt x="112" y="27"/>
                  </a:lnTo>
                  <a:lnTo>
                    <a:pt x="111" y="23"/>
                  </a:lnTo>
                  <a:lnTo>
                    <a:pt x="107" y="21"/>
                  </a:lnTo>
                  <a:lnTo>
                    <a:pt x="105" y="18"/>
                  </a:lnTo>
                  <a:lnTo>
                    <a:pt x="102" y="15"/>
                  </a:lnTo>
                  <a:lnTo>
                    <a:pt x="100" y="9"/>
                  </a:lnTo>
                  <a:lnTo>
                    <a:pt x="96" y="6"/>
                  </a:lnTo>
                  <a:lnTo>
                    <a:pt x="93" y="5"/>
                  </a:lnTo>
                  <a:lnTo>
                    <a:pt x="90" y="2"/>
                  </a:lnTo>
                  <a:lnTo>
                    <a:pt x="86" y="1"/>
                  </a:lnTo>
                  <a:lnTo>
                    <a:pt x="79" y="1"/>
                  </a:lnTo>
                  <a:lnTo>
                    <a:pt x="74" y="0"/>
                  </a:lnTo>
                  <a:lnTo>
                    <a:pt x="71" y="3"/>
                  </a:lnTo>
                  <a:lnTo>
                    <a:pt x="56" y="7"/>
                  </a:lnTo>
                  <a:lnTo>
                    <a:pt x="51" y="10"/>
                  </a:lnTo>
                  <a:lnTo>
                    <a:pt x="47" y="14"/>
                  </a:lnTo>
                  <a:lnTo>
                    <a:pt x="44" y="18"/>
                  </a:lnTo>
                  <a:lnTo>
                    <a:pt x="39" y="20"/>
                  </a:lnTo>
                  <a:lnTo>
                    <a:pt x="34" y="24"/>
                  </a:lnTo>
                  <a:lnTo>
                    <a:pt x="31" y="28"/>
                  </a:lnTo>
                  <a:lnTo>
                    <a:pt x="25" y="32"/>
                  </a:lnTo>
                  <a:lnTo>
                    <a:pt x="22" y="35"/>
                  </a:lnTo>
                  <a:lnTo>
                    <a:pt x="19" y="38"/>
                  </a:lnTo>
                  <a:lnTo>
                    <a:pt x="16" y="40"/>
                  </a:lnTo>
                  <a:lnTo>
                    <a:pt x="14" y="43"/>
                  </a:lnTo>
                  <a:lnTo>
                    <a:pt x="11" y="46"/>
                  </a:lnTo>
                  <a:lnTo>
                    <a:pt x="6" y="53"/>
                  </a:lnTo>
                  <a:lnTo>
                    <a:pt x="5" y="57"/>
                  </a:lnTo>
                  <a:lnTo>
                    <a:pt x="4" y="64"/>
                  </a:lnTo>
                  <a:lnTo>
                    <a:pt x="3" y="69"/>
                  </a:lnTo>
                  <a:lnTo>
                    <a:pt x="3" y="77"/>
                  </a:lnTo>
                  <a:lnTo>
                    <a:pt x="4" y="82"/>
                  </a:lnTo>
                  <a:lnTo>
                    <a:pt x="4" y="86"/>
                  </a:lnTo>
                  <a:lnTo>
                    <a:pt x="3" y="92"/>
                  </a:lnTo>
                  <a:lnTo>
                    <a:pt x="2" y="96"/>
                  </a:lnTo>
                  <a:lnTo>
                    <a:pt x="1" y="100"/>
                  </a:lnTo>
                  <a:lnTo>
                    <a:pt x="0" y="108"/>
                  </a:lnTo>
                  <a:lnTo>
                    <a:pt x="1" y="113"/>
                  </a:lnTo>
                  <a:lnTo>
                    <a:pt x="3" y="121"/>
                  </a:lnTo>
                  <a:lnTo>
                    <a:pt x="4" y="126"/>
                  </a:lnTo>
                  <a:lnTo>
                    <a:pt x="5" y="130"/>
                  </a:lnTo>
                  <a:lnTo>
                    <a:pt x="6" y="135"/>
                  </a:lnTo>
                  <a:lnTo>
                    <a:pt x="9" y="140"/>
                  </a:lnTo>
                  <a:lnTo>
                    <a:pt x="9" y="146"/>
                  </a:lnTo>
                  <a:lnTo>
                    <a:pt x="12" y="151"/>
                  </a:lnTo>
                  <a:lnTo>
                    <a:pt x="14" y="155"/>
                  </a:lnTo>
                  <a:lnTo>
                    <a:pt x="17" y="159"/>
                  </a:lnTo>
                  <a:lnTo>
                    <a:pt x="20" y="162"/>
                  </a:lnTo>
                  <a:lnTo>
                    <a:pt x="22" y="167"/>
                  </a:lnTo>
                  <a:lnTo>
                    <a:pt x="24" y="170"/>
                  </a:lnTo>
                  <a:lnTo>
                    <a:pt x="26" y="175"/>
                  </a:lnTo>
                  <a:lnTo>
                    <a:pt x="28" y="178"/>
                  </a:lnTo>
                  <a:lnTo>
                    <a:pt x="30" y="183"/>
                  </a:lnTo>
                  <a:lnTo>
                    <a:pt x="33" y="187"/>
                  </a:lnTo>
                  <a:lnTo>
                    <a:pt x="36" y="191"/>
                  </a:lnTo>
                  <a:lnTo>
                    <a:pt x="36" y="196"/>
                  </a:lnTo>
                  <a:lnTo>
                    <a:pt x="40" y="199"/>
                  </a:lnTo>
                  <a:lnTo>
                    <a:pt x="42" y="204"/>
                  </a:lnTo>
                  <a:lnTo>
                    <a:pt x="44" y="210"/>
                  </a:lnTo>
                  <a:lnTo>
                    <a:pt x="47" y="214"/>
                  </a:lnTo>
                  <a:lnTo>
                    <a:pt x="49" y="218"/>
                  </a:lnTo>
                  <a:lnTo>
                    <a:pt x="51" y="222"/>
                  </a:lnTo>
                  <a:lnTo>
                    <a:pt x="55" y="228"/>
                  </a:lnTo>
                  <a:lnTo>
                    <a:pt x="58" y="231"/>
                  </a:lnTo>
                  <a:lnTo>
                    <a:pt x="60" y="233"/>
                  </a:lnTo>
                  <a:lnTo>
                    <a:pt x="63" y="236"/>
                  </a:lnTo>
                  <a:lnTo>
                    <a:pt x="66" y="239"/>
                  </a:lnTo>
                  <a:lnTo>
                    <a:pt x="71" y="244"/>
                  </a:lnTo>
                  <a:lnTo>
                    <a:pt x="75" y="246"/>
                  </a:lnTo>
                  <a:lnTo>
                    <a:pt x="79" y="249"/>
                  </a:lnTo>
                  <a:lnTo>
                    <a:pt x="82" y="253"/>
                  </a:lnTo>
                  <a:lnTo>
                    <a:pt x="85" y="255"/>
                  </a:lnTo>
                  <a:lnTo>
                    <a:pt x="89" y="259"/>
                  </a:lnTo>
                  <a:lnTo>
                    <a:pt x="92" y="261"/>
                  </a:lnTo>
                  <a:lnTo>
                    <a:pt x="95" y="264"/>
                  </a:lnTo>
                  <a:lnTo>
                    <a:pt x="98" y="267"/>
                  </a:lnTo>
                  <a:lnTo>
                    <a:pt x="100" y="270"/>
                  </a:lnTo>
                  <a:lnTo>
                    <a:pt x="105" y="271"/>
                  </a:lnTo>
                  <a:lnTo>
                    <a:pt x="109" y="273"/>
                  </a:lnTo>
                  <a:lnTo>
                    <a:pt x="113" y="277"/>
                  </a:lnTo>
                  <a:lnTo>
                    <a:pt x="118" y="277"/>
                  </a:lnTo>
                  <a:lnTo>
                    <a:pt x="123" y="279"/>
                  </a:lnTo>
                  <a:lnTo>
                    <a:pt x="128" y="283"/>
                  </a:lnTo>
                  <a:lnTo>
                    <a:pt x="130" y="287"/>
                  </a:lnTo>
                  <a:lnTo>
                    <a:pt x="135" y="288"/>
                  </a:lnTo>
                  <a:lnTo>
                    <a:pt x="139" y="291"/>
                  </a:lnTo>
                  <a:lnTo>
                    <a:pt x="145" y="295"/>
                  </a:lnTo>
                  <a:lnTo>
                    <a:pt x="148" y="297"/>
                  </a:lnTo>
                  <a:lnTo>
                    <a:pt x="153" y="297"/>
                  </a:lnTo>
                  <a:lnTo>
                    <a:pt x="160" y="297"/>
                  </a:lnTo>
                  <a:lnTo>
                    <a:pt x="166" y="298"/>
                  </a:lnTo>
                  <a:lnTo>
                    <a:pt x="169" y="300"/>
                  </a:lnTo>
                  <a:lnTo>
                    <a:pt x="173" y="302"/>
                  </a:lnTo>
                  <a:lnTo>
                    <a:pt x="178" y="303"/>
                  </a:lnTo>
                  <a:lnTo>
                    <a:pt x="174" y="303"/>
                  </a:lnTo>
                </a:path>
              </a:pathLst>
            </a:custGeom>
            <a:solidFill>
              <a:srgbClr val="00279F"/>
            </a:solidFill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89" name="Group 61">
            <a:extLst>
              <a:ext uri="{FF2B5EF4-FFF2-40B4-BE49-F238E27FC236}">
                <a16:creationId xmlns:a16="http://schemas.microsoft.com/office/drawing/2014/main" id="{814690EB-3BA3-4D3D-87CD-EBDEC102DB28}"/>
              </a:ext>
            </a:extLst>
          </p:cNvPr>
          <p:cNvGrpSpPr>
            <a:grpSpLocks/>
          </p:cNvGrpSpPr>
          <p:nvPr/>
        </p:nvGrpSpPr>
        <p:grpSpPr bwMode="auto">
          <a:xfrm>
            <a:off x="6777957" y="1062114"/>
            <a:ext cx="633413" cy="662920"/>
            <a:chOff x="2010" y="2461"/>
            <a:chExt cx="399" cy="412"/>
          </a:xfrm>
        </p:grpSpPr>
        <p:sp>
          <p:nvSpPr>
            <p:cNvPr id="599" name="Freeform 59">
              <a:extLst>
                <a:ext uri="{FF2B5EF4-FFF2-40B4-BE49-F238E27FC236}">
                  <a16:creationId xmlns:a16="http://schemas.microsoft.com/office/drawing/2014/main" id="{1B49F05D-92F6-4C72-AFD4-73AA5C28F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0" y="2461"/>
              <a:ext cx="399" cy="412"/>
            </a:xfrm>
            <a:custGeom>
              <a:avLst/>
              <a:gdLst>
                <a:gd name="T0" fmla="*/ 0 w 399"/>
                <a:gd name="T1" fmla="*/ 173 h 412"/>
                <a:gd name="T2" fmla="*/ 0 w 399"/>
                <a:gd name="T3" fmla="*/ 199 h 412"/>
                <a:gd name="T4" fmla="*/ 0 w 399"/>
                <a:gd name="T5" fmla="*/ 225 h 412"/>
                <a:gd name="T6" fmla="*/ 0 w 399"/>
                <a:gd name="T7" fmla="*/ 251 h 412"/>
                <a:gd name="T8" fmla="*/ 4 w 399"/>
                <a:gd name="T9" fmla="*/ 277 h 412"/>
                <a:gd name="T10" fmla="*/ 17 w 399"/>
                <a:gd name="T11" fmla="*/ 303 h 412"/>
                <a:gd name="T12" fmla="*/ 30 w 399"/>
                <a:gd name="T13" fmla="*/ 329 h 412"/>
                <a:gd name="T14" fmla="*/ 52 w 399"/>
                <a:gd name="T15" fmla="*/ 350 h 412"/>
                <a:gd name="T16" fmla="*/ 78 w 399"/>
                <a:gd name="T17" fmla="*/ 376 h 412"/>
                <a:gd name="T18" fmla="*/ 108 w 399"/>
                <a:gd name="T19" fmla="*/ 381 h 412"/>
                <a:gd name="T20" fmla="*/ 134 w 399"/>
                <a:gd name="T21" fmla="*/ 394 h 412"/>
                <a:gd name="T22" fmla="*/ 160 w 399"/>
                <a:gd name="T23" fmla="*/ 402 h 412"/>
                <a:gd name="T24" fmla="*/ 186 w 399"/>
                <a:gd name="T25" fmla="*/ 411 h 412"/>
                <a:gd name="T26" fmla="*/ 216 w 399"/>
                <a:gd name="T27" fmla="*/ 411 h 412"/>
                <a:gd name="T28" fmla="*/ 242 w 399"/>
                <a:gd name="T29" fmla="*/ 411 h 412"/>
                <a:gd name="T30" fmla="*/ 268 w 399"/>
                <a:gd name="T31" fmla="*/ 402 h 412"/>
                <a:gd name="T32" fmla="*/ 294 w 399"/>
                <a:gd name="T33" fmla="*/ 398 h 412"/>
                <a:gd name="T34" fmla="*/ 320 w 399"/>
                <a:gd name="T35" fmla="*/ 376 h 412"/>
                <a:gd name="T36" fmla="*/ 355 w 399"/>
                <a:gd name="T37" fmla="*/ 346 h 412"/>
                <a:gd name="T38" fmla="*/ 368 w 399"/>
                <a:gd name="T39" fmla="*/ 320 h 412"/>
                <a:gd name="T40" fmla="*/ 376 w 399"/>
                <a:gd name="T41" fmla="*/ 294 h 412"/>
                <a:gd name="T42" fmla="*/ 385 w 399"/>
                <a:gd name="T43" fmla="*/ 268 h 412"/>
                <a:gd name="T44" fmla="*/ 394 w 399"/>
                <a:gd name="T45" fmla="*/ 242 h 412"/>
                <a:gd name="T46" fmla="*/ 398 w 399"/>
                <a:gd name="T47" fmla="*/ 216 h 412"/>
                <a:gd name="T48" fmla="*/ 398 w 399"/>
                <a:gd name="T49" fmla="*/ 190 h 412"/>
                <a:gd name="T50" fmla="*/ 398 w 399"/>
                <a:gd name="T51" fmla="*/ 164 h 412"/>
                <a:gd name="T52" fmla="*/ 394 w 399"/>
                <a:gd name="T53" fmla="*/ 138 h 412"/>
                <a:gd name="T54" fmla="*/ 385 w 399"/>
                <a:gd name="T55" fmla="*/ 112 h 412"/>
                <a:gd name="T56" fmla="*/ 368 w 399"/>
                <a:gd name="T57" fmla="*/ 87 h 412"/>
                <a:gd name="T58" fmla="*/ 346 w 399"/>
                <a:gd name="T59" fmla="*/ 61 h 412"/>
                <a:gd name="T60" fmla="*/ 320 w 399"/>
                <a:gd name="T61" fmla="*/ 39 h 412"/>
                <a:gd name="T62" fmla="*/ 281 w 399"/>
                <a:gd name="T63" fmla="*/ 17 h 412"/>
                <a:gd name="T64" fmla="*/ 255 w 399"/>
                <a:gd name="T65" fmla="*/ 9 h 412"/>
                <a:gd name="T66" fmla="*/ 229 w 399"/>
                <a:gd name="T67" fmla="*/ 4 h 412"/>
                <a:gd name="T68" fmla="*/ 203 w 399"/>
                <a:gd name="T69" fmla="*/ 4 h 412"/>
                <a:gd name="T70" fmla="*/ 177 w 399"/>
                <a:gd name="T71" fmla="*/ 0 h 412"/>
                <a:gd name="T72" fmla="*/ 151 w 399"/>
                <a:gd name="T73" fmla="*/ 0 h 412"/>
                <a:gd name="T74" fmla="*/ 112 w 399"/>
                <a:gd name="T75" fmla="*/ 17 h 412"/>
                <a:gd name="T76" fmla="*/ 87 w 399"/>
                <a:gd name="T77" fmla="*/ 35 h 412"/>
                <a:gd name="T78" fmla="*/ 65 w 399"/>
                <a:gd name="T79" fmla="*/ 56 h 412"/>
                <a:gd name="T80" fmla="*/ 48 w 399"/>
                <a:gd name="T81" fmla="*/ 82 h 412"/>
                <a:gd name="T82" fmla="*/ 22 w 399"/>
                <a:gd name="T83" fmla="*/ 104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99" h="412">
                  <a:moveTo>
                    <a:pt x="17" y="121"/>
                  </a:moveTo>
                  <a:lnTo>
                    <a:pt x="0" y="173"/>
                  </a:lnTo>
                  <a:lnTo>
                    <a:pt x="0" y="186"/>
                  </a:lnTo>
                  <a:lnTo>
                    <a:pt x="0" y="199"/>
                  </a:lnTo>
                  <a:lnTo>
                    <a:pt x="0" y="212"/>
                  </a:lnTo>
                  <a:lnTo>
                    <a:pt x="0" y="225"/>
                  </a:lnTo>
                  <a:lnTo>
                    <a:pt x="0" y="238"/>
                  </a:lnTo>
                  <a:lnTo>
                    <a:pt x="0" y="251"/>
                  </a:lnTo>
                  <a:lnTo>
                    <a:pt x="0" y="264"/>
                  </a:lnTo>
                  <a:lnTo>
                    <a:pt x="4" y="277"/>
                  </a:lnTo>
                  <a:lnTo>
                    <a:pt x="13" y="290"/>
                  </a:lnTo>
                  <a:lnTo>
                    <a:pt x="17" y="303"/>
                  </a:lnTo>
                  <a:lnTo>
                    <a:pt x="26" y="316"/>
                  </a:lnTo>
                  <a:lnTo>
                    <a:pt x="30" y="329"/>
                  </a:lnTo>
                  <a:lnTo>
                    <a:pt x="39" y="342"/>
                  </a:lnTo>
                  <a:lnTo>
                    <a:pt x="52" y="350"/>
                  </a:lnTo>
                  <a:lnTo>
                    <a:pt x="61" y="363"/>
                  </a:lnTo>
                  <a:lnTo>
                    <a:pt x="78" y="376"/>
                  </a:lnTo>
                  <a:lnTo>
                    <a:pt x="91" y="381"/>
                  </a:lnTo>
                  <a:lnTo>
                    <a:pt x="108" y="381"/>
                  </a:lnTo>
                  <a:lnTo>
                    <a:pt x="121" y="385"/>
                  </a:lnTo>
                  <a:lnTo>
                    <a:pt x="134" y="394"/>
                  </a:lnTo>
                  <a:lnTo>
                    <a:pt x="147" y="398"/>
                  </a:lnTo>
                  <a:lnTo>
                    <a:pt x="160" y="402"/>
                  </a:lnTo>
                  <a:lnTo>
                    <a:pt x="173" y="407"/>
                  </a:lnTo>
                  <a:lnTo>
                    <a:pt x="186" y="411"/>
                  </a:lnTo>
                  <a:lnTo>
                    <a:pt x="203" y="411"/>
                  </a:lnTo>
                  <a:lnTo>
                    <a:pt x="216" y="411"/>
                  </a:lnTo>
                  <a:lnTo>
                    <a:pt x="229" y="411"/>
                  </a:lnTo>
                  <a:lnTo>
                    <a:pt x="242" y="411"/>
                  </a:lnTo>
                  <a:lnTo>
                    <a:pt x="255" y="407"/>
                  </a:lnTo>
                  <a:lnTo>
                    <a:pt x="268" y="402"/>
                  </a:lnTo>
                  <a:lnTo>
                    <a:pt x="281" y="402"/>
                  </a:lnTo>
                  <a:lnTo>
                    <a:pt x="294" y="398"/>
                  </a:lnTo>
                  <a:lnTo>
                    <a:pt x="307" y="385"/>
                  </a:lnTo>
                  <a:lnTo>
                    <a:pt x="320" y="376"/>
                  </a:lnTo>
                  <a:lnTo>
                    <a:pt x="333" y="363"/>
                  </a:lnTo>
                  <a:lnTo>
                    <a:pt x="355" y="346"/>
                  </a:lnTo>
                  <a:lnTo>
                    <a:pt x="359" y="333"/>
                  </a:lnTo>
                  <a:lnTo>
                    <a:pt x="368" y="320"/>
                  </a:lnTo>
                  <a:lnTo>
                    <a:pt x="372" y="307"/>
                  </a:lnTo>
                  <a:lnTo>
                    <a:pt x="376" y="294"/>
                  </a:lnTo>
                  <a:lnTo>
                    <a:pt x="381" y="281"/>
                  </a:lnTo>
                  <a:lnTo>
                    <a:pt x="385" y="268"/>
                  </a:lnTo>
                  <a:lnTo>
                    <a:pt x="389" y="255"/>
                  </a:lnTo>
                  <a:lnTo>
                    <a:pt x="394" y="242"/>
                  </a:lnTo>
                  <a:lnTo>
                    <a:pt x="394" y="229"/>
                  </a:lnTo>
                  <a:lnTo>
                    <a:pt x="398" y="216"/>
                  </a:lnTo>
                  <a:lnTo>
                    <a:pt x="398" y="203"/>
                  </a:lnTo>
                  <a:lnTo>
                    <a:pt x="398" y="190"/>
                  </a:lnTo>
                  <a:lnTo>
                    <a:pt x="398" y="177"/>
                  </a:lnTo>
                  <a:lnTo>
                    <a:pt x="398" y="164"/>
                  </a:lnTo>
                  <a:lnTo>
                    <a:pt x="398" y="151"/>
                  </a:lnTo>
                  <a:lnTo>
                    <a:pt x="394" y="138"/>
                  </a:lnTo>
                  <a:lnTo>
                    <a:pt x="389" y="125"/>
                  </a:lnTo>
                  <a:lnTo>
                    <a:pt x="385" y="112"/>
                  </a:lnTo>
                  <a:lnTo>
                    <a:pt x="376" y="100"/>
                  </a:lnTo>
                  <a:lnTo>
                    <a:pt x="368" y="87"/>
                  </a:lnTo>
                  <a:lnTo>
                    <a:pt x="359" y="74"/>
                  </a:lnTo>
                  <a:lnTo>
                    <a:pt x="346" y="61"/>
                  </a:lnTo>
                  <a:lnTo>
                    <a:pt x="333" y="48"/>
                  </a:lnTo>
                  <a:lnTo>
                    <a:pt x="320" y="39"/>
                  </a:lnTo>
                  <a:lnTo>
                    <a:pt x="307" y="26"/>
                  </a:lnTo>
                  <a:lnTo>
                    <a:pt x="281" y="17"/>
                  </a:lnTo>
                  <a:lnTo>
                    <a:pt x="268" y="13"/>
                  </a:lnTo>
                  <a:lnTo>
                    <a:pt x="255" y="9"/>
                  </a:lnTo>
                  <a:lnTo>
                    <a:pt x="242" y="4"/>
                  </a:lnTo>
                  <a:lnTo>
                    <a:pt x="229" y="4"/>
                  </a:lnTo>
                  <a:lnTo>
                    <a:pt x="216" y="4"/>
                  </a:lnTo>
                  <a:lnTo>
                    <a:pt x="203" y="4"/>
                  </a:lnTo>
                  <a:lnTo>
                    <a:pt x="190" y="4"/>
                  </a:lnTo>
                  <a:lnTo>
                    <a:pt x="177" y="0"/>
                  </a:lnTo>
                  <a:lnTo>
                    <a:pt x="164" y="0"/>
                  </a:lnTo>
                  <a:lnTo>
                    <a:pt x="151" y="0"/>
                  </a:lnTo>
                  <a:lnTo>
                    <a:pt x="125" y="13"/>
                  </a:lnTo>
                  <a:lnTo>
                    <a:pt x="112" y="17"/>
                  </a:lnTo>
                  <a:lnTo>
                    <a:pt x="100" y="26"/>
                  </a:lnTo>
                  <a:lnTo>
                    <a:pt x="87" y="35"/>
                  </a:lnTo>
                  <a:lnTo>
                    <a:pt x="78" y="48"/>
                  </a:lnTo>
                  <a:lnTo>
                    <a:pt x="65" y="56"/>
                  </a:lnTo>
                  <a:lnTo>
                    <a:pt x="56" y="69"/>
                  </a:lnTo>
                  <a:lnTo>
                    <a:pt x="48" y="82"/>
                  </a:lnTo>
                  <a:lnTo>
                    <a:pt x="35" y="91"/>
                  </a:lnTo>
                  <a:lnTo>
                    <a:pt x="22" y="104"/>
                  </a:lnTo>
                  <a:lnTo>
                    <a:pt x="17" y="121"/>
                  </a:lnTo>
                </a:path>
              </a:pathLst>
            </a:custGeom>
            <a:solidFill>
              <a:srgbClr val="B760F9"/>
            </a:solidFill>
            <a:ln w="254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0" name="Freeform 60">
              <a:extLst>
                <a:ext uri="{FF2B5EF4-FFF2-40B4-BE49-F238E27FC236}">
                  <a16:creationId xmlns:a16="http://schemas.microsoft.com/office/drawing/2014/main" id="{EE3C27DA-A7BA-44AF-BAA0-03361FB75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8" y="2531"/>
              <a:ext cx="259" cy="265"/>
            </a:xfrm>
            <a:custGeom>
              <a:avLst/>
              <a:gdLst>
                <a:gd name="T0" fmla="*/ 5 w 259"/>
                <a:gd name="T1" fmla="*/ 94 h 265"/>
                <a:gd name="T2" fmla="*/ 3 w 259"/>
                <a:gd name="T3" fmla="*/ 107 h 265"/>
                <a:gd name="T4" fmla="*/ 2 w 259"/>
                <a:gd name="T5" fmla="*/ 122 h 265"/>
                <a:gd name="T6" fmla="*/ 0 w 259"/>
                <a:gd name="T7" fmla="*/ 138 h 265"/>
                <a:gd name="T8" fmla="*/ 1 w 259"/>
                <a:gd name="T9" fmla="*/ 154 h 265"/>
                <a:gd name="T10" fmla="*/ 4 w 259"/>
                <a:gd name="T11" fmla="*/ 167 h 265"/>
                <a:gd name="T12" fmla="*/ 10 w 259"/>
                <a:gd name="T13" fmla="*/ 182 h 265"/>
                <a:gd name="T14" fmla="*/ 16 w 259"/>
                <a:gd name="T15" fmla="*/ 198 h 265"/>
                <a:gd name="T16" fmla="*/ 25 w 259"/>
                <a:gd name="T17" fmla="*/ 211 h 265"/>
                <a:gd name="T18" fmla="*/ 37 w 259"/>
                <a:gd name="T19" fmla="*/ 222 h 265"/>
                <a:gd name="T20" fmla="*/ 49 w 259"/>
                <a:gd name="T21" fmla="*/ 234 h 265"/>
                <a:gd name="T22" fmla="*/ 62 w 259"/>
                <a:gd name="T23" fmla="*/ 244 h 265"/>
                <a:gd name="T24" fmla="*/ 74 w 259"/>
                <a:gd name="T25" fmla="*/ 251 h 265"/>
                <a:gd name="T26" fmla="*/ 89 w 259"/>
                <a:gd name="T27" fmla="*/ 256 h 265"/>
                <a:gd name="T28" fmla="*/ 103 w 259"/>
                <a:gd name="T29" fmla="*/ 261 h 265"/>
                <a:gd name="T30" fmla="*/ 120 w 259"/>
                <a:gd name="T31" fmla="*/ 264 h 265"/>
                <a:gd name="T32" fmla="*/ 134 w 259"/>
                <a:gd name="T33" fmla="*/ 264 h 265"/>
                <a:gd name="T34" fmla="*/ 147 w 259"/>
                <a:gd name="T35" fmla="*/ 262 h 265"/>
                <a:gd name="T36" fmla="*/ 161 w 259"/>
                <a:gd name="T37" fmla="*/ 262 h 265"/>
                <a:gd name="T38" fmla="*/ 174 w 259"/>
                <a:gd name="T39" fmla="*/ 262 h 265"/>
                <a:gd name="T40" fmla="*/ 190 w 259"/>
                <a:gd name="T41" fmla="*/ 254 h 265"/>
                <a:gd name="T42" fmla="*/ 203 w 259"/>
                <a:gd name="T43" fmla="*/ 246 h 265"/>
                <a:gd name="T44" fmla="*/ 215 w 259"/>
                <a:gd name="T45" fmla="*/ 237 h 265"/>
                <a:gd name="T46" fmla="*/ 223 w 259"/>
                <a:gd name="T47" fmla="*/ 223 h 265"/>
                <a:gd name="T48" fmla="*/ 234 w 259"/>
                <a:gd name="T49" fmla="*/ 212 h 265"/>
                <a:gd name="T50" fmla="*/ 243 w 259"/>
                <a:gd name="T51" fmla="*/ 198 h 265"/>
                <a:gd name="T52" fmla="*/ 247 w 259"/>
                <a:gd name="T53" fmla="*/ 184 h 265"/>
                <a:gd name="T54" fmla="*/ 252 w 259"/>
                <a:gd name="T55" fmla="*/ 170 h 265"/>
                <a:gd name="T56" fmla="*/ 256 w 259"/>
                <a:gd name="T57" fmla="*/ 157 h 265"/>
                <a:gd name="T58" fmla="*/ 257 w 259"/>
                <a:gd name="T59" fmla="*/ 144 h 265"/>
                <a:gd name="T60" fmla="*/ 258 w 259"/>
                <a:gd name="T61" fmla="*/ 129 h 265"/>
                <a:gd name="T62" fmla="*/ 258 w 259"/>
                <a:gd name="T63" fmla="*/ 116 h 265"/>
                <a:gd name="T64" fmla="*/ 258 w 259"/>
                <a:gd name="T65" fmla="*/ 101 h 265"/>
                <a:gd name="T66" fmla="*/ 257 w 259"/>
                <a:gd name="T67" fmla="*/ 87 h 265"/>
                <a:gd name="T68" fmla="*/ 249 w 259"/>
                <a:gd name="T69" fmla="*/ 74 h 265"/>
                <a:gd name="T70" fmla="*/ 239 w 259"/>
                <a:gd name="T71" fmla="*/ 59 h 265"/>
                <a:gd name="T72" fmla="*/ 230 w 259"/>
                <a:gd name="T73" fmla="*/ 41 h 265"/>
                <a:gd name="T74" fmla="*/ 221 w 259"/>
                <a:gd name="T75" fmla="*/ 28 h 265"/>
                <a:gd name="T76" fmla="*/ 206 w 259"/>
                <a:gd name="T77" fmla="*/ 23 h 265"/>
                <a:gd name="T78" fmla="*/ 191 w 259"/>
                <a:gd name="T79" fmla="*/ 16 h 265"/>
                <a:gd name="T80" fmla="*/ 178 w 259"/>
                <a:gd name="T81" fmla="*/ 10 h 265"/>
                <a:gd name="T82" fmla="*/ 164 w 259"/>
                <a:gd name="T83" fmla="*/ 5 h 265"/>
                <a:gd name="T84" fmla="*/ 151 w 259"/>
                <a:gd name="T85" fmla="*/ 4 h 265"/>
                <a:gd name="T86" fmla="*/ 136 w 259"/>
                <a:gd name="T87" fmla="*/ 3 h 265"/>
                <a:gd name="T88" fmla="*/ 121 w 259"/>
                <a:gd name="T89" fmla="*/ 0 h 265"/>
                <a:gd name="T90" fmla="*/ 106 w 259"/>
                <a:gd name="T91" fmla="*/ 0 h 265"/>
                <a:gd name="T92" fmla="*/ 92 w 259"/>
                <a:gd name="T93" fmla="*/ 1 h 265"/>
                <a:gd name="T94" fmla="*/ 78 w 259"/>
                <a:gd name="T95" fmla="*/ 10 h 265"/>
                <a:gd name="T96" fmla="*/ 64 w 259"/>
                <a:gd name="T97" fmla="*/ 19 h 265"/>
                <a:gd name="T98" fmla="*/ 50 w 259"/>
                <a:gd name="T99" fmla="*/ 28 h 265"/>
                <a:gd name="T100" fmla="*/ 37 w 259"/>
                <a:gd name="T101" fmla="*/ 38 h 265"/>
                <a:gd name="T102" fmla="*/ 26 w 259"/>
                <a:gd name="T103" fmla="*/ 51 h 265"/>
                <a:gd name="T104" fmla="*/ 16 w 259"/>
                <a:gd name="T105" fmla="*/ 64 h 265"/>
                <a:gd name="T106" fmla="*/ 10 w 259"/>
                <a:gd name="T107" fmla="*/ 78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59" h="265">
                  <a:moveTo>
                    <a:pt x="9" y="84"/>
                  </a:moveTo>
                  <a:lnTo>
                    <a:pt x="8" y="87"/>
                  </a:lnTo>
                  <a:lnTo>
                    <a:pt x="6" y="91"/>
                  </a:lnTo>
                  <a:lnTo>
                    <a:pt x="5" y="94"/>
                  </a:lnTo>
                  <a:lnTo>
                    <a:pt x="5" y="97"/>
                  </a:lnTo>
                  <a:lnTo>
                    <a:pt x="4" y="100"/>
                  </a:lnTo>
                  <a:lnTo>
                    <a:pt x="3" y="103"/>
                  </a:lnTo>
                  <a:lnTo>
                    <a:pt x="3" y="107"/>
                  </a:lnTo>
                  <a:lnTo>
                    <a:pt x="2" y="110"/>
                  </a:lnTo>
                  <a:lnTo>
                    <a:pt x="2" y="113"/>
                  </a:lnTo>
                  <a:lnTo>
                    <a:pt x="2" y="119"/>
                  </a:lnTo>
                  <a:lnTo>
                    <a:pt x="2" y="122"/>
                  </a:lnTo>
                  <a:lnTo>
                    <a:pt x="1" y="126"/>
                  </a:lnTo>
                  <a:lnTo>
                    <a:pt x="0" y="130"/>
                  </a:lnTo>
                  <a:lnTo>
                    <a:pt x="0" y="134"/>
                  </a:lnTo>
                  <a:lnTo>
                    <a:pt x="0" y="138"/>
                  </a:lnTo>
                  <a:lnTo>
                    <a:pt x="0" y="142"/>
                  </a:lnTo>
                  <a:lnTo>
                    <a:pt x="0" y="145"/>
                  </a:lnTo>
                  <a:lnTo>
                    <a:pt x="0" y="150"/>
                  </a:lnTo>
                  <a:lnTo>
                    <a:pt x="1" y="154"/>
                  </a:lnTo>
                  <a:lnTo>
                    <a:pt x="1" y="157"/>
                  </a:lnTo>
                  <a:lnTo>
                    <a:pt x="3" y="161"/>
                  </a:lnTo>
                  <a:lnTo>
                    <a:pt x="4" y="164"/>
                  </a:lnTo>
                  <a:lnTo>
                    <a:pt x="4" y="167"/>
                  </a:lnTo>
                  <a:lnTo>
                    <a:pt x="5" y="170"/>
                  </a:lnTo>
                  <a:lnTo>
                    <a:pt x="8" y="175"/>
                  </a:lnTo>
                  <a:lnTo>
                    <a:pt x="9" y="179"/>
                  </a:lnTo>
                  <a:lnTo>
                    <a:pt x="10" y="182"/>
                  </a:lnTo>
                  <a:lnTo>
                    <a:pt x="12" y="185"/>
                  </a:lnTo>
                  <a:lnTo>
                    <a:pt x="14" y="191"/>
                  </a:lnTo>
                  <a:lnTo>
                    <a:pt x="15" y="195"/>
                  </a:lnTo>
                  <a:lnTo>
                    <a:pt x="16" y="198"/>
                  </a:lnTo>
                  <a:lnTo>
                    <a:pt x="19" y="202"/>
                  </a:lnTo>
                  <a:lnTo>
                    <a:pt x="23" y="205"/>
                  </a:lnTo>
                  <a:lnTo>
                    <a:pt x="24" y="208"/>
                  </a:lnTo>
                  <a:lnTo>
                    <a:pt x="25" y="211"/>
                  </a:lnTo>
                  <a:lnTo>
                    <a:pt x="27" y="214"/>
                  </a:lnTo>
                  <a:lnTo>
                    <a:pt x="30" y="217"/>
                  </a:lnTo>
                  <a:lnTo>
                    <a:pt x="33" y="219"/>
                  </a:lnTo>
                  <a:lnTo>
                    <a:pt x="37" y="222"/>
                  </a:lnTo>
                  <a:lnTo>
                    <a:pt x="39" y="225"/>
                  </a:lnTo>
                  <a:lnTo>
                    <a:pt x="42" y="227"/>
                  </a:lnTo>
                  <a:lnTo>
                    <a:pt x="45" y="231"/>
                  </a:lnTo>
                  <a:lnTo>
                    <a:pt x="49" y="234"/>
                  </a:lnTo>
                  <a:lnTo>
                    <a:pt x="52" y="237"/>
                  </a:lnTo>
                  <a:lnTo>
                    <a:pt x="55" y="239"/>
                  </a:lnTo>
                  <a:lnTo>
                    <a:pt x="58" y="241"/>
                  </a:lnTo>
                  <a:lnTo>
                    <a:pt x="62" y="244"/>
                  </a:lnTo>
                  <a:lnTo>
                    <a:pt x="65" y="246"/>
                  </a:lnTo>
                  <a:lnTo>
                    <a:pt x="68" y="248"/>
                  </a:lnTo>
                  <a:lnTo>
                    <a:pt x="71" y="249"/>
                  </a:lnTo>
                  <a:lnTo>
                    <a:pt x="74" y="251"/>
                  </a:lnTo>
                  <a:lnTo>
                    <a:pt x="78" y="252"/>
                  </a:lnTo>
                  <a:lnTo>
                    <a:pt x="81" y="253"/>
                  </a:lnTo>
                  <a:lnTo>
                    <a:pt x="85" y="255"/>
                  </a:lnTo>
                  <a:lnTo>
                    <a:pt x="89" y="256"/>
                  </a:lnTo>
                  <a:lnTo>
                    <a:pt x="92" y="258"/>
                  </a:lnTo>
                  <a:lnTo>
                    <a:pt x="96" y="260"/>
                  </a:lnTo>
                  <a:lnTo>
                    <a:pt x="99" y="261"/>
                  </a:lnTo>
                  <a:lnTo>
                    <a:pt x="103" y="261"/>
                  </a:lnTo>
                  <a:lnTo>
                    <a:pt x="107" y="262"/>
                  </a:lnTo>
                  <a:lnTo>
                    <a:pt x="111" y="262"/>
                  </a:lnTo>
                  <a:lnTo>
                    <a:pt x="116" y="263"/>
                  </a:lnTo>
                  <a:lnTo>
                    <a:pt x="120" y="264"/>
                  </a:lnTo>
                  <a:lnTo>
                    <a:pt x="124" y="264"/>
                  </a:lnTo>
                  <a:lnTo>
                    <a:pt x="127" y="264"/>
                  </a:lnTo>
                  <a:lnTo>
                    <a:pt x="131" y="264"/>
                  </a:lnTo>
                  <a:lnTo>
                    <a:pt x="134" y="264"/>
                  </a:lnTo>
                  <a:lnTo>
                    <a:pt x="137" y="263"/>
                  </a:lnTo>
                  <a:lnTo>
                    <a:pt x="140" y="263"/>
                  </a:lnTo>
                  <a:lnTo>
                    <a:pt x="144" y="262"/>
                  </a:lnTo>
                  <a:lnTo>
                    <a:pt x="147" y="262"/>
                  </a:lnTo>
                  <a:lnTo>
                    <a:pt x="150" y="262"/>
                  </a:lnTo>
                  <a:lnTo>
                    <a:pt x="153" y="262"/>
                  </a:lnTo>
                  <a:lnTo>
                    <a:pt x="157" y="262"/>
                  </a:lnTo>
                  <a:lnTo>
                    <a:pt x="161" y="262"/>
                  </a:lnTo>
                  <a:lnTo>
                    <a:pt x="164" y="262"/>
                  </a:lnTo>
                  <a:lnTo>
                    <a:pt x="167" y="262"/>
                  </a:lnTo>
                  <a:lnTo>
                    <a:pt x="171" y="262"/>
                  </a:lnTo>
                  <a:lnTo>
                    <a:pt x="174" y="262"/>
                  </a:lnTo>
                  <a:lnTo>
                    <a:pt x="177" y="262"/>
                  </a:lnTo>
                  <a:lnTo>
                    <a:pt x="184" y="259"/>
                  </a:lnTo>
                  <a:lnTo>
                    <a:pt x="187" y="256"/>
                  </a:lnTo>
                  <a:lnTo>
                    <a:pt x="190" y="254"/>
                  </a:lnTo>
                  <a:lnTo>
                    <a:pt x="193" y="253"/>
                  </a:lnTo>
                  <a:lnTo>
                    <a:pt x="196" y="251"/>
                  </a:lnTo>
                  <a:lnTo>
                    <a:pt x="200" y="249"/>
                  </a:lnTo>
                  <a:lnTo>
                    <a:pt x="203" y="246"/>
                  </a:lnTo>
                  <a:lnTo>
                    <a:pt x="206" y="244"/>
                  </a:lnTo>
                  <a:lnTo>
                    <a:pt x="208" y="240"/>
                  </a:lnTo>
                  <a:lnTo>
                    <a:pt x="212" y="240"/>
                  </a:lnTo>
                  <a:lnTo>
                    <a:pt x="215" y="237"/>
                  </a:lnTo>
                  <a:lnTo>
                    <a:pt x="217" y="233"/>
                  </a:lnTo>
                  <a:lnTo>
                    <a:pt x="218" y="230"/>
                  </a:lnTo>
                  <a:lnTo>
                    <a:pt x="221" y="226"/>
                  </a:lnTo>
                  <a:lnTo>
                    <a:pt x="223" y="223"/>
                  </a:lnTo>
                  <a:lnTo>
                    <a:pt x="227" y="220"/>
                  </a:lnTo>
                  <a:lnTo>
                    <a:pt x="230" y="218"/>
                  </a:lnTo>
                  <a:lnTo>
                    <a:pt x="231" y="214"/>
                  </a:lnTo>
                  <a:lnTo>
                    <a:pt x="234" y="212"/>
                  </a:lnTo>
                  <a:lnTo>
                    <a:pt x="236" y="208"/>
                  </a:lnTo>
                  <a:lnTo>
                    <a:pt x="240" y="205"/>
                  </a:lnTo>
                  <a:lnTo>
                    <a:pt x="241" y="202"/>
                  </a:lnTo>
                  <a:lnTo>
                    <a:pt x="243" y="198"/>
                  </a:lnTo>
                  <a:lnTo>
                    <a:pt x="244" y="195"/>
                  </a:lnTo>
                  <a:lnTo>
                    <a:pt x="245" y="192"/>
                  </a:lnTo>
                  <a:lnTo>
                    <a:pt x="247" y="189"/>
                  </a:lnTo>
                  <a:lnTo>
                    <a:pt x="247" y="184"/>
                  </a:lnTo>
                  <a:lnTo>
                    <a:pt x="248" y="181"/>
                  </a:lnTo>
                  <a:lnTo>
                    <a:pt x="249" y="178"/>
                  </a:lnTo>
                  <a:lnTo>
                    <a:pt x="252" y="173"/>
                  </a:lnTo>
                  <a:lnTo>
                    <a:pt x="252" y="170"/>
                  </a:lnTo>
                  <a:lnTo>
                    <a:pt x="253" y="167"/>
                  </a:lnTo>
                  <a:lnTo>
                    <a:pt x="254" y="164"/>
                  </a:lnTo>
                  <a:lnTo>
                    <a:pt x="255" y="161"/>
                  </a:lnTo>
                  <a:lnTo>
                    <a:pt x="256" y="157"/>
                  </a:lnTo>
                  <a:lnTo>
                    <a:pt x="257" y="154"/>
                  </a:lnTo>
                  <a:lnTo>
                    <a:pt x="257" y="151"/>
                  </a:lnTo>
                  <a:lnTo>
                    <a:pt x="257" y="148"/>
                  </a:lnTo>
                  <a:lnTo>
                    <a:pt x="257" y="144"/>
                  </a:lnTo>
                  <a:lnTo>
                    <a:pt x="257" y="141"/>
                  </a:lnTo>
                  <a:lnTo>
                    <a:pt x="258" y="137"/>
                  </a:lnTo>
                  <a:lnTo>
                    <a:pt x="258" y="134"/>
                  </a:lnTo>
                  <a:lnTo>
                    <a:pt x="258" y="129"/>
                  </a:lnTo>
                  <a:lnTo>
                    <a:pt x="258" y="126"/>
                  </a:lnTo>
                  <a:lnTo>
                    <a:pt x="258" y="123"/>
                  </a:lnTo>
                  <a:lnTo>
                    <a:pt x="258" y="120"/>
                  </a:lnTo>
                  <a:lnTo>
                    <a:pt x="258" y="116"/>
                  </a:lnTo>
                  <a:lnTo>
                    <a:pt x="258" y="112"/>
                  </a:lnTo>
                  <a:lnTo>
                    <a:pt x="258" y="108"/>
                  </a:lnTo>
                  <a:lnTo>
                    <a:pt x="258" y="105"/>
                  </a:lnTo>
                  <a:lnTo>
                    <a:pt x="258" y="101"/>
                  </a:lnTo>
                  <a:lnTo>
                    <a:pt x="258" y="97"/>
                  </a:lnTo>
                  <a:lnTo>
                    <a:pt x="258" y="94"/>
                  </a:lnTo>
                  <a:lnTo>
                    <a:pt x="258" y="91"/>
                  </a:lnTo>
                  <a:lnTo>
                    <a:pt x="257" y="87"/>
                  </a:lnTo>
                  <a:lnTo>
                    <a:pt x="256" y="84"/>
                  </a:lnTo>
                  <a:lnTo>
                    <a:pt x="254" y="81"/>
                  </a:lnTo>
                  <a:lnTo>
                    <a:pt x="252" y="78"/>
                  </a:lnTo>
                  <a:lnTo>
                    <a:pt x="249" y="74"/>
                  </a:lnTo>
                  <a:lnTo>
                    <a:pt x="246" y="70"/>
                  </a:lnTo>
                  <a:lnTo>
                    <a:pt x="245" y="66"/>
                  </a:lnTo>
                  <a:lnTo>
                    <a:pt x="243" y="62"/>
                  </a:lnTo>
                  <a:lnTo>
                    <a:pt x="239" y="59"/>
                  </a:lnTo>
                  <a:lnTo>
                    <a:pt x="233" y="52"/>
                  </a:lnTo>
                  <a:lnTo>
                    <a:pt x="232" y="48"/>
                  </a:lnTo>
                  <a:lnTo>
                    <a:pt x="231" y="44"/>
                  </a:lnTo>
                  <a:lnTo>
                    <a:pt x="230" y="41"/>
                  </a:lnTo>
                  <a:lnTo>
                    <a:pt x="228" y="38"/>
                  </a:lnTo>
                  <a:lnTo>
                    <a:pt x="226" y="34"/>
                  </a:lnTo>
                  <a:lnTo>
                    <a:pt x="223" y="31"/>
                  </a:lnTo>
                  <a:lnTo>
                    <a:pt x="221" y="28"/>
                  </a:lnTo>
                  <a:lnTo>
                    <a:pt x="217" y="25"/>
                  </a:lnTo>
                  <a:lnTo>
                    <a:pt x="214" y="25"/>
                  </a:lnTo>
                  <a:lnTo>
                    <a:pt x="209" y="24"/>
                  </a:lnTo>
                  <a:lnTo>
                    <a:pt x="206" y="23"/>
                  </a:lnTo>
                  <a:lnTo>
                    <a:pt x="203" y="22"/>
                  </a:lnTo>
                  <a:lnTo>
                    <a:pt x="200" y="19"/>
                  </a:lnTo>
                  <a:lnTo>
                    <a:pt x="195" y="17"/>
                  </a:lnTo>
                  <a:lnTo>
                    <a:pt x="191" y="16"/>
                  </a:lnTo>
                  <a:lnTo>
                    <a:pt x="188" y="15"/>
                  </a:lnTo>
                  <a:lnTo>
                    <a:pt x="185" y="13"/>
                  </a:lnTo>
                  <a:lnTo>
                    <a:pt x="181" y="12"/>
                  </a:lnTo>
                  <a:lnTo>
                    <a:pt x="178" y="10"/>
                  </a:lnTo>
                  <a:lnTo>
                    <a:pt x="175" y="8"/>
                  </a:lnTo>
                  <a:lnTo>
                    <a:pt x="171" y="6"/>
                  </a:lnTo>
                  <a:lnTo>
                    <a:pt x="167" y="5"/>
                  </a:lnTo>
                  <a:lnTo>
                    <a:pt x="164" y="5"/>
                  </a:lnTo>
                  <a:lnTo>
                    <a:pt x="161" y="5"/>
                  </a:lnTo>
                  <a:lnTo>
                    <a:pt x="158" y="5"/>
                  </a:lnTo>
                  <a:lnTo>
                    <a:pt x="154" y="4"/>
                  </a:lnTo>
                  <a:lnTo>
                    <a:pt x="151" y="4"/>
                  </a:lnTo>
                  <a:lnTo>
                    <a:pt x="147" y="3"/>
                  </a:lnTo>
                  <a:lnTo>
                    <a:pt x="144" y="3"/>
                  </a:lnTo>
                  <a:lnTo>
                    <a:pt x="140" y="3"/>
                  </a:lnTo>
                  <a:lnTo>
                    <a:pt x="136" y="3"/>
                  </a:lnTo>
                  <a:lnTo>
                    <a:pt x="133" y="2"/>
                  </a:lnTo>
                  <a:lnTo>
                    <a:pt x="130" y="1"/>
                  </a:lnTo>
                  <a:lnTo>
                    <a:pt x="125" y="0"/>
                  </a:lnTo>
                  <a:lnTo>
                    <a:pt x="121" y="0"/>
                  </a:lnTo>
                  <a:lnTo>
                    <a:pt x="117" y="0"/>
                  </a:lnTo>
                  <a:lnTo>
                    <a:pt x="113" y="0"/>
                  </a:lnTo>
                  <a:lnTo>
                    <a:pt x="109" y="0"/>
                  </a:lnTo>
                  <a:lnTo>
                    <a:pt x="106" y="0"/>
                  </a:lnTo>
                  <a:lnTo>
                    <a:pt x="103" y="0"/>
                  </a:lnTo>
                  <a:lnTo>
                    <a:pt x="98" y="0"/>
                  </a:lnTo>
                  <a:lnTo>
                    <a:pt x="95" y="0"/>
                  </a:lnTo>
                  <a:lnTo>
                    <a:pt x="92" y="1"/>
                  </a:lnTo>
                  <a:lnTo>
                    <a:pt x="89" y="3"/>
                  </a:lnTo>
                  <a:lnTo>
                    <a:pt x="85" y="5"/>
                  </a:lnTo>
                  <a:lnTo>
                    <a:pt x="81" y="8"/>
                  </a:lnTo>
                  <a:lnTo>
                    <a:pt x="78" y="10"/>
                  </a:lnTo>
                  <a:lnTo>
                    <a:pt x="74" y="11"/>
                  </a:lnTo>
                  <a:lnTo>
                    <a:pt x="71" y="13"/>
                  </a:lnTo>
                  <a:lnTo>
                    <a:pt x="67" y="16"/>
                  </a:lnTo>
                  <a:lnTo>
                    <a:pt x="64" y="19"/>
                  </a:lnTo>
                  <a:lnTo>
                    <a:pt x="60" y="22"/>
                  </a:lnTo>
                  <a:lnTo>
                    <a:pt x="56" y="24"/>
                  </a:lnTo>
                  <a:lnTo>
                    <a:pt x="53" y="27"/>
                  </a:lnTo>
                  <a:lnTo>
                    <a:pt x="50" y="28"/>
                  </a:lnTo>
                  <a:lnTo>
                    <a:pt x="46" y="31"/>
                  </a:lnTo>
                  <a:lnTo>
                    <a:pt x="42" y="32"/>
                  </a:lnTo>
                  <a:lnTo>
                    <a:pt x="40" y="36"/>
                  </a:lnTo>
                  <a:lnTo>
                    <a:pt x="37" y="38"/>
                  </a:lnTo>
                  <a:lnTo>
                    <a:pt x="35" y="41"/>
                  </a:lnTo>
                  <a:lnTo>
                    <a:pt x="32" y="44"/>
                  </a:lnTo>
                  <a:lnTo>
                    <a:pt x="29" y="47"/>
                  </a:lnTo>
                  <a:lnTo>
                    <a:pt x="26" y="51"/>
                  </a:lnTo>
                  <a:lnTo>
                    <a:pt x="23" y="54"/>
                  </a:lnTo>
                  <a:lnTo>
                    <a:pt x="21" y="57"/>
                  </a:lnTo>
                  <a:lnTo>
                    <a:pt x="17" y="60"/>
                  </a:lnTo>
                  <a:lnTo>
                    <a:pt x="16" y="64"/>
                  </a:lnTo>
                  <a:lnTo>
                    <a:pt x="15" y="67"/>
                  </a:lnTo>
                  <a:lnTo>
                    <a:pt x="13" y="70"/>
                  </a:lnTo>
                  <a:lnTo>
                    <a:pt x="12" y="73"/>
                  </a:lnTo>
                  <a:lnTo>
                    <a:pt x="10" y="78"/>
                  </a:lnTo>
                  <a:lnTo>
                    <a:pt x="9" y="81"/>
                  </a:lnTo>
                  <a:lnTo>
                    <a:pt x="9" y="84"/>
                  </a:lnTo>
                  <a:lnTo>
                    <a:pt x="9" y="84"/>
                  </a:lnTo>
                </a:path>
              </a:pathLst>
            </a:custGeom>
            <a:solidFill>
              <a:srgbClr val="00279F"/>
            </a:solidFill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7" name="Group 71">
            <a:extLst>
              <a:ext uri="{FF2B5EF4-FFF2-40B4-BE49-F238E27FC236}">
                <a16:creationId xmlns:a16="http://schemas.microsoft.com/office/drawing/2014/main" id="{AEF8DF87-D327-45CC-BCFE-3AB5E87CD158}"/>
              </a:ext>
            </a:extLst>
          </p:cNvPr>
          <p:cNvGrpSpPr>
            <a:grpSpLocks/>
          </p:cNvGrpSpPr>
          <p:nvPr/>
        </p:nvGrpSpPr>
        <p:grpSpPr bwMode="auto">
          <a:xfrm>
            <a:off x="4629712" y="1045677"/>
            <a:ext cx="1401763" cy="1063568"/>
            <a:chOff x="2760" y="2015"/>
            <a:chExt cx="883" cy="661"/>
          </a:xfrm>
        </p:grpSpPr>
        <p:sp>
          <p:nvSpPr>
            <p:cNvPr id="608" name="Freeform 44">
              <a:extLst>
                <a:ext uri="{FF2B5EF4-FFF2-40B4-BE49-F238E27FC236}">
                  <a16:creationId xmlns:a16="http://schemas.microsoft.com/office/drawing/2014/main" id="{A28EA760-EF7B-4D30-B58A-07EF6F300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0" y="2015"/>
              <a:ext cx="883" cy="661"/>
            </a:xfrm>
            <a:custGeom>
              <a:avLst/>
              <a:gdLst>
                <a:gd name="T0" fmla="*/ 0 w 883"/>
                <a:gd name="T1" fmla="*/ 246 h 661"/>
                <a:gd name="T2" fmla="*/ 6 w 883"/>
                <a:gd name="T3" fmla="*/ 300 h 661"/>
                <a:gd name="T4" fmla="*/ 18 w 883"/>
                <a:gd name="T5" fmla="*/ 342 h 661"/>
                <a:gd name="T6" fmla="*/ 42 w 883"/>
                <a:gd name="T7" fmla="*/ 378 h 661"/>
                <a:gd name="T8" fmla="*/ 54 w 883"/>
                <a:gd name="T9" fmla="*/ 420 h 661"/>
                <a:gd name="T10" fmla="*/ 96 w 883"/>
                <a:gd name="T11" fmla="*/ 474 h 661"/>
                <a:gd name="T12" fmla="*/ 132 w 883"/>
                <a:gd name="T13" fmla="*/ 474 h 661"/>
                <a:gd name="T14" fmla="*/ 156 w 883"/>
                <a:gd name="T15" fmla="*/ 516 h 661"/>
                <a:gd name="T16" fmla="*/ 198 w 883"/>
                <a:gd name="T17" fmla="*/ 552 h 661"/>
                <a:gd name="T18" fmla="*/ 246 w 883"/>
                <a:gd name="T19" fmla="*/ 570 h 661"/>
                <a:gd name="T20" fmla="*/ 282 w 883"/>
                <a:gd name="T21" fmla="*/ 570 h 661"/>
                <a:gd name="T22" fmla="*/ 324 w 883"/>
                <a:gd name="T23" fmla="*/ 588 h 661"/>
                <a:gd name="T24" fmla="*/ 348 w 883"/>
                <a:gd name="T25" fmla="*/ 612 h 661"/>
                <a:gd name="T26" fmla="*/ 384 w 883"/>
                <a:gd name="T27" fmla="*/ 636 h 661"/>
                <a:gd name="T28" fmla="*/ 420 w 883"/>
                <a:gd name="T29" fmla="*/ 654 h 661"/>
                <a:gd name="T30" fmla="*/ 462 w 883"/>
                <a:gd name="T31" fmla="*/ 660 h 661"/>
                <a:gd name="T32" fmla="*/ 498 w 883"/>
                <a:gd name="T33" fmla="*/ 660 h 661"/>
                <a:gd name="T34" fmla="*/ 534 w 883"/>
                <a:gd name="T35" fmla="*/ 660 h 661"/>
                <a:gd name="T36" fmla="*/ 570 w 883"/>
                <a:gd name="T37" fmla="*/ 630 h 661"/>
                <a:gd name="T38" fmla="*/ 582 w 883"/>
                <a:gd name="T39" fmla="*/ 576 h 661"/>
                <a:gd name="T40" fmla="*/ 594 w 883"/>
                <a:gd name="T41" fmla="*/ 540 h 661"/>
                <a:gd name="T42" fmla="*/ 618 w 883"/>
                <a:gd name="T43" fmla="*/ 504 h 661"/>
                <a:gd name="T44" fmla="*/ 654 w 883"/>
                <a:gd name="T45" fmla="*/ 504 h 661"/>
                <a:gd name="T46" fmla="*/ 690 w 883"/>
                <a:gd name="T47" fmla="*/ 510 h 661"/>
                <a:gd name="T48" fmla="*/ 726 w 883"/>
                <a:gd name="T49" fmla="*/ 546 h 661"/>
                <a:gd name="T50" fmla="*/ 762 w 883"/>
                <a:gd name="T51" fmla="*/ 558 h 661"/>
                <a:gd name="T52" fmla="*/ 798 w 883"/>
                <a:gd name="T53" fmla="*/ 540 h 661"/>
                <a:gd name="T54" fmla="*/ 798 w 883"/>
                <a:gd name="T55" fmla="*/ 504 h 661"/>
                <a:gd name="T56" fmla="*/ 798 w 883"/>
                <a:gd name="T57" fmla="*/ 468 h 661"/>
                <a:gd name="T58" fmla="*/ 810 w 883"/>
                <a:gd name="T59" fmla="*/ 432 h 661"/>
                <a:gd name="T60" fmla="*/ 846 w 883"/>
                <a:gd name="T61" fmla="*/ 432 h 661"/>
                <a:gd name="T62" fmla="*/ 882 w 883"/>
                <a:gd name="T63" fmla="*/ 438 h 661"/>
                <a:gd name="T64" fmla="*/ 882 w 883"/>
                <a:gd name="T65" fmla="*/ 402 h 661"/>
                <a:gd name="T66" fmla="*/ 882 w 883"/>
                <a:gd name="T67" fmla="*/ 366 h 661"/>
                <a:gd name="T68" fmla="*/ 852 w 883"/>
                <a:gd name="T69" fmla="*/ 330 h 661"/>
                <a:gd name="T70" fmla="*/ 816 w 883"/>
                <a:gd name="T71" fmla="*/ 300 h 661"/>
                <a:gd name="T72" fmla="*/ 804 w 883"/>
                <a:gd name="T73" fmla="*/ 264 h 661"/>
                <a:gd name="T74" fmla="*/ 792 w 883"/>
                <a:gd name="T75" fmla="*/ 228 h 661"/>
                <a:gd name="T76" fmla="*/ 756 w 883"/>
                <a:gd name="T77" fmla="*/ 216 h 661"/>
                <a:gd name="T78" fmla="*/ 732 w 883"/>
                <a:gd name="T79" fmla="*/ 180 h 661"/>
                <a:gd name="T80" fmla="*/ 714 w 883"/>
                <a:gd name="T81" fmla="*/ 138 h 661"/>
                <a:gd name="T82" fmla="*/ 696 w 883"/>
                <a:gd name="T83" fmla="*/ 96 h 661"/>
                <a:gd name="T84" fmla="*/ 684 w 883"/>
                <a:gd name="T85" fmla="*/ 60 h 661"/>
                <a:gd name="T86" fmla="*/ 648 w 883"/>
                <a:gd name="T87" fmla="*/ 30 h 661"/>
                <a:gd name="T88" fmla="*/ 612 w 883"/>
                <a:gd name="T89" fmla="*/ 24 h 661"/>
                <a:gd name="T90" fmla="*/ 576 w 883"/>
                <a:gd name="T91" fmla="*/ 18 h 661"/>
                <a:gd name="T92" fmla="*/ 528 w 883"/>
                <a:gd name="T93" fmla="*/ 12 h 661"/>
                <a:gd name="T94" fmla="*/ 486 w 883"/>
                <a:gd name="T95" fmla="*/ 6 h 661"/>
                <a:gd name="T96" fmla="*/ 438 w 883"/>
                <a:gd name="T97" fmla="*/ 0 h 661"/>
                <a:gd name="T98" fmla="*/ 396 w 883"/>
                <a:gd name="T99" fmla="*/ 6 h 661"/>
                <a:gd name="T100" fmla="*/ 348 w 883"/>
                <a:gd name="T101" fmla="*/ 12 h 661"/>
                <a:gd name="T102" fmla="*/ 300 w 883"/>
                <a:gd name="T103" fmla="*/ 30 h 661"/>
                <a:gd name="T104" fmla="*/ 264 w 883"/>
                <a:gd name="T105" fmla="*/ 42 h 661"/>
                <a:gd name="T106" fmla="*/ 222 w 883"/>
                <a:gd name="T107" fmla="*/ 48 h 661"/>
                <a:gd name="T108" fmla="*/ 174 w 883"/>
                <a:gd name="T109" fmla="*/ 66 h 661"/>
                <a:gd name="T110" fmla="*/ 138 w 883"/>
                <a:gd name="T111" fmla="*/ 96 h 661"/>
                <a:gd name="T112" fmla="*/ 102 w 883"/>
                <a:gd name="T113" fmla="*/ 102 h 661"/>
                <a:gd name="T114" fmla="*/ 66 w 883"/>
                <a:gd name="T115" fmla="*/ 102 h 661"/>
                <a:gd name="T116" fmla="*/ 36 w 883"/>
                <a:gd name="T117" fmla="*/ 132 h 661"/>
                <a:gd name="T118" fmla="*/ 24 w 883"/>
                <a:gd name="T119" fmla="*/ 168 h 661"/>
                <a:gd name="T120" fmla="*/ 0 w 883"/>
                <a:gd name="T121" fmla="*/ 222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83" h="661">
                  <a:moveTo>
                    <a:pt x="0" y="222"/>
                  </a:moveTo>
                  <a:lnTo>
                    <a:pt x="0" y="246"/>
                  </a:lnTo>
                  <a:lnTo>
                    <a:pt x="0" y="276"/>
                  </a:lnTo>
                  <a:lnTo>
                    <a:pt x="6" y="300"/>
                  </a:lnTo>
                  <a:lnTo>
                    <a:pt x="12" y="324"/>
                  </a:lnTo>
                  <a:lnTo>
                    <a:pt x="18" y="342"/>
                  </a:lnTo>
                  <a:lnTo>
                    <a:pt x="30" y="360"/>
                  </a:lnTo>
                  <a:lnTo>
                    <a:pt x="42" y="378"/>
                  </a:lnTo>
                  <a:lnTo>
                    <a:pt x="54" y="402"/>
                  </a:lnTo>
                  <a:lnTo>
                    <a:pt x="54" y="420"/>
                  </a:lnTo>
                  <a:lnTo>
                    <a:pt x="66" y="444"/>
                  </a:lnTo>
                  <a:lnTo>
                    <a:pt x="96" y="474"/>
                  </a:lnTo>
                  <a:lnTo>
                    <a:pt x="114" y="474"/>
                  </a:lnTo>
                  <a:lnTo>
                    <a:pt x="132" y="474"/>
                  </a:lnTo>
                  <a:lnTo>
                    <a:pt x="138" y="492"/>
                  </a:lnTo>
                  <a:lnTo>
                    <a:pt x="156" y="516"/>
                  </a:lnTo>
                  <a:lnTo>
                    <a:pt x="174" y="534"/>
                  </a:lnTo>
                  <a:lnTo>
                    <a:pt x="198" y="552"/>
                  </a:lnTo>
                  <a:lnTo>
                    <a:pt x="228" y="564"/>
                  </a:lnTo>
                  <a:lnTo>
                    <a:pt x="246" y="570"/>
                  </a:lnTo>
                  <a:lnTo>
                    <a:pt x="264" y="570"/>
                  </a:lnTo>
                  <a:lnTo>
                    <a:pt x="282" y="570"/>
                  </a:lnTo>
                  <a:lnTo>
                    <a:pt x="306" y="582"/>
                  </a:lnTo>
                  <a:lnTo>
                    <a:pt x="324" y="588"/>
                  </a:lnTo>
                  <a:lnTo>
                    <a:pt x="342" y="594"/>
                  </a:lnTo>
                  <a:lnTo>
                    <a:pt x="348" y="612"/>
                  </a:lnTo>
                  <a:lnTo>
                    <a:pt x="366" y="624"/>
                  </a:lnTo>
                  <a:lnTo>
                    <a:pt x="384" y="636"/>
                  </a:lnTo>
                  <a:lnTo>
                    <a:pt x="402" y="648"/>
                  </a:lnTo>
                  <a:lnTo>
                    <a:pt x="420" y="654"/>
                  </a:lnTo>
                  <a:lnTo>
                    <a:pt x="444" y="660"/>
                  </a:lnTo>
                  <a:lnTo>
                    <a:pt x="462" y="660"/>
                  </a:lnTo>
                  <a:lnTo>
                    <a:pt x="480" y="660"/>
                  </a:lnTo>
                  <a:lnTo>
                    <a:pt x="498" y="660"/>
                  </a:lnTo>
                  <a:lnTo>
                    <a:pt x="516" y="660"/>
                  </a:lnTo>
                  <a:lnTo>
                    <a:pt x="534" y="660"/>
                  </a:lnTo>
                  <a:lnTo>
                    <a:pt x="552" y="648"/>
                  </a:lnTo>
                  <a:lnTo>
                    <a:pt x="570" y="630"/>
                  </a:lnTo>
                  <a:lnTo>
                    <a:pt x="582" y="600"/>
                  </a:lnTo>
                  <a:lnTo>
                    <a:pt x="582" y="576"/>
                  </a:lnTo>
                  <a:lnTo>
                    <a:pt x="582" y="558"/>
                  </a:lnTo>
                  <a:lnTo>
                    <a:pt x="594" y="540"/>
                  </a:lnTo>
                  <a:lnTo>
                    <a:pt x="606" y="522"/>
                  </a:lnTo>
                  <a:lnTo>
                    <a:pt x="618" y="504"/>
                  </a:lnTo>
                  <a:lnTo>
                    <a:pt x="636" y="504"/>
                  </a:lnTo>
                  <a:lnTo>
                    <a:pt x="654" y="504"/>
                  </a:lnTo>
                  <a:lnTo>
                    <a:pt x="672" y="498"/>
                  </a:lnTo>
                  <a:lnTo>
                    <a:pt x="690" y="510"/>
                  </a:lnTo>
                  <a:lnTo>
                    <a:pt x="708" y="534"/>
                  </a:lnTo>
                  <a:lnTo>
                    <a:pt x="726" y="546"/>
                  </a:lnTo>
                  <a:lnTo>
                    <a:pt x="744" y="552"/>
                  </a:lnTo>
                  <a:lnTo>
                    <a:pt x="762" y="558"/>
                  </a:lnTo>
                  <a:lnTo>
                    <a:pt x="780" y="558"/>
                  </a:lnTo>
                  <a:lnTo>
                    <a:pt x="798" y="540"/>
                  </a:lnTo>
                  <a:lnTo>
                    <a:pt x="798" y="522"/>
                  </a:lnTo>
                  <a:lnTo>
                    <a:pt x="798" y="504"/>
                  </a:lnTo>
                  <a:lnTo>
                    <a:pt x="798" y="486"/>
                  </a:lnTo>
                  <a:lnTo>
                    <a:pt x="798" y="468"/>
                  </a:lnTo>
                  <a:lnTo>
                    <a:pt x="798" y="450"/>
                  </a:lnTo>
                  <a:lnTo>
                    <a:pt x="810" y="432"/>
                  </a:lnTo>
                  <a:lnTo>
                    <a:pt x="828" y="432"/>
                  </a:lnTo>
                  <a:lnTo>
                    <a:pt x="846" y="432"/>
                  </a:lnTo>
                  <a:lnTo>
                    <a:pt x="864" y="444"/>
                  </a:lnTo>
                  <a:lnTo>
                    <a:pt x="882" y="438"/>
                  </a:lnTo>
                  <a:lnTo>
                    <a:pt x="882" y="420"/>
                  </a:lnTo>
                  <a:lnTo>
                    <a:pt x="882" y="402"/>
                  </a:lnTo>
                  <a:lnTo>
                    <a:pt x="882" y="384"/>
                  </a:lnTo>
                  <a:lnTo>
                    <a:pt x="882" y="366"/>
                  </a:lnTo>
                  <a:lnTo>
                    <a:pt x="870" y="348"/>
                  </a:lnTo>
                  <a:lnTo>
                    <a:pt x="852" y="330"/>
                  </a:lnTo>
                  <a:lnTo>
                    <a:pt x="834" y="318"/>
                  </a:lnTo>
                  <a:lnTo>
                    <a:pt x="816" y="300"/>
                  </a:lnTo>
                  <a:lnTo>
                    <a:pt x="810" y="282"/>
                  </a:lnTo>
                  <a:lnTo>
                    <a:pt x="804" y="264"/>
                  </a:lnTo>
                  <a:lnTo>
                    <a:pt x="804" y="246"/>
                  </a:lnTo>
                  <a:lnTo>
                    <a:pt x="792" y="228"/>
                  </a:lnTo>
                  <a:lnTo>
                    <a:pt x="774" y="216"/>
                  </a:lnTo>
                  <a:lnTo>
                    <a:pt x="756" y="216"/>
                  </a:lnTo>
                  <a:lnTo>
                    <a:pt x="738" y="198"/>
                  </a:lnTo>
                  <a:lnTo>
                    <a:pt x="732" y="180"/>
                  </a:lnTo>
                  <a:lnTo>
                    <a:pt x="726" y="162"/>
                  </a:lnTo>
                  <a:lnTo>
                    <a:pt x="714" y="138"/>
                  </a:lnTo>
                  <a:lnTo>
                    <a:pt x="708" y="114"/>
                  </a:lnTo>
                  <a:lnTo>
                    <a:pt x="696" y="96"/>
                  </a:lnTo>
                  <a:lnTo>
                    <a:pt x="690" y="78"/>
                  </a:lnTo>
                  <a:lnTo>
                    <a:pt x="684" y="60"/>
                  </a:lnTo>
                  <a:lnTo>
                    <a:pt x="666" y="42"/>
                  </a:lnTo>
                  <a:lnTo>
                    <a:pt x="648" y="30"/>
                  </a:lnTo>
                  <a:lnTo>
                    <a:pt x="630" y="24"/>
                  </a:lnTo>
                  <a:lnTo>
                    <a:pt x="612" y="24"/>
                  </a:lnTo>
                  <a:lnTo>
                    <a:pt x="594" y="18"/>
                  </a:lnTo>
                  <a:lnTo>
                    <a:pt x="576" y="18"/>
                  </a:lnTo>
                  <a:lnTo>
                    <a:pt x="552" y="18"/>
                  </a:lnTo>
                  <a:lnTo>
                    <a:pt x="528" y="12"/>
                  </a:lnTo>
                  <a:lnTo>
                    <a:pt x="510" y="6"/>
                  </a:lnTo>
                  <a:lnTo>
                    <a:pt x="486" y="6"/>
                  </a:lnTo>
                  <a:lnTo>
                    <a:pt x="462" y="0"/>
                  </a:lnTo>
                  <a:lnTo>
                    <a:pt x="438" y="0"/>
                  </a:lnTo>
                  <a:lnTo>
                    <a:pt x="420" y="0"/>
                  </a:lnTo>
                  <a:lnTo>
                    <a:pt x="396" y="6"/>
                  </a:lnTo>
                  <a:lnTo>
                    <a:pt x="378" y="12"/>
                  </a:lnTo>
                  <a:lnTo>
                    <a:pt x="348" y="12"/>
                  </a:lnTo>
                  <a:lnTo>
                    <a:pt x="324" y="18"/>
                  </a:lnTo>
                  <a:lnTo>
                    <a:pt x="300" y="30"/>
                  </a:lnTo>
                  <a:lnTo>
                    <a:pt x="282" y="36"/>
                  </a:lnTo>
                  <a:lnTo>
                    <a:pt x="264" y="42"/>
                  </a:lnTo>
                  <a:lnTo>
                    <a:pt x="240" y="48"/>
                  </a:lnTo>
                  <a:lnTo>
                    <a:pt x="222" y="48"/>
                  </a:lnTo>
                  <a:lnTo>
                    <a:pt x="198" y="54"/>
                  </a:lnTo>
                  <a:lnTo>
                    <a:pt x="174" y="66"/>
                  </a:lnTo>
                  <a:lnTo>
                    <a:pt x="162" y="84"/>
                  </a:lnTo>
                  <a:lnTo>
                    <a:pt x="138" y="96"/>
                  </a:lnTo>
                  <a:lnTo>
                    <a:pt x="120" y="102"/>
                  </a:lnTo>
                  <a:lnTo>
                    <a:pt x="102" y="102"/>
                  </a:lnTo>
                  <a:lnTo>
                    <a:pt x="84" y="102"/>
                  </a:lnTo>
                  <a:lnTo>
                    <a:pt x="66" y="102"/>
                  </a:lnTo>
                  <a:lnTo>
                    <a:pt x="48" y="114"/>
                  </a:lnTo>
                  <a:lnTo>
                    <a:pt x="36" y="132"/>
                  </a:lnTo>
                  <a:lnTo>
                    <a:pt x="30" y="150"/>
                  </a:lnTo>
                  <a:lnTo>
                    <a:pt x="24" y="168"/>
                  </a:lnTo>
                  <a:lnTo>
                    <a:pt x="12" y="186"/>
                  </a:lnTo>
                  <a:lnTo>
                    <a:pt x="0" y="222"/>
                  </a:lnTo>
                </a:path>
              </a:pathLst>
            </a:custGeom>
            <a:solidFill>
              <a:srgbClr val="A2FFA3"/>
            </a:solidFill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9" name="Freeform 45">
              <a:extLst>
                <a:ext uri="{FF2B5EF4-FFF2-40B4-BE49-F238E27FC236}">
                  <a16:creationId xmlns:a16="http://schemas.microsoft.com/office/drawing/2014/main" id="{59F41579-E59A-4EEE-BB32-CFD41523F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7" y="2173"/>
              <a:ext cx="429" cy="281"/>
            </a:xfrm>
            <a:custGeom>
              <a:avLst/>
              <a:gdLst>
                <a:gd name="T0" fmla="*/ 66 w 397"/>
                <a:gd name="T1" fmla="*/ 36 h 247"/>
                <a:gd name="T2" fmla="*/ 48 w 397"/>
                <a:gd name="T3" fmla="*/ 54 h 247"/>
                <a:gd name="T4" fmla="*/ 30 w 397"/>
                <a:gd name="T5" fmla="*/ 72 h 247"/>
                <a:gd name="T6" fmla="*/ 18 w 397"/>
                <a:gd name="T7" fmla="*/ 90 h 247"/>
                <a:gd name="T8" fmla="*/ 12 w 397"/>
                <a:gd name="T9" fmla="*/ 114 h 247"/>
                <a:gd name="T10" fmla="*/ 6 w 397"/>
                <a:gd name="T11" fmla="*/ 132 h 247"/>
                <a:gd name="T12" fmla="*/ 6 w 397"/>
                <a:gd name="T13" fmla="*/ 150 h 247"/>
                <a:gd name="T14" fmla="*/ 6 w 397"/>
                <a:gd name="T15" fmla="*/ 174 h 247"/>
                <a:gd name="T16" fmla="*/ 0 w 397"/>
                <a:gd name="T17" fmla="*/ 192 h 247"/>
                <a:gd name="T18" fmla="*/ 0 w 397"/>
                <a:gd name="T19" fmla="*/ 210 h 247"/>
                <a:gd name="T20" fmla="*/ 12 w 397"/>
                <a:gd name="T21" fmla="*/ 228 h 247"/>
                <a:gd name="T22" fmla="*/ 30 w 397"/>
                <a:gd name="T23" fmla="*/ 240 h 247"/>
                <a:gd name="T24" fmla="*/ 48 w 397"/>
                <a:gd name="T25" fmla="*/ 246 h 247"/>
                <a:gd name="T26" fmla="*/ 66 w 397"/>
                <a:gd name="T27" fmla="*/ 246 h 247"/>
                <a:gd name="T28" fmla="*/ 84 w 397"/>
                <a:gd name="T29" fmla="*/ 246 h 247"/>
                <a:gd name="T30" fmla="*/ 102 w 397"/>
                <a:gd name="T31" fmla="*/ 246 h 247"/>
                <a:gd name="T32" fmla="*/ 120 w 397"/>
                <a:gd name="T33" fmla="*/ 246 h 247"/>
                <a:gd name="T34" fmla="*/ 138 w 397"/>
                <a:gd name="T35" fmla="*/ 228 h 247"/>
                <a:gd name="T36" fmla="*/ 150 w 397"/>
                <a:gd name="T37" fmla="*/ 210 h 247"/>
                <a:gd name="T38" fmla="*/ 168 w 397"/>
                <a:gd name="T39" fmla="*/ 198 h 247"/>
                <a:gd name="T40" fmla="*/ 186 w 397"/>
                <a:gd name="T41" fmla="*/ 192 h 247"/>
                <a:gd name="T42" fmla="*/ 204 w 397"/>
                <a:gd name="T43" fmla="*/ 186 h 247"/>
                <a:gd name="T44" fmla="*/ 228 w 397"/>
                <a:gd name="T45" fmla="*/ 180 h 247"/>
                <a:gd name="T46" fmla="*/ 246 w 397"/>
                <a:gd name="T47" fmla="*/ 174 h 247"/>
                <a:gd name="T48" fmla="*/ 264 w 397"/>
                <a:gd name="T49" fmla="*/ 168 h 247"/>
                <a:gd name="T50" fmla="*/ 282 w 397"/>
                <a:gd name="T51" fmla="*/ 162 h 247"/>
                <a:gd name="T52" fmla="*/ 300 w 397"/>
                <a:gd name="T53" fmla="*/ 156 h 247"/>
                <a:gd name="T54" fmla="*/ 318 w 397"/>
                <a:gd name="T55" fmla="*/ 156 h 247"/>
                <a:gd name="T56" fmla="*/ 336 w 397"/>
                <a:gd name="T57" fmla="*/ 156 h 247"/>
                <a:gd name="T58" fmla="*/ 354 w 397"/>
                <a:gd name="T59" fmla="*/ 150 h 247"/>
                <a:gd name="T60" fmla="*/ 372 w 397"/>
                <a:gd name="T61" fmla="*/ 144 h 247"/>
                <a:gd name="T62" fmla="*/ 390 w 397"/>
                <a:gd name="T63" fmla="*/ 132 h 247"/>
                <a:gd name="T64" fmla="*/ 396 w 397"/>
                <a:gd name="T65" fmla="*/ 114 h 247"/>
                <a:gd name="T66" fmla="*/ 396 w 397"/>
                <a:gd name="T67" fmla="*/ 90 h 247"/>
                <a:gd name="T68" fmla="*/ 396 w 397"/>
                <a:gd name="T69" fmla="*/ 72 h 247"/>
                <a:gd name="T70" fmla="*/ 390 w 397"/>
                <a:gd name="T71" fmla="*/ 54 h 247"/>
                <a:gd name="T72" fmla="*/ 378 w 397"/>
                <a:gd name="T73" fmla="*/ 36 h 247"/>
                <a:gd name="T74" fmla="*/ 360 w 397"/>
                <a:gd name="T75" fmla="*/ 24 h 247"/>
                <a:gd name="T76" fmla="*/ 342 w 397"/>
                <a:gd name="T77" fmla="*/ 18 h 247"/>
                <a:gd name="T78" fmla="*/ 324 w 397"/>
                <a:gd name="T79" fmla="*/ 12 h 247"/>
                <a:gd name="T80" fmla="*/ 306 w 397"/>
                <a:gd name="T81" fmla="*/ 12 h 247"/>
                <a:gd name="T82" fmla="*/ 288 w 397"/>
                <a:gd name="T83" fmla="*/ 12 h 247"/>
                <a:gd name="T84" fmla="*/ 270 w 397"/>
                <a:gd name="T85" fmla="*/ 6 h 247"/>
                <a:gd name="T86" fmla="*/ 252 w 397"/>
                <a:gd name="T87" fmla="*/ 6 h 247"/>
                <a:gd name="T88" fmla="*/ 234 w 397"/>
                <a:gd name="T89" fmla="*/ 6 h 247"/>
                <a:gd name="T90" fmla="*/ 216 w 397"/>
                <a:gd name="T91" fmla="*/ 6 h 247"/>
                <a:gd name="T92" fmla="*/ 192 w 397"/>
                <a:gd name="T93" fmla="*/ 6 h 247"/>
                <a:gd name="T94" fmla="*/ 174 w 397"/>
                <a:gd name="T95" fmla="*/ 6 h 247"/>
                <a:gd name="T96" fmla="*/ 156 w 397"/>
                <a:gd name="T97" fmla="*/ 0 h 247"/>
                <a:gd name="T98" fmla="*/ 138 w 397"/>
                <a:gd name="T99" fmla="*/ 0 h 247"/>
                <a:gd name="T100" fmla="*/ 120 w 397"/>
                <a:gd name="T101" fmla="*/ 0 h 247"/>
                <a:gd name="T102" fmla="*/ 102 w 397"/>
                <a:gd name="T103" fmla="*/ 6 h 247"/>
                <a:gd name="T104" fmla="*/ 84 w 397"/>
                <a:gd name="T105" fmla="*/ 18 h 247"/>
                <a:gd name="T106" fmla="*/ 66 w 397"/>
                <a:gd name="T107" fmla="*/ 36 h 247"/>
                <a:gd name="T108" fmla="*/ 54 w 397"/>
                <a:gd name="T109" fmla="*/ 54 h 247"/>
                <a:gd name="T110" fmla="*/ 66 w 397"/>
                <a:gd name="T111" fmla="*/ 36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" h="247">
                  <a:moveTo>
                    <a:pt x="66" y="36"/>
                  </a:moveTo>
                  <a:lnTo>
                    <a:pt x="48" y="54"/>
                  </a:lnTo>
                  <a:lnTo>
                    <a:pt x="30" y="72"/>
                  </a:lnTo>
                  <a:lnTo>
                    <a:pt x="18" y="90"/>
                  </a:lnTo>
                  <a:lnTo>
                    <a:pt x="12" y="114"/>
                  </a:lnTo>
                  <a:lnTo>
                    <a:pt x="6" y="132"/>
                  </a:lnTo>
                  <a:lnTo>
                    <a:pt x="6" y="150"/>
                  </a:lnTo>
                  <a:lnTo>
                    <a:pt x="6" y="174"/>
                  </a:lnTo>
                  <a:lnTo>
                    <a:pt x="0" y="192"/>
                  </a:lnTo>
                  <a:lnTo>
                    <a:pt x="0" y="210"/>
                  </a:lnTo>
                  <a:lnTo>
                    <a:pt x="12" y="228"/>
                  </a:lnTo>
                  <a:lnTo>
                    <a:pt x="30" y="240"/>
                  </a:lnTo>
                  <a:lnTo>
                    <a:pt x="48" y="246"/>
                  </a:lnTo>
                  <a:lnTo>
                    <a:pt x="66" y="246"/>
                  </a:lnTo>
                  <a:lnTo>
                    <a:pt x="84" y="246"/>
                  </a:lnTo>
                  <a:lnTo>
                    <a:pt x="102" y="246"/>
                  </a:lnTo>
                  <a:lnTo>
                    <a:pt x="120" y="246"/>
                  </a:lnTo>
                  <a:lnTo>
                    <a:pt x="138" y="228"/>
                  </a:lnTo>
                  <a:lnTo>
                    <a:pt x="150" y="210"/>
                  </a:lnTo>
                  <a:lnTo>
                    <a:pt x="168" y="198"/>
                  </a:lnTo>
                  <a:lnTo>
                    <a:pt x="186" y="192"/>
                  </a:lnTo>
                  <a:lnTo>
                    <a:pt x="204" y="186"/>
                  </a:lnTo>
                  <a:lnTo>
                    <a:pt x="228" y="180"/>
                  </a:lnTo>
                  <a:lnTo>
                    <a:pt x="246" y="174"/>
                  </a:lnTo>
                  <a:lnTo>
                    <a:pt x="264" y="168"/>
                  </a:lnTo>
                  <a:lnTo>
                    <a:pt x="282" y="162"/>
                  </a:lnTo>
                  <a:lnTo>
                    <a:pt x="300" y="156"/>
                  </a:lnTo>
                  <a:lnTo>
                    <a:pt x="318" y="156"/>
                  </a:lnTo>
                  <a:lnTo>
                    <a:pt x="336" y="156"/>
                  </a:lnTo>
                  <a:lnTo>
                    <a:pt x="354" y="150"/>
                  </a:lnTo>
                  <a:lnTo>
                    <a:pt x="372" y="144"/>
                  </a:lnTo>
                  <a:lnTo>
                    <a:pt x="390" y="132"/>
                  </a:lnTo>
                  <a:lnTo>
                    <a:pt x="396" y="114"/>
                  </a:lnTo>
                  <a:lnTo>
                    <a:pt x="396" y="90"/>
                  </a:lnTo>
                  <a:lnTo>
                    <a:pt x="396" y="72"/>
                  </a:lnTo>
                  <a:lnTo>
                    <a:pt x="390" y="54"/>
                  </a:lnTo>
                  <a:lnTo>
                    <a:pt x="378" y="36"/>
                  </a:lnTo>
                  <a:lnTo>
                    <a:pt x="360" y="24"/>
                  </a:lnTo>
                  <a:lnTo>
                    <a:pt x="342" y="18"/>
                  </a:lnTo>
                  <a:lnTo>
                    <a:pt x="324" y="12"/>
                  </a:lnTo>
                  <a:lnTo>
                    <a:pt x="306" y="12"/>
                  </a:lnTo>
                  <a:lnTo>
                    <a:pt x="288" y="12"/>
                  </a:lnTo>
                  <a:lnTo>
                    <a:pt x="270" y="6"/>
                  </a:lnTo>
                  <a:lnTo>
                    <a:pt x="252" y="6"/>
                  </a:lnTo>
                  <a:lnTo>
                    <a:pt x="234" y="6"/>
                  </a:lnTo>
                  <a:lnTo>
                    <a:pt x="216" y="6"/>
                  </a:lnTo>
                  <a:lnTo>
                    <a:pt x="192" y="6"/>
                  </a:lnTo>
                  <a:lnTo>
                    <a:pt x="174" y="6"/>
                  </a:lnTo>
                  <a:lnTo>
                    <a:pt x="156" y="0"/>
                  </a:lnTo>
                  <a:lnTo>
                    <a:pt x="138" y="0"/>
                  </a:lnTo>
                  <a:lnTo>
                    <a:pt x="120" y="0"/>
                  </a:lnTo>
                  <a:lnTo>
                    <a:pt x="102" y="6"/>
                  </a:lnTo>
                  <a:lnTo>
                    <a:pt x="84" y="18"/>
                  </a:lnTo>
                  <a:lnTo>
                    <a:pt x="66" y="36"/>
                  </a:lnTo>
                  <a:lnTo>
                    <a:pt x="54" y="54"/>
                  </a:lnTo>
                  <a:lnTo>
                    <a:pt x="66" y="36"/>
                  </a:lnTo>
                </a:path>
              </a:pathLst>
            </a:custGeom>
            <a:solidFill>
              <a:srgbClr val="00279F"/>
            </a:solidFill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3" name="Group 43">
            <a:extLst>
              <a:ext uri="{FF2B5EF4-FFF2-40B4-BE49-F238E27FC236}">
                <a16:creationId xmlns:a16="http://schemas.microsoft.com/office/drawing/2014/main" id="{68F2C55B-C03A-4428-9E88-FE15C30014E9}"/>
              </a:ext>
            </a:extLst>
          </p:cNvPr>
          <p:cNvGrpSpPr>
            <a:grpSpLocks/>
          </p:cNvGrpSpPr>
          <p:nvPr/>
        </p:nvGrpSpPr>
        <p:grpSpPr bwMode="auto">
          <a:xfrm>
            <a:off x="1618221" y="1096025"/>
            <a:ext cx="776288" cy="563562"/>
            <a:chOff x="3406" y="1317"/>
            <a:chExt cx="489" cy="355"/>
          </a:xfrm>
        </p:grpSpPr>
        <p:sp>
          <p:nvSpPr>
            <p:cNvPr id="614" name="Freeform 41">
              <a:extLst>
                <a:ext uri="{FF2B5EF4-FFF2-40B4-BE49-F238E27FC236}">
                  <a16:creationId xmlns:a16="http://schemas.microsoft.com/office/drawing/2014/main" id="{6AC69DBD-412A-462A-8A10-70D2D65E50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6" y="1317"/>
              <a:ext cx="489" cy="355"/>
            </a:xfrm>
            <a:custGeom>
              <a:avLst/>
              <a:gdLst>
                <a:gd name="T0" fmla="*/ 349 w 489"/>
                <a:gd name="T1" fmla="*/ 40 h 355"/>
                <a:gd name="T2" fmla="*/ 378 w 489"/>
                <a:gd name="T3" fmla="*/ 44 h 355"/>
                <a:gd name="T4" fmla="*/ 403 w 489"/>
                <a:gd name="T5" fmla="*/ 62 h 355"/>
                <a:gd name="T6" fmla="*/ 433 w 489"/>
                <a:gd name="T7" fmla="*/ 71 h 355"/>
                <a:gd name="T8" fmla="*/ 458 w 489"/>
                <a:gd name="T9" fmla="*/ 93 h 355"/>
                <a:gd name="T10" fmla="*/ 473 w 489"/>
                <a:gd name="T11" fmla="*/ 119 h 355"/>
                <a:gd name="T12" fmla="*/ 483 w 489"/>
                <a:gd name="T13" fmla="*/ 146 h 355"/>
                <a:gd name="T14" fmla="*/ 483 w 489"/>
                <a:gd name="T15" fmla="*/ 173 h 355"/>
                <a:gd name="T16" fmla="*/ 488 w 489"/>
                <a:gd name="T17" fmla="*/ 199 h 355"/>
                <a:gd name="T18" fmla="*/ 483 w 489"/>
                <a:gd name="T19" fmla="*/ 226 h 355"/>
                <a:gd name="T20" fmla="*/ 468 w 489"/>
                <a:gd name="T21" fmla="*/ 252 h 355"/>
                <a:gd name="T22" fmla="*/ 458 w 489"/>
                <a:gd name="T23" fmla="*/ 279 h 355"/>
                <a:gd name="T24" fmla="*/ 428 w 489"/>
                <a:gd name="T25" fmla="*/ 296 h 355"/>
                <a:gd name="T26" fmla="*/ 388 w 489"/>
                <a:gd name="T27" fmla="*/ 314 h 355"/>
                <a:gd name="T28" fmla="*/ 359 w 489"/>
                <a:gd name="T29" fmla="*/ 319 h 355"/>
                <a:gd name="T30" fmla="*/ 324 w 489"/>
                <a:gd name="T31" fmla="*/ 323 h 355"/>
                <a:gd name="T32" fmla="*/ 294 w 489"/>
                <a:gd name="T33" fmla="*/ 332 h 355"/>
                <a:gd name="T34" fmla="*/ 259 w 489"/>
                <a:gd name="T35" fmla="*/ 350 h 355"/>
                <a:gd name="T36" fmla="*/ 224 w 489"/>
                <a:gd name="T37" fmla="*/ 350 h 355"/>
                <a:gd name="T38" fmla="*/ 189 w 489"/>
                <a:gd name="T39" fmla="*/ 354 h 355"/>
                <a:gd name="T40" fmla="*/ 159 w 489"/>
                <a:gd name="T41" fmla="*/ 350 h 355"/>
                <a:gd name="T42" fmla="*/ 124 w 489"/>
                <a:gd name="T43" fmla="*/ 345 h 355"/>
                <a:gd name="T44" fmla="*/ 95 w 489"/>
                <a:gd name="T45" fmla="*/ 327 h 355"/>
                <a:gd name="T46" fmla="*/ 70 w 489"/>
                <a:gd name="T47" fmla="*/ 301 h 355"/>
                <a:gd name="T48" fmla="*/ 35 w 489"/>
                <a:gd name="T49" fmla="*/ 283 h 355"/>
                <a:gd name="T50" fmla="*/ 15 w 489"/>
                <a:gd name="T51" fmla="*/ 252 h 355"/>
                <a:gd name="T52" fmla="*/ 10 w 489"/>
                <a:gd name="T53" fmla="*/ 221 h 355"/>
                <a:gd name="T54" fmla="*/ 0 w 489"/>
                <a:gd name="T55" fmla="*/ 195 h 355"/>
                <a:gd name="T56" fmla="*/ 0 w 489"/>
                <a:gd name="T57" fmla="*/ 164 h 355"/>
                <a:gd name="T58" fmla="*/ 0 w 489"/>
                <a:gd name="T59" fmla="*/ 137 h 355"/>
                <a:gd name="T60" fmla="*/ 5 w 489"/>
                <a:gd name="T61" fmla="*/ 111 h 355"/>
                <a:gd name="T62" fmla="*/ 25 w 489"/>
                <a:gd name="T63" fmla="*/ 84 h 355"/>
                <a:gd name="T64" fmla="*/ 65 w 489"/>
                <a:gd name="T65" fmla="*/ 53 h 355"/>
                <a:gd name="T66" fmla="*/ 105 w 489"/>
                <a:gd name="T67" fmla="*/ 27 h 355"/>
                <a:gd name="T68" fmla="*/ 134 w 489"/>
                <a:gd name="T69" fmla="*/ 13 h 355"/>
                <a:gd name="T70" fmla="*/ 164 w 489"/>
                <a:gd name="T71" fmla="*/ 9 h 355"/>
                <a:gd name="T72" fmla="*/ 199 w 489"/>
                <a:gd name="T73" fmla="*/ 4 h 355"/>
                <a:gd name="T74" fmla="*/ 244 w 489"/>
                <a:gd name="T75" fmla="*/ 4 h 355"/>
                <a:gd name="T76" fmla="*/ 274 w 489"/>
                <a:gd name="T77" fmla="*/ 9 h 355"/>
                <a:gd name="T78" fmla="*/ 304 w 489"/>
                <a:gd name="T79" fmla="*/ 13 h 355"/>
                <a:gd name="T80" fmla="*/ 334 w 489"/>
                <a:gd name="T81" fmla="*/ 31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9" h="355">
                  <a:moveTo>
                    <a:pt x="334" y="31"/>
                  </a:moveTo>
                  <a:lnTo>
                    <a:pt x="349" y="40"/>
                  </a:lnTo>
                  <a:lnTo>
                    <a:pt x="364" y="40"/>
                  </a:lnTo>
                  <a:lnTo>
                    <a:pt x="378" y="44"/>
                  </a:lnTo>
                  <a:lnTo>
                    <a:pt x="388" y="58"/>
                  </a:lnTo>
                  <a:lnTo>
                    <a:pt x="403" y="62"/>
                  </a:lnTo>
                  <a:lnTo>
                    <a:pt x="418" y="66"/>
                  </a:lnTo>
                  <a:lnTo>
                    <a:pt x="433" y="71"/>
                  </a:lnTo>
                  <a:lnTo>
                    <a:pt x="443" y="84"/>
                  </a:lnTo>
                  <a:lnTo>
                    <a:pt x="458" y="93"/>
                  </a:lnTo>
                  <a:lnTo>
                    <a:pt x="463" y="106"/>
                  </a:lnTo>
                  <a:lnTo>
                    <a:pt x="473" y="119"/>
                  </a:lnTo>
                  <a:lnTo>
                    <a:pt x="478" y="133"/>
                  </a:lnTo>
                  <a:lnTo>
                    <a:pt x="483" y="146"/>
                  </a:lnTo>
                  <a:lnTo>
                    <a:pt x="483" y="159"/>
                  </a:lnTo>
                  <a:lnTo>
                    <a:pt x="483" y="173"/>
                  </a:lnTo>
                  <a:lnTo>
                    <a:pt x="483" y="186"/>
                  </a:lnTo>
                  <a:lnTo>
                    <a:pt x="488" y="199"/>
                  </a:lnTo>
                  <a:lnTo>
                    <a:pt x="488" y="212"/>
                  </a:lnTo>
                  <a:lnTo>
                    <a:pt x="483" y="226"/>
                  </a:lnTo>
                  <a:lnTo>
                    <a:pt x="478" y="239"/>
                  </a:lnTo>
                  <a:lnTo>
                    <a:pt x="468" y="252"/>
                  </a:lnTo>
                  <a:lnTo>
                    <a:pt x="463" y="266"/>
                  </a:lnTo>
                  <a:lnTo>
                    <a:pt x="458" y="279"/>
                  </a:lnTo>
                  <a:lnTo>
                    <a:pt x="443" y="288"/>
                  </a:lnTo>
                  <a:lnTo>
                    <a:pt x="428" y="296"/>
                  </a:lnTo>
                  <a:lnTo>
                    <a:pt x="408" y="301"/>
                  </a:lnTo>
                  <a:lnTo>
                    <a:pt x="388" y="314"/>
                  </a:lnTo>
                  <a:lnTo>
                    <a:pt x="373" y="319"/>
                  </a:lnTo>
                  <a:lnTo>
                    <a:pt x="359" y="319"/>
                  </a:lnTo>
                  <a:lnTo>
                    <a:pt x="344" y="323"/>
                  </a:lnTo>
                  <a:lnTo>
                    <a:pt x="324" y="323"/>
                  </a:lnTo>
                  <a:lnTo>
                    <a:pt x="309" y="332"/>
                  </a:lnTo>
                  <a:lnTo>
                    <a:pt x="294" y="332"/>
                  </a:lnTo>
                  <a:lnTo>
                    <a:pt x="279" y="345"/>
                  </a:lnTo>
                  <a:lnTo>
                    <a:pt x="259" y="350"/>
                  </a:lnTo>
                  <a:lnTo>
                    <a:pt x="244" y="350"/>
                  </a:lnTo>
                  <a:lnTo>
                    <a:pt x="224" y="350"/>
                  </a:lnTo>
                  <a:lnTo>
                    <a:pt x="209" y="350"/>
                  </a:lnTo>
                  <a:lnTo>
                    <a:pt x="189" y="354"/>
                  </a:lnTo>
                  <a:lnTo>
                    <a:pt x="174" y="350"/>
                  </a:lnTo>
                  <a:lnTo>
                    <a:pt x="159" y="350"/>
                  </a:lnTo>
                  <a:lnTo>
                    <a:pt x="139" y="350"/>
                  </a:lnTo>
                  <a:lnTo>
                    <a:pt x="124" y="345"/>
                  </a:lnTo>
                  <a:lnTo>
                    <a:pt x="110" y="341"/>
                  </a:lnTo>
                  <a:lnTo>
                    <a:pt x="95" y="327"/>
                  </a:lnTo>
                  <a:lnTo>
                    <a:pt x="80" y="314"/>
                  </a:lnTo>
                  <a:lnTo>
                    <a:pt x="70" y="301"/>
                  </a:lnTo>
                  <a:lnTo>
                    <a:pt x="50" y="292"/>
                  </a:lnTo>
                  <a:lnTo>
                    <a:pt x="35" y="283"/>
                  </a:lnTo>
                  <a:lnTo>
                    <a:pt x="20" y="266"/>
                  </a:lnTo>
                  <a:lnTo>
                    <a:pt x="15" y="252"/>
                  </a:lnTo>
                  <a:lnTo>
                    <a:pt x="10" y="239"/>
                  </a:lnTo>
                  <a:lnTo>
                    <a:pt x="10" y="221"/>
                  </a:lnTo>
                  <a:lnTo>
                    <a:pt x="5" y="208"/>
                  </a:lnTo>
                  <a:lnTo>
                    <a:pt x="0" y="195"/>
                  </a:lnTo>
                  <a:lnTo>
                    <a:pt x="0" y="177"/>
                  </a:lnTo>
                  <a:lnTo>
                    <a:pt x="0" y="164"/>
                  </a:lnTo>
                  <a:lnTo>
                    <a:pt x="0" y="150"/>
                  </a:lnTo>
                  <a:lnTo>
                    <a:pt x="0" y="137"/>
                  </a:lnTo>
                  <a:lnTo>
                    <a:pt x="0" y="124"/>
                  </a:lnTo>
                  <a:lnTo>
                    <a:pt x="5" y="111"/>
                  </a:lnTo>
                  <a:lnTo>
                    <a:pt x="15" y="97"/>
                  </a:lnTo>
                  <a:lnTo>
                    <a:pt x="25" y="84"/>
                  </a:lnTo>
                  <a:lnTo>
                    <a:pt x="50" y="62"/>
                  </a:lnTo>
                  <a:lnTo>
                    <a:pt x="65" y="53"/>
                  </a:lnTo>
                  <a:lnTo>
                    <a:pt x="80" y="40"/>
                  </a:lnTo>
                  <a:lnTo>
                    <a:pt x="105" y="27"/>
                  </a:lnTo>
                  <a:lnTo>
                    <a:pt x="120" y="18"/>
                  </a:lnTo>
                  <a:lnTo>
                    <a:pt x="134" y="13"/>
                  </a:lnTo>
                  <a:lnTo>
                    <a:pt x="149" y="9"/>
                  </a:lnTo>
                  <a:lnTo>
                    <a:pt x="164" y="9"/>
                  </a:lnTo>
                  <a:lnTo>
                    <a:pt x="184" y="4"/>
                  </a:lnTo>
                  <a:lnTo>
                    <a:pt x="199" y="4"/>
                  </a:lnTo>
                  <a:lnTo>
                    <a:pt x="214" y="0"/>
                  </a:lnTo>
                  <a:lnTo>
                    <a:pt x="244" y="4"/>
                  </a:lnTo>
                  <a:lnTo>
                    <a:pt x="259" y="4"/>
                  </a:lnTo>
                  <a:lnTo>
                    <a:pt x="274" y="9"/>
                  </a:lnTo>
                  <a:lnTo>
                    <a:pt x="289" y="13"/>
                  </a:lnTo>
                  <a:lnTo>
                    <a:pt x="304" y="13"/>
                  </a:lnTo>
                  <a:lnTo>
                    <a:pt x="319" y="18"/>
                  </a:lnTo>
                  <a:lnTo>
                    <a:pt x="334" y="31"/>
                  </a:lnTo>
                </a:path>
              </a:pathLst>
            </a:custGeom>
            <a:solidFill>
              <a:srgbClr val="51DC00"/>
            </a:solidFill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" name="Freeform 42">
              <a:extLst>
                <a:ext uri="{FF2B5EF4-FFF2-40B4-BE49-F238E27FC236}">
                  <a16:creationId xmlns:a16="http://schemas.microsoft.com/office/drawing/2014/main" id="{B7A62DC5-64EF-4BBE-B779-C52F947964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6" y="1362"/>
              <a:ext cx="309" cy="253"/>
            </a:xfrm>
            <a:custGeom>
              <a:avLst/>
              <a:gdLst>
                <a:gd name="T0" fmla="*/ 189 w 309"/>
                <a:gd name="T1" fmla="*/ 150 h 253"/>
                <a:gd name="T2" fmla="*/ 189 w 309"/>
                <a:gd name="T3" fmla="*/ 177 h 253"/>
                <a:gd name="T4" fmla="*/ 209 w 309"/>
                <a:gd name="T5" fmla="*/ 199 h 253"/>
                <a:gd name="T6" fmla="*/ 238 w 309"/>
                <a:gd name="T7" fmla="*/ 208 h 253"/>
                <a:gd name="T8" fmla="*/ 278 w 309"/>
                <a:gd name="T9" fmla="*/ 195 h 253"/>
                <a:gd name="T10" fmla="*/ 298 w 309"/>
                <a:gd name="T11" fmla="*/ 168 h 253"/>
                <a:gd name="T12" fmla="*/ 308 w 309"/>
                <a:gd name="T13" fmla="*/ 141 h 253"/>
                <a:gd name="T14" fmla="*/ 308 w 309"/>
                <a:gd name="T15" fmla="*/ 115 h 253"/>
                <a:gd name="T16" fmla="*/ 293 w 309"/>
                <a:gd name="T17" fmla="*/ 88 h 253"/>
                <a:gd name="T18" fmla="*/ 263 w 309"/>
                <a:gd name="T19" fmla="*/ 88 h 253"/>
                <a:gd name="T20" fmla="*/ 233 w 309"/>
                <a:gd name="T21" fmla="*/ 88 h 253"/>
                <a:gd name="T22" fmla="*/ 209 w 309"/>
                <a:gd name="T23" fmla="*/ 80 h 253"/>
                <a:gd name="T24" fmla="*/ 174 w 309"/>
                <a:gd name="T25" fmla="*/ 44 h 253"/>
                <a:gd name="T26" fmla="*/ 159 w 309"/>
                <a:gd name="T27" fmla="*/ 18 h 253"/>
                <a:gd name="T28" fmla="*/ 129 w 309"/>
                <a:gd name="T29" fmla="*/ 4 h 253"/>
                <a:gd name="T30" fmla="*/ 99 w 309"/>
                <a:gd name="T31" fmla="*/ 4 h 253"/>
                <a:gd name="T32" fmla="*/ 70 w 309"/>
                <a:gd name="T33" fmla="*/ 0 h 253"/>
                <a:gd name="T34" fmla="*/ 45 w 309"/>
                <a:gd name="T35" fmla="*/ 18 h 253"/>
                <a:gd name="T36" fmla="*/ 25 w 309"/>
                <a:gd name="T37" fmla="*/ 44 h 253"/>
                <a:gd name="T38" fmla="*/ 25 w 309"/>
                <a:gd name="T39" fmla="*/ 71 h 253"/>
                <a:gd name="T40" fmla="*/ 35 w 309"/>
                <a:gd name="T41" fmla="*/ 97 h 253"/>
                <a:gd name="T42" fmla="*/ 45 w 309"/>
                <a:gd name="T43" fmla="*/ 124 h 253"/>
                <a:gd name="T44" fmla="*/ 20 w 309"/>
                <a:gd name="T45" fmla="*/ 146 h 253"/>
                <a:gd name="T46" fmla="*/ 20 w 309"/>
                <a:gd name="T47" fmla="*/ 172 h 253"/>
                <a:gd name="T48" fmla="*/ 0 w 309"/>
                <a:gd name="T49" fmla="*/ 199 h 253"/>
                <a:gd name="T50" fmla="*/ 0 w 309"/>
                <a:gd name="T51" fmla="*/ 230 h 253"/>
                <a:gd name="T52" fmla="*/ 35 w 309"/>
                <a:gd name="T53" fmla="*/ 252 h 253"/>
                <a:gd name="T54" fmla="*/ 65 w 309"/>
                <a:gd name="T55" fmla="*/ 252 h 253"/>
                <a:gd name="T56" fmla="*/ 94 w 309"/>
                <a:gd name="T57" fmla="*/ 248 h 253"/>
                <a:gd name="T58" fmla="*/ 119 w 309"/>
                <a:gd name="T59" fmla="*/ 225 h 253"/>
                <a:gd name="T60" fmla="*/ 119 w 309"/>
                <a:gd name="T61" fmla="*/ 199 h 253"/>
                <a:gd name="T62" fmla="*/ 89 w 309"/>
                <a:gd name="T63" fmla="*/ 181 h 253"/>
                <a:gd name="T64" fmla="*/ 60 w 309"/>
                <a:gd name="T65" fmla="*/ 177 h 253"/>
                <a:gd name="T66" fmla="*/ 40 w 309"/>
                <a:gd name="T67" fmla="*/ 155 h 253"/>
                <a:gd name="T68" fmla="*/ 50 w 309"/>
                <a:gd name="T69" fmla="*/ 128 h 253"/>
                <a:gd name="T70" fmla="*/ 65 w 309"/>
                <a:gd name="T71" fmla="*/ 102 h 253"/>
                <a:gd name="T72" fmla="*/ 89 w 309"/>
                <a:gd name="T73" fmla="*/ 88 h 253"/>
                <a:gd name="T74" fmla="*/ 119 w 309"/>
                <a:gd name="T75" fmla="*/ 97 h 253"/>
                <a:gd name="T76" fmla="*/ 144 w 309"/>
                <a:gd name="T77" fmla="*/ 84 h 253"/>
                <a:gd name="T78" fmla="*/ 154 w 309"/>
                <a:gd name="T79" fmla="*/ 57 h 253"/>
                <a:gd name="T80" fmla="*/ 185 w 309"/>
                <a:gd name="T81" fmla="*/ 67 h 253"/>
                <a:gd name="T82" fmla="*/ 204 w 309"/>
                <a:gd name="T83" fmla="*/ 97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09" h="253">
                  <a:moveTo>
                    <a:pt x="204" y="128"/>
                  </a:moveTo>
                  <a:lnTo>
                    <a:pt x="189" y="150"/>
                  </a:lnTo>
                  <a:lnTo>
                    <a:pt x="189" y="164"/>
                  </a:lnTo>
                  <a:lnTo>
                    <a:pt x="189" y="177"/>
                  </a:lnTo>
                  <a:lnTo>
                    <a:pt x="194" y="190"/>
                  </a:lnTo>
                  <a:lnTo>
                    <a:pt x="209" y="199"/>
                  </a:lnTo>
                  <a:lnTo>
                    <a:pt x="224" y="208"/>
                  </a:lnTo>
                  <a:lnTo>
                    <a:pt x="238" y="208"/>
                  </a:lnTo>
                  <a:lnTo>
                    <a:pt x="253" y="208"/>
                  </a:lnTo>
                  <a:lnTo>
                    <a:pt x="278" y="195"/>
                  </a:lnTo>
                  <a:lnTo>
                    <a:pt x="288" y="181"/>
                  </a:lnTo>
                  <a:lnTo>
                    <a:pt x="298" y="168"/>
                  </a:lnTo>
                  <a:lnTo>
                    <a:pt x="303" y="155"/>
                  </a:lnTo>
                  <a:lnTo>
                    <a:pt x="308" y="141"/>
                  </a:lnTo>
                  <a:lnTo>
                    <a:pt x="308" y="128"/>
                  </a:lnTo>
                  <a:lnTo>
                    <a:pt x="308" y="115"/>
                  </a:lnTo>
                  <a:lnTo>
                    <a:pt x="308" y="102"/>
                  </a:lnTo>
                  <a:lnTo>
                    <a:pt x="293" y="88"/>
                  </a:lnTo>
                  <a:lnTo>
                    <a:pt x="278" y="88"/>
                  </a:lnTo>
                  <a:lnTo>
                    <a:pt x="263" y="88"/>
                  </a:lnTo>
                  <a:lnTo>
                    <a:pt x="248" y="88"/>
                  </a:lnTo>
                  <a:lnTo>
                    <a:pt x="233" y="88"/>
                  </a:lnTo>
                  <a:lnTo>
                    <a:pt x="219" y="93"/>
                  </a:lnTo>
                  <a:lnTo>
                    <a:pt x="209" y="80"/>
                  </a:lnTo>
                  <a:lnTo>
                    <a:pt x="185" y="50"/>
                  </a:lnTo>
                  <a:lnTo>
                    <a:pt x="174" y="44"/>
                  </a:lnTo>
                  <a:lnTo>
                    <a:pt x="164" y="31"/>
                  </a:lnTo>
                  <a:lnTo>
                    <a:pt x="159" y="18"/>
                  </a:lnTo>
                  <a:lnTo>
                    <a:pt x="144" y="9"/>
                  </a:lnTo>
                  <a:lnTo>
                    <a:pt x="129" y="4"/>
                  </a:lnTo>
                  <a:lnTo>
                    <a:pt x="114" y="4"/>
                  </a:lnTo>
                  <a:lnTo>
                    <a:pt x="99" y="4"/>
                  </a:lnTo>
                  <a:lnTo>
                    <a:pt x="84" y="0"/>
                  </a:lnTo>
                  <a:lnTo>
                    <a:pt x="70" y="0"/>
                  </a:lnTo>
                  <a:lnTo>
                    <a:pt x="55" y="4"/>
                  </a:lnTo>
                  <a:lnTo>
                    <a:pt x="45" y="18"/>
                  </a:lnTo>
                  <a:lnTo>
                    <a:pt x="35" y="31"/>
                  </a:lnTo>
                  <a:lnTo>
                    <a:pt x="25" y="44"/>
                  </a:lnTo>
                  <a:lnTo>
                    <a:pt x="25" y="57"/>
                  </a:lnTo>
                  <a:lnTo>
                    <a:pt x="25" y="71"/>
                  </a:lnTo>
                  <a:lnTo>
                    <a:pt x="25" y="84"/>
                  </a:lnTo>
                  <a:lnTo>
                    <a:pt x="35" y="97"/>
                  </a:lnTo>
                  <a:lnTo>
                    <a:pt x="45" y="111"/>
                  </a:lnTo>
                  <a:lnTo>
                    <a:pt x="45" y="124"/>
                  </a:lnTo>
                  <a:lnTo>
                    <a:pt x="35" y="137"/>
                  </a:lnTo>
                  <a:lnTo>
                    <a:pt x="20" y="146"/>
                  </a:lnTo>
                  <a:lnTo>
                    <a:pt x="20" y="159"/>
                  </a:lnTo>
                  <a:lnTo>
                    <a:pt x="20" y="172"/>
                  </a:lnTo>
                  <a:lnTo>
                    <a:pt x="10" y="186"/>
                  </a:lnTo>
                  <a:lnTo>
                    <a:pt x="0" y="199"/>
                  </a:lnTo>
                  <a:lnTo>
                    <a:pt x="0" y="212"/>
                  </a:lnTo>
                  <a:lnTo>
                    <a:pt x="0" y="230"/>
                  </a:lnTo>
                  <a:lnTo>
                    <a:pt x="15" y="252"/>
                  </a:lnTo>
                  <a:lnTo>
                    <a:pt x="35" y="252"/>
                  </a:lnTo>
                  <a:lnTo>
                    <a:pt x="50" y="252"/>
                  </a:lnTo>
                  <a:lnTo>
                    <a:pt x="65" y="252"/>
                  </a:lnTo>
                  <a:lnTo>
                    <a:pt x="79" y="252"/>
                  </a:lnTo>
                  <a:lnTo>
                    <a:pt x="94" y="248"/>
                  </a:lnTo>
                  <a:lnTo>
                    <a:pt x="109" y="239"/>
                  </a:lnTo>
                  <a:lnTo>
                    <a:pt x="119" y="225"/>
                  </a:lnTo>
                  <a:lnTo>
                    <a:pt x="119" y="212"/>
                  </a:lnTo>
                  <a:lnTo>
                    <a:pt x="119" y="199"/>
                  </a:lnTo>
                  <a:lnTo>
                    <a:pt x="104" y="186"/>
                  </a:lnTo>
                  <a:lnTo>
                    <a:pt x="89" y="181"/>
                  </a:lnTo>
                  <a:lnTo>
                    <a:pt x="75" y="181"/>
                  </a:lnTo>
                  <a:lnTo>
                    <a:pt x="60" y="177"/>
                  </a:lnTo>
                  <a:lnTo>
                    <a:pt x="45" y="168"/>
                  </a:lnTo>
                  <a:lnTo>
                    <a:pt x="40" y="155"/>
                  </a:lnTo>
                  <a:lnTo>
                    <a:pt x="40" y="141"/>
                  </a:lnTo>
                  <a:lnTo>
                    <a:pt x="50" y="128"/>
                  </a:lnTo>
                  <a:lnTo>
                    <a:pt x="60" y="115"/>
                  </a:lnTo>
                  <a:lnTo>
                    <a:pt x="65" y="102"/>
                  </a:lnTo>
                  <a:lnTo>
                    <a:pt x="75" y="88"/>
                  </a:lnTo>
                  <a:lnTo>
                    <a:pt x="89" y="88"/>
                  </a:lnTo>
                  <a:lnTo>
                    <a:pt x="104" y="93"/>
                  </a:lnTo>
                  <a:lnTo>
                    <a:pt x="119" y="97"/>
                  </a:lnTo>
                  <a:lnTo>
                    <a:pt x="134" y="97"/>
                  </a:lnTo>
                  <a:lnTo>
                    <a:pt x="144" y="84"/>
                  </a:lnTo>
                  <a:lnTo>
                    <a:pt x="144" y="71"/>
                  </a:lnTo>
                  <a:lnTo>
                    <a:pt x="154" y="57"/>
                  </a:lnTo>
                  <a:lnTo>
                    <a:pt x="169" y="57"/>
                  </a:lnTo>
                  <a:lnTo>
                    <a:pt x="185" y="67"/>
                  </a:lnTo>
                  <a:lnTo>
                    <a:pt x="204" y="83"/>
                  </a:lnTo>
                  <a:lnTo>
                    <a:pt x="204" y="97"/>
                  </a:lnTo>
                  <a:lnTo>
                    <a:pt x="204" y="128"/>
                  </a:lnTo>
                </a:path>
              </a:pathLst>
            </a:custGeom>
            <a:solidFill>
              <a:srgbClr val="00279F"/>
            </a:solidFill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6" name="TextBox 615">
            <a:extLst>
              <a:ext uri="{FF2B5EF4-FFF2-40B4-BE49-F238E27FC236}">
                <a16:creationId xmlns:a16="http://schemas.microsoft.com/office/drawing/2014/main" id="{1FDCBA57-19B8-4FDC-A4D8-A1EEACE8A731}"/>
              </a:ext>
            </a:extLst>
          </p:cNvPr>
          <p:cNvSpPr txBox="1"/>
          <p:nvPr/>
        </p:nvSpPr>
        <p:spPr>
          <a:xfrm>
            <a:off x="1273111" y="635730"/>
            <a:ext cx="1442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266692"/>
                </a:solidFill>
              </a:rPr>
              <a:t>Neutrophil</a:t>
            </a:r>
            <a:endParaRPr lang="en-US" sz="2000" dirty="0"/>
          </a:p>
        </p:txBody>
      </p:sp>
      <p:sp>
        <p:nvSpPr>
          <p:cNvPr id="617" name="TextBox 616">
            <a:extLst>
              <a:ext uri="{FF2B5EF4-FFF2-40B4-BE49-F238E27FC236}">
                <a16:creationId xmlns:a16="http://schemas.microsoft.com/office/drawing/2014/main" id="{63EA62D5-55E8-4187-8BA3-8E4BE0B5B4C2}"/>
              </a:ext>
            </a:extLst>
          </p:cNvPr>
          <p:cNvSpPr txBox="1"/>
          <p:nvPr/>
        </p:nvSpPr>
        <p:spPr>
          <a:xfrm>
            <a:off x="2829553" y="609456"/>
            <a:ext cx="1442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266692"/>
                </a:solidFill>
              </a:rPr>
              <a:t>Monocyte</a:t>
            </a:r>
            <a:endParaRPr lang="en-US" sz="2000" dirty="0"/>
          </a:p>
        </p:txBody>
      </p:sp>
      <p:sp>
        <p:nvSpPr>
          <p:cNvPr id="618" name="TextBox 617">
            <a:extLst>
              <a:ext uri="{FF2B5EF4-FFF2-40B4-BE49-F238E27FC236}">
                <a16:creationId xmlns:a16="http://schemas.microsoft.com/office/drawing/2014/main" id="{1F6D9318-F64C-4318-9E82-49AFF5E81901}"/>
              </a:ext>
            </a:extLst>
          </p:cNvPr>
          <p:cNvSpPr txBox="1"/>
          <p:nvPr/>
        </p:nvSpPr>
        <p:spPr>
          <a:xfrm>
            <a:off x="4413008" y="609456"/>
            <a:ext cx="1888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266692"/>
                </a:solidFill>
              </a:rPr>
              <a:t>Macrophage</a:t>
            </a:r>
            <a:endParaRPr lang="en-US" sz="2000" dirty="0"/>
          </a:p>
        </p:txBody>
      </p:sp>
      <p:sp>
        <p:nvSpPr>
          <p:cNvPr id="619" name="TextBox 618">
            <a:extLst>
              <a:ext uri="{FF2B5EF4-FFF2-40B4-BE49-F238E27FC236}">
                <a16:creationId xmlns:a16="http://schemas.microsoft.com/office/drawing/2014/main" id="{B60A03A3-BC84-42BC-806B-2D84B874AA3E}"/>
              </a:ext>
            </a:extLst>
          </p:cNvPr>
          <p:cNvSpPr txBox="1"/>
          <p:nvPr/>
        </p:nvSpPr>
        <p:spPr>
          <a:xfrm>
            <a:off x="6150226" y="635730"/>
            <a:ext cx="1888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266692"/>
                </a:solidFill>
              </a:rPr>
              <a:t>Lymphocyte</a:t>
            </a:r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C0C2D1-D446-4E94-AA43-038ACC9DA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264" y="2135519"/>
            <a:ext cx="8303472" cy="2895851"/>
          </a:xfrm>
          <a:prstGeom prst="rect">
            <a:avLst/>
          </a:prstGeom>
        </p:spPr>
      </p:pic>
      <p:sp>
        <p:nvSpPr>
          <p:cNvPr id="350" name="TextBox 349">
            <a:extLst>
              <a:ext uri="{FF2B5EF4-FFF2-40B4-BE49-F238E27FC236}">
                <a16:creationId xmlns:a16="http://schemas.microsoft.com/office/drawing/2014/main" id="{AA993496-5C63-4DD1-AC38-155AF9301509}"/>
              </a:ext>
            </a:extLst>
          </p:cNvPr>
          <p:cNvSpPr txBox="1"/>
          <p:nvPr/>
        </p:nvSpPr>
        <p:spPr>
          <a:xfrm>
            <a:off x="628701" y="5053264"/>
            <a:ext cx="80950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Inflammation is mediated by extracellular molecular signals that activate humoral and cellular inflammatory pathways and cause the </a:t>
            </a:r>
            <a:r>
              <a:rPr lang="en-US" sz="2400" dirty="0">
                <a:solidFill>
                  <a:srgbClr val="266692"/>
                </a:solidFill>
              </a:rPr>
              <a:t>movement of fluid and leukocytes from blood into the extravascular compartment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88392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10402" y="6531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Laboratory Medicine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7584" y="5140211"/>
            <a:ext cx="39137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Acute inflammation </a:t>
            </a:r>
            <a:r>
              <a:rPr lang="en-US" sz="2000" dirty="0"/>
              <a:t>has tissue infiltrating of predominantly </a:t>
            </a:r>
            <a:r>
              <a:rPr lang="en-US" sz="2000" dirty="0">
                <a:solidFill>
                  <a:srgbClr val="266692"/>
                </a:solidFill>
              </a:rPr>
              <a:t>polymorphonuclear neutrophils </a:t>
            </a:r>
            <a:r>
              <a:rPr lang="en-US" sz="2000" dirty="0"/>
              <a:t>(PMNs) with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multilobed</a:t>
            </a:r>
            <a:r>
              <a:rPr lang="en-US" sz="2000" dirty="0">
                <a:solidFill>
                  <a:srgbClr val="0000CC"/>
                </a:solidFill>
              </a:rPr>
              <a:t> </a:t>
            </a:r>
            <a:r>
              <a:rPr lang="en-US" sz="2000" dirty="0"/>
              <a:t>nuclei.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54108" y="5140211"/>
            <a:ext cx="40283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Chronic inflammation </a:t>
            </a:r>
            <a:r>
              <a:rPr lang="en-US" sz="2000" dirty="0"/>
              <a:t>has predominantly </a:t>
            </a:r>
            <a:r>
              <a:rPr lang="en-US" sz="2000" dirty="0">
                <a:solidFill>
                  <a:srgbClr val="266692"/>
                </a:solidFill>
              </a:rPr>
              <a:t>mononuclear leukocytes </a:t>
            </a:r>
            <a:r>
              <a:rPr lang="en-US" sz="2000" dirty="0"/>
              <a:t>including lymphocytes, monocytes, and macrophages.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91619" y="82300"/>
            <a:ext cx="4853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7663" algn="l"/>
                <a:tab pos="739775" algn="l"/>
                <a:tab pos="1196975" algn="l"/>
              </a:tabLst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Inflammation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01" name="Picture 300">
            <a:extLst>
              <a:ext uri="{FF2B5EF4-FFF2-40B4-BE49-F238E27FC236}">
                <a16:creationId xmlns:a16="http://schemas.microsoft.com/office/drawing/2014/main" id="{FE46B263-BDEB-4006-B26D-761C82A9B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718" y="3133879"/>
            <a:ext cx="2935517" cy="1892123"/>
          </a:xfrm>
          <a:prstGeom prst="rect">
            <a:avLst/>
          </a:prstGeom>
        </p:spPr>
      </p:pic>
      <p:pic>
        <p:nvPicPr>
          <p:cNvPr id="575" name="Picture 574">
            <a:extLst>
              <a:ext uri="{FF2B5EF4-FFF2-40B4-BE49-F238E27FC236}">
                <a16:creationId xmlns:a16="http://schemas.microsoft.com/office/drawing/2014/main" id="{6CABED27-7828-48AB-82DD-365AE935A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108" y="3020141"/>
            <a:ext cx="3146719" cy="2120070"/>
          </a:xfrm>
          <a:prstGeom prst="rect">
            <a:avLst/>
          </a:prstGeom>
        </p:spPr>
      </p:pic>
      <p:pic>
        <p:nvPicPr>
          <p:cNvPr id="620" name="Picture 619">
            <a:extLst>
              <a:ext uri="{FF2B5EF4-FFF2-40B4-BE49-F238E27FC236}">
                <a16:creationId xmlns:a16="http://schemas.microsoft.com/office/drawing/2014/main" id="{D16F283B-1FC4-45A1-91C7-B2B5F57BF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5" r="54829" b="61585"/>
          <a:stretch/>
        </p:blipFill>
        <p:spPr>
          <a:xfrm>
            <a:off x="926717" y="746702"/>
            <a:ext cx="2935517" cy="2314086"/>
          </a:xfrm>
          <a:prstGeom prst="rect">
            <a:avLst/>
          </a:prstGeom>
        </p:spPr>
      </p:pic>
      <p:pic>
        <p:nvPicPr>
          <p:cNvPr id="621" name="Picture 620">
            <a:extLst>
              <a:ext uri="{FF2B5EF4-FFF2-40B4-BE49-F238E27FC236}">
                <a16:creationId xmlns:a16="http://schemas.microsoft.com/office/drawing/2014/main" id="{85B739AE-9D9E-46F5-A50D-E505FA40B5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1" t="62974"/>
          <a:stretch/>
        </p:blipFill>
        <p:spPr>
          <a:xfrm>
            <a:off x="4754108" y="732831"/>
            <a:ext cx="3146719" cy="224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8133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902578" y="639045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</a:t>
            </a:r>
          </a:p>
          <a:p>
            <a:pPr algn="ctr"/>
            <a:r>
              <a:rPr lang="en-US"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Laboratory Medicine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43" y="2061887"/>
            <a:ext cx="2001041" cy="18681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472" y="2061887"/>
            <a:ext cx="2001041" cy="18681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817" y="2045558"/>
            <a:ext cx="2001041" cy="18681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113" y="2061887"/>
            <a:ext cx="2001041" cy="1868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25" y="4050917"/>
            <a:ext cx="2001041" cy="18681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471" y="4050917"/>
            <a:ext cx="2001041" cy="18681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817" y="4050917"/>
            <a:ext cx="2001041" cy="1868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112" y="4050917"/>
            <a:ext cx="2001041" cy="18681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81082" y="1305540"/>
            <a:ext cx="1394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14141"/>
                </a:solidFill>
              </a:rPr>
              <a:t>Erythema and scab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61112" y="936208"/>
            <a:ext cx="1975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14141"/>
                </a:solidFill>
              </a:rPr>
              <a:t>Erythema and purulent exudate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1961" y="5896547"/>
            <a:ext cx="23221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14141"/>
                </a:solidFill>
              </a:rPr>
              <a:t>Scab with erythema and hemosiderin staining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98692" y="5919109"/>
            <a:ext cx="2239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14141"/>
                </a:solidFill>
              </a:rPr>
              <a:t>Separated scab, hemorrhage and granulation tissue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72000" y="5946165"/>
            <a:ext cx="2239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14141"/>
                </a:solidFill>
              </a:rPr>
              <a:t>Re-</a:t>
            </a:r>
            <a:r>
              <a:rPr lang="en-US" sz="2400" dirty="0" err="1">
                <a:solidFill>
                  <a:srgbClr val="414141"/>
                </a:solidFill>
              </a:rPr>
              <a:t>epitheliazed</a:t>
            </a:r>
            <a:r>
              <a:rPr lang="en-US" sz="2400" dirty="0">
                <a:solidFill>
                  <a:srgbClr val="414141"/>
                </a:solidFill>
              </a:rPr>
              <a:t> granulation tissue (young scar)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27269" y="5873290"/>
            <a:ext cx="2239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14141"/>
                </a:solidFill>
              </a:rPr>
              <a:t>Scar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2386" y="1305540"/>
            <a:ext cx="14849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14141"/>
                </a:solidFill>
              </a:rPr>
              <a:t>Normal skin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91619" y="82300"/>
            <a:ext cx="4853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7663" algn="l"/>
                <a:tab pos="739775" algn="l"/>
                <a:tab pos="1196975" algn="l"/>
              </a:tabLst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Tissue Response to Injury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1" name="Rectangle 382"/>
          <p:cNvSpPr>
            <a:spLocks noChangeArrowheads="1"/>
          </p:cNvSpPr>
          <p:nvPr/>
        </p:nvSpPr>
        <p:spPr bwMode="auto">
          <a:xfrm>
            <a:off x="368885" y="77861"/>
            <a:ext cx="8443254" cy="1200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266692"/>
                </a:solidFill>
                <a:latin typeface="Arial" charset="0"/>
              </a:rPr>
              <a:t>Response to injury is biologically similar in all tissues, and in response to injury caused by many etiologies. </a:t>
            </a:r>
            <a:r>
              <a:rPr lang="en-US" altLang="en-US" u="sng" dirty="0">
                <a:solidFill>
                  <a:srgbClr val="266692"/>
                </a:solidFill>
                <a:latin typeface="Arial" charset="0"/>
              </a:rPr>
              <a:t>Knowing one example informs all examples.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85930" y="1305540"/>
            <a:ext cx="1904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14141"/>
                </a:solidFill>
              </a:rPr>
              <a:t>Incised wound</a:t>
            </a:r>
          </a:p>
        </p:txBody>
      </p:sp>
    </p:spTree>
    <p:extLst>
      <p:ext uri="{BB962C8B-B14F-4D97-AF65-F5344CB8AC3E}">
        <p14:creationId xmlns:p14="http://schemas.microsoft.com/office/powerpoint/2010/main" val="42111844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926" y="569728"/>
            <a:ext cx="8346147" cy="57185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7162" y="273528"/>
            <a:ext cx="439444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charset="0"/>
              </a:rPr>
              <a:t>Incision with hemorrhage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249800" y="108424"/>
            <a:ext cx="2894200" cy="345887"/>
            <a:chOff x="7956897" y="36161"/>
            <a:chExt cx="1280966" cy="523220"/>
          </a:xfrm>
        </p:grpSpPr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8092847" y="36161"/>
            <a:ext cx="1009067" cy="523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4" imgW="685440" imgH="355320" progId="">
                    <p:embed/>
                  </p:oleObj>
                </mc:Choice>
                <mc:Fallback>
                  <p:oleObj r:id="rId4" imgW="685440" imgH="35532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8092847" y="36161"/>
                          <a:ext cx="1009067" cy="5232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7956897" y="36161"/>
              <a:ext cx="12809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8F8F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UNC School of Medicine</a:t>
              </a:r>
            </a:p>
          </p:txBody>
        </p:sp>
      </p:grpSp>
      <p:grpSp>
        <p:nvGrpSpPr>
          <p:cNvPr id="16" name="Group 10"/>
          <p:cNvGrpSpPr>
            <a:grpSpLocks/>
          </p:cNvGrpSpPr>
          <p:nvPr/>
        </p:nvGrpSpPr>
        <p:grpSpPr bwMode="auto">
          <a:xfrm>
            <a:off x="549119" y="5722382"/>
            <a:ext cx="427423" cy="357485"/>
            <a:chOff x="2486" y="2029"/>
            <a:chExt cx="198" cy="149"/>
          </a:xfrm>
        </p:grpSpPr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2486" y="2029"/>
              <a:ext cx="87" cy="143"/>
            </a:xfrm>
            <a:custGeom>
              <a:avLst/>
              <a:gdLst>
                <a:gd name="T0" fmla="*/ 58 w 87"/>
                <a:gd name="T1" fmla="*/ 87 h 143"/>
                <a:gd name="T2" fmla="*/ 51 w 87"/>
                <a:gd name="T3" fmla="*/ 79 h 143"/>
                <a:gd name="T4" fmla="*/ 42 w 87"/>
                <a:gd name="T5" fmla="*/ 69 h 143"/>
                <a:gd name="T6" fmla="*/ 38 w 87"/>
                <a:gd name="T7" fmla="*/ 62 h 143"/>
                <a:gd name="T8" fmla="*/ 45 w 87"/>
                <a:gd name="T9" fmla="*/ 53 h 143"/>
                <a:gd name="T10" fmla="*/ 54 w 87"/>
                <a:gd name="T11" fmla="*/ 45 h 143"/>
                <a:gd name="T12" fmla="*/ 62 w 87"/>
                <a:gd name="T13" fmla="*/ 36 h 143"/>
                <a:gd name="T14" fmla="*/ 71 w 87"/>
                <a:gd name="T15" fmla="*/ 24 h 143"/>
                <a:gd name="T16" fmla="*/ 80 w 87"/>
                <a:gd name="T17" fmla="*/ 9 h 143"/>
                <a:gd name="T18" fmla="*/ 86 w 87"/>
                <a:gd name="T19" fmla="*/ 0 h 143"/>
                <a:gd name="T20" fmla="*/ 81 w 87"/>
                <a:gd name="T21" fmla="*/ 9 h 143"/>
                <a:gd name="T22" fmla="*/ 74 w 87"/>
                <a:gd name="T23" fmla="*/ 20 h 143"/>
                <a:gd name="T24" fmla="*/ 69 w 87"/>
                <a:gd name="T25" fmla="*/ 29 h 143"/>
                <a:gd name="T26" fmla="*/ 65 w 87"/>
                <a:gd name="T27" fmla="*/ 39 h 143"/>
                <a:gd name="T28" fmla="*/ 60 w 87"/>
                <a:gd name="T29" fmla="*/ 50 h 143"/>
                <a:gd name="T30" fmla="*/ 56 w 87"/>
                <a:gd name="T31" fmla="*/ 62 h 143"/>
                <a:gd name="T32" fmla="*/ 50 w 87"/>
                <a:gd name="T33" fmla="*/ 73 h 143"/>
                <a:gd name="T34" fmla="*/ 45 w 87"/>
                <a:gd name="T35" fmla="*/ 82 h 143"/>
                <a:gd name="T36" fmla="*/ 39 w 87"/>
                <a:gd name="T37" fmla="*/ 94 h 143"/>
                <a:gd name="T38" fmla="*/ 33 w 87"/>
                <a:gd name="T39" fmla="*/ 103 h 143"/>
                <a:gd name="T40" fmla="*/ 26 w 87"/>
                <a:gd name="T41" fmla="*/ 115 h 143"/>
                <a:gd name="T42" fmla="*/ 20 w 87"/>
                <a:gd name="T43" fmla="*/ 124 h 143"/>
                <a:gd name="T44" fmla="*/ 9 w 87"/>
                <a:gd name="T45" fmla="*/ 134 h 143"/>
                <a:gd name="T46" fmla="*/ 2 w 87"/>
                <a:gd name="T47" fmla="*/ 142 h 143"/>
                <a:gd name="T48" fmla="*/ 2 w 87"/>
                <a:gd name="T49" fmla="*/ 130 h 143"/>
                <a:gd name="T50" fmla="*/ 5 w 87"/>
                <a:gd name="T51" fmla="*/ 121 h 143"/>
                <a:gd name="T52" fmla="*/ 9 w 87"/>
                <a:gd name="T53" fmla="*/ 112 h 143"/>
                <a:gd name="T54" fmla="*/ 18 w 87"/>
                <a:gd name="T55" fmla="*/ 101 h 143"/>
                <a:gd name="T56" fmla="*/ 30 w 87"/>
                <a:gd name="T57" fmla="*/ 89 h 143"/>
                <a:gd name="T58" fmla="*/ 42 w 87"/>
                <a:gd name="T59" fmla="*/ 79 h 143"/>
                <a:gd name="T60" fmla="*/ 54 w 87"/>
                <a:gd name="T61" fmla="*/ 73 h 143"/>
                <a:gd name="T62" fmla="*/ 65 w 87"/>
                <a:gd name="T63" fmla="*/ 70 h 143"/>
                <a:gd name="T64" fmla="*/ 74 w 87"/>
                <a:gd name="T65" fmla="*/ 7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7" h="143">
                  <a:moveTo>
                    <a:pt x="60" y="92"/>
                  </a:moveTo>
                  <a:lnTo>
                    <a:pt x="58" y="87"/>
                  </a:lnTo>
                  <a:lnTo>
                    <a:pt x="54" y="83"/>
                  </a:lnTo>
                  <a:lnTo>
                    <a:pt x="51" y="79"/>
                  </a:lnTo>
                  <a:lnTo>
                    <a:pt x="47" y="74"/>
                  </a:lnTo>
                  <a:lnTo>
                    <a:pt x="42" y="69"/>
                  </a:lnTo>
                  <a:lnTo>
                    <a:pt x="34" y="64"/>
                  </a:lnTo>
                  <a:lnTo>
                    <a:pt x="38" y="62"/>
                  </a:lnTo>
                  <a:lnTo>
                    <a:pt x="42" y="57"/>
                  </a:lnTo>
                  <a:lnTo>
                    <a:pt x="45" y="53"/>
                  </a:lnTo>
                  <a:lnTo>
                    <a:pt x="50" y="50"/>
                  </a:lnTo>
                  <a:lnTo>
                    <a:pt x="54" y="45"/>
                  </a:lnTo>
                  <a:lnTo>
                    <a:pt x="57" y="41"/>
                  </a:lnTo>
                  <a:lnTo>
                    <a:pt x="62" y="36"/>
                  </a:lnTo>
                  <a:lnTo>
                    <a:pt x="66" y="30"/>
                  </a:lnTo>
                  <a:lnTo>
                    <a:pt x="71" y="24"/>
                  </a:lnTo>
                  <a:lnTo>
                    <a:pt x="75" y="17"/>
                  </a:lnTo>
                  <a:lnTo>
                    <a:pt x="80" y="9"/>
                  </a:lnTo>
                  <a:lnTo>
                    <a:pt x="83" y="5"/>
                  </a:lnTo>
                  <a:lnTo>
                    <a:pt x="86" y="0"/>
                  </a:lnTo>
                  <a:lnTo>
                    <a:pt x="84" y="5"/>
                  </a:lnTo>
                  <a:lnTo>
                    <a:pt x="81" y="9"/>
                  </a:lnTo>
                  <a:lnTo>
                    <a:pt x="78" y="14"/>
                  </a:lnTo>
                  <a:lnTo>
                    <a:pt x="74" y="20"/>
                  </a:lnTo>
                  <a:lnTo>
                    <a:pt x="71" y="24"/>
                  </a:lnTo>
                  <a:lnTo>
                    <a:pt x="69" y="29"/>
                  </a:lnTo>
                  <a:lnTo>
                    <a:pt x="68" y="33"/>
                  </a:lnTo>
                  <a:lnTo>
                    <a:pt x="65" y="39"/>
                  </a:lnTo>
                  <a:lnTo>
                    <a:pt x="62" y="45"/>
                  </a:lnTo>
                  <a:lnTo>
                    <a:pt x="60" y="50"/>
                  </a:lnTo>
                  <a:lnTo>
                    <a:pt x="57" y="56"/>
                  </a:lnTo>
                  <a:lnTo>
                    <a:pt x="56" y="62"/>
                  </a:lnTo>
                  <a:lnTo>
                    <a:pt x="53" y="68"/>
                  </a:lnTo>
                  <a:lnTo>
                    <a:pt x="50" y="73"/>
                  </a:lnTo>
                  <a:lnTo>
                    <a:pt x="48" y="77"/>
                  </a:lnTo>
                  <a:lnTo>
                    <a:pt x="45" y="82"/>
                  </a:lnTo>
                  <a:lnTo>
                    <a:pt x="44" y="86"/>
                  </a:lnTo>
                  <a:lnTo>
                    <a:pt x="39" y="94"/>
                  </a:lnTo>
                  <a:lnTo>
                    <a:pt x="36" y="98"/>
                  </a:lnTo>
                  <a:lnTo>
                    <a:pt x="33" y="103"/>
                  </a:lnTo>
                  <a:lnTo>
                    <a:pt x="30" y="109"/>
                  </a:lnTo>
                  <a:lnTo>
                    <a:pt x="26" y="115"/>
                  </a:lnTo>
                  <a:lnTo>
                    <a:pt x="23" y="119"/>
                  </a:lnTo>
                  <a:lnTo>
                    <a:pt x="20" y="124"/>
                  </a:lnTo>
                  <a:lnTo>
                    <a:pt x="15" y="130"/>
                  </a:lnTo>
                  <a:lnTo>
                    <a:pt x="9" y="134"/>
                  </a:lnTo>
                  <a:lnTo>
                    <a:pt x="6" y="139"/>
                  </a:lnTo>
                  <a:lnTo>
                    <a:pt x="2" y="142"/>
                  </a:lnTo>
                  <a:lnTo>
                    <a:pt x="0" y="136"/>
                  </a:lnTo>
                  <a:lnTo>
                    <a:pt x="2" y="130"/>
                  </a:lnTo>
                  <a:lnTo>
                    <a:pt x="2" y="125"/>
                  </a:lnTo>
                  <a:lnTo>
                    <a:pt x="5" y="121"/>
                  </a:lnTo>
                  <a:lnTo>
                    <a:pt x="6" y="116"/>
                  </a:lnTo>
                  <a:lnTo>
                    <a:pt x="9" y="112"/>
                  </a:lnTo>
                  <a:lnTo>
                    <a:pt x="14" y="106"/>
                  </a:lnTo>
                  <a:lnTo>
                    <a:pt x="18" y="101"/>
                  </a:lnTo>
                  <a:lnTo>
                    <a:pt x="24" y="95"/>
                  </a:lnTo>
                  <a:lnTo>
                    <a:pt x="30" y="89"/>
                  </a:lnTo>
                  <a:lnTo>
                    <a:pt x="36" y="83"/>
                  </a:lnTo>
                  <a:lnTo>
                    <a:pt x="42" y="79"/>
                  </a:lnTo>
                  <a:lnTo>
                    <a:pt x="48" y="76"/>
                  </a:lnTo>
                  <a:lnTo>
                    <a:pt x="54" y="73"/>
                  </a:lnTo>
                  <a:lnTo>
                    <a:pt x="60" y="71"/>
                  </a:lnTo>
                  <a:lnTo>
                    <a:pt x="65" y="70"/>
                  </a:lnTo>
                  <a:lnTo>
                    <a:pt x="71" y="71"/>
                  </a:lnTo>
                  <a:lnTo>
                    <a:pt x="74" y="73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auto">
            <a:xfrm>
              <a:off x="2574" y="2035"/>
              <a:ext cx="70" cy="79"/>
            </a:xfrm>
            <a:custGeom>
              <a:avLst/>
              <a:gdLst>
                <a:gd name="T0" fmla="*/ 69 w 70"/>
                <a:gd name="T1" fmla="*/ 12 h 79"/>
                <a:gd name="T2" fmla="*/ 67 w 70"/>
                <a:gd name="T3" fmla="*/ 7 h 79"/>
                <a:gd name="T4" fmla="*/ 64 w 70"/>
                <a:gd name="T5" fmla="*/ 4 h 79"/>
                <a:gd name="T6" fmla="*/ 60 w 70"/>
                <a:gd name="T7" fmla="*/ 2 h 79"/>
                <a:gd name="T8" fmla="*/ 55 w 70"/>
                <a:gd name="T9" fmla="*/ 0 h 79"/>
                <a:gd name="T10" fmla="*/ 51 w 70"/>
                <a:gd name="T11" fmla="*/ 0 h 79"/>
                <a:gd name="T12" fmla="*/ 45 w 70"/>
                <a:gd name="T13" fmla="*/ 0 h 79"/>
                <a:gd name="T14" fmla="*/ 40 w 70"/>
                <a:gd name="T15" fmla="*/ 1 h 79"/>
                <a:gd name="T16" fmla="*/ 36 w 70"/>
                <a:gd name="T17" fmla="*/ 4 h 79"/>
                <a:gd name="T18" fmla="*/ 32 w 70"/>
                <a:gd name="T19" fmla="*/ 7 h 79"/>
                <a:gd name="T20" fmla="*/ 28 w 70"/>
                <a:gd name="T21" fmla="*/ 10 h 79"/>
                <a:gd name="T22" fmla="*/ 24 w 70"/>
                <a:gd name="T23" fmla="*/ 15 h 79"/>
                <a:gd name="T24" fmla="*/ 19 w 70"/>
                <a:gd name="T25" fmla="*/ 19 h 79"/>
                <a:gd name="T26" fmla="*/ 16 w 70"/>
                <a:gd name="T27" fmla="*/ 24 h 79"/>
                <a:gd name="T28" fmla="*/ 13 w 70"/>
                <a:gd name="T29" fmla="*/ 28 h 79"/>
                <a:gd name="T30" fmla="*/ 10 w 70"/>
                <a:gd name="T31" fmla="*/ 33 h 79"/>
                <a:gd name="T32" fmla="*/ 7 w 70"/>
                <a:gd name="T33" fmla="*/ 39 h 79"/>
                <a:gd name="T34" fmla="*/ 4 w 70"/>
                <a:gd name="T35" fmla="*/ 44 h 79"/>
                <a:gd name="T36" fmla="*/ 2 w 70"/>
                <a:gd name="T37" fmla="*/ 48 h 79"/>
                <a:gd name="T38" fmla="*/ 0 w 70"/>
                <a:gd name="T39" fmla="*/ 55 h 79"/>
                <a:gd name="T40" fmla="*/ 0 w 70"/>
                <a:gd name="T41" fmla="*/ 60 h 79"/>
                <a:gd name="T42" fmla="*/ 0 w 70"/>
                <a:gd name="T43" fmla="*/ 65 h 79"/>
                <a:gd name="T44" fmla="*/ 1 w 70"/>
                <a:gd name="T45" fmla="*/ 69 h 79"/>
                <a:gd name="T46" fmla="*/ 3 w 70"/>
                <a:gd name="T47" fmla="*/ 73 h 79"/>
                <a:gd name="T48" fmla="*/ 6 w 70"/>
                <a:gd name="T49" fmla="*/ 75 h 79"/>
                <a:gd name="T50" fmla="*/ 10 w 70"/>
                <a:gd name="T51" fmla="*/ 77 h 79"/>
                <a:gd name="T52" fmla="*/ 16 w 70"/>
                <a:gd name="T53" fmla="*/ 78 h 79"/>
                <a:gd name="T54" fmla="*/ 21 w 70"/>
                <a:gd name="T55" fmla="*/ 78 h 79"/>
                <a:gd name="T56" fmla="*/ 25 w 70"/>
                <a:gd name="T57" fmla="*/ 78 h 79"/>
                <a:gd name="T58" fmla="*/ 30 w 70"/>
                <a:gd name="T59" fmla="*/ 77 h 79"/>
                <a:gd name="T60" fmla="*/ 34 w 70"/>
                <a:gd name="T61" fmla="*/ 76 h 79"/>
                <a:gd name="T62" fmla="*/ 39 w 70"/>
                <a:gd name="T63" fmla="*/ 72 h 79"/>
                <a:gd name="T64" fmla="*/ 40 w 70"/>
                <a:gd name="T65" fmla="*/ 71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0" h="79">
                  <a:moveTo>
                    <a:pt x="69" y="12"/>
                  </a:moveTo>
                  <a:lnTo>
                    <a:pt x="67" y="7"/>
                  </a:lnTo>
                  <a:lnTo>
                    <a:pt x="64" y="4"/>
                  </a:lnTo>
                  <a:lnTo>
                    <a:pt x="60" y="2"/>
                  </a:lnTo>
                  <a:lnTo>
                    <a:pt x="55" y="0"/>
                  </a:lnTo>
                  <a:lnTo>
                    <a:pt x="51" y="0"/>
                  </a:lnTo>
                  <a:lnTo>
                    <a:pt x="45" y="0"/>
                  </a:lnTo>
                  <a:lnTo>
                    <a:pt x="40" y="1"/>
                  </a:lnTo>
                  <a:lnTo>
                    <a:pt x="36" y="4"/>
                  </a:lnTo>
                  <a:lnTo>
                    <a:pt x="32" y="7"/>
                  </a:lnTo>
                  <a:lnTo>
                    <a:pt x="28" y="10"/>
                  </a:lnTo>
                  <a:lnTo>
                    <a:pt x="24" y="15"/>
                  </a:lnTo>
                  <a:lnTo>
                    <a:pt x="19" y="19"/>
                  </a:lnTo>
                  <a:lnTo>
                    <a:pt x="16" y="24"/>
                  </a:lnTo>
                  <a:lnTo>
                    <a:pt x="13" y="28"/>
                  </a:lnTo>
                  <a:lnTo>
                    <a:pt x="10" y="33"/>
                  </a:lnTo>
                  <a:lnTo>
                    <a:pt x="7" y="39"/>
                  </a:lnTo>
                  <a:lnTo>
                    <a:pt x="4" y="44"/>
                  </a:lnTo>
                  <a:lnTo>
                    <a:pt x="2" y="48"/>
                  </a:lnTo>
                  <a:lnTo>
                    <a:pt x="0" y="55"/>
                  </a:lnTo>
                  <a:lnTo>
                    <a:pt x="0" y="60"/>
                  </a:lnTo>
                  <a:lnTo>
                    <a:pt x="0" y="65"/>
                  </a:lnTo>
                  <a:lnTo>
                    <a:pt x="1" y="69"/>
                  </a:lnTo>
                  <a:lnTo>
                    <a:pt x="3" y="73"/>
                  </a:lnTo>
                  <a:lnTo>
                    <a:pt x="6" y="75"/>
                  </a:lnTo>
                  <a:lnTo>
                    <a:pt x="10" y="77"/>
                  </a:lnTo>
                  <a:lnTo>
                    <a:pt x="16" y="78"/>
                  </a:lnTo>
                  <a:lnTo>
                    <a:pt x="21" y="78"/>
                  </a:lnTo>
                  <a:lnTo>
                    <a:pt x="25" y="78"/>
                  </a:lnTo>
                  <a:lnTo>
                    <a:pt x="30" y="77"/>
                  </a:lnTo>
                  <a:lnTo>
                    <a:pt x="34" y="76"/>
                  </a:lnTo>
                  <a:lnTo>
                    <a:pt x="39" y="72"/>
                  </a:lnTo>
                  <a:lnTo>
                    <a:pt x="40" y="71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9"/>
            <p:cNvSpPr>
              <a:spLocks/>
            </p:cNvSpPr>
            <p:nvPr/>
          </p:nvSpPr>
          <p:spPr bwMode="auto">
            <a:xfrm>
              <a:off x="2597" y="2035"/>
              <a:ext cx="87" cy="143"/>
            </a:xfrm>
            <a:custGeom>
              <a:avLst/>
              <a:gdLst>
                <a:gd name="T0" fmla="*/ 57 w 87"/>
                <a:gd name="T1" fmla="*/ 86 h 143"/>
                <a:gd name="T2" fmla="*/ 52 w 87"/>
                <a:gd name="T3" fmla="*/ 79 h 143"/>
                <a:gd name="T4" fmla="*/ 43 w 87"/>
                <a:gd name="T5" fmla="*/ 69 h 143"/>
                <a:gd name="T6" fmla="*/ 34 w 87"/>
                <a:gd name="T7" fmla="*/ 62 h 143"/>
                <a:gd name="T8" fmla="*/ 47 w 87"/>
                <a:gd name="T9" fmla="*/ 53 h 143"/>
                <a:gd name="T10" fmla="*/ 55 w 87"/>
                <a:gd name="T11" fmla="*/ 45 h 143"/>
                <a:gd name="T12" fmla="*/ 62 w 87"/>
                <a:gd name="T13" fmla="*/ 36 h 143"/>
                <a:gd name="T14" fmla="*/ 71 w 87"/>
                <a:gd name="T15" fmla="*/ 24 h 143"/>
                <a:gd name="T16" fmla="*/ 80 w 87"/>
                <a:gd name="T17" fmla="*/ 9 h 143"/>
                <a:gd name="T18" fmla="*/ 86 w 87"/>
                <a:gd name="T19" fmla="*/ 0 h 143"/>
                <a:gd name="T20" fmla="*/ 82 w 87"/>
                <a:gd name="T21" fmla="*/ 9 h 143"/>
                <a:gd name="T22" fmla="*/ 74 w 87"/>
                <a:gd name="T23" fmla="*/ 20 h 143"/>
                <a:gd name="T24" fmla="*/ 70 w 87"/>
                <a:gd name="T25" fmla="*/ 29 h 143"/>
                <a:gd name="T26" fmla="*/ 65 w 87"/>
                <a:gd name="T27" fmla="*/ 39 h 143"/>
                <a:gd name="T28" fmla="*/ 61 w 87"/>
                <a:gd name="T29" fmla="*/ 50 h 143"/>
                <a:gd name="T30" fmla="*/ 56 w 87"/>
                <a:gd name="T31" fmla="*/ 62 h 143"/>
                <a:gd name="T32" fmla="*/ 50 w 87"/>
                <a:gd name="T33" fmla="*/ 73 h 143"/>
                <a:gd name="T34" fmla="*/ 46 w 87"/>
                <a:gd name="T35" fmla="*/ 82 h 143"/>
                <a:gd name="T36" fmla="*/ 40 w 87"/>
                <a:gd name="T37" fmla="*/ 94 h 143"/>
                <a:gd name="T38" fmla="*/ 34 w 87"/>
                <a:gd name="T39" fmla="*/ 103 h 143"/>
                <a:gd name="T40" fmla="*/ 26 w 87"/>
                <a:gd name="T41" fmla="*/ 115 h 143"/>
                <a:gd name="T42" fmla="*/ 20 w 87"/>
                <a:gd name="T43" fmla="*/ 124 h 143"/>
                <a:gd name="T44" fmla="*/ 12 w 87"/>
                <a:gd name="T45" fmla="*/ 135 h 143"/>
                <a:gd name="T46" fmla="*/ 2 w 87"/>
                <a:gd name="T47" fmla="*/ 142 h 143"/>
                <a:gd name="T48" fmla="*/ 0 w 87"/>
                <a:gd name="T49" fmla="*/ 129 h 143"/>
                <a:gd name="T50" fmla="*/ 3 w 87"/>
                <a:gd name="T51" fmla="*/ 122 h 143"/>
                <a:gd name="T52" fmla="*/ 10 w 87"/>
                <a:gd name="T53" fmla="*/ 112 h 143"/>
                <a:gd name="T54" fmla="*/ 19 w 87"/>
                <a:gd name="T55" fmla="*/ 101 h 143"/>
                <a:gd name="T56" fmla="*/ 31 w 87"/>
                <a:gd name="T57" fmla="*/ 89 h 143"/>
                <a:gd name="T58" fmla="*/ 43 w 87"/>
                <a:gd name="T59" fmla="*/ 79 h 143"/>
                <a:gd name="T60" fmla="*/ 55 w 87"/>
                <a:gd name="T61" fmla="*/ 73 h 143"/>
                <a:gd name="T62" fmla="*/ 65 w 87"/>
                <a:gd name="T63" fmla="*/ 70 h 143"/>
                <a:gd name="T64" fmla="*/ 72 w 87"/>
                <a:gd name="T65" fmla="*/ 70 h 143"/>
                <a:gd name="T66" fmla="*/ 78 w 87"/>
                <a:gd name="T67" fmla="*/ 7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7" h="143">
                  <a:moveTo>
                    <a:pt x="61" y="92"/>
                  </a:moveTo>
                  <a:lnTo>
                    <a:pt x="57" y="86"/>
                  </a:lnTo>
                  <a:lnTo>
                    <a:pt x="55" y="83"/>
                  </a:lnTo>
                  <a:lnTo>
                    <a:pt x="52" y="79"/>
                  </a:lnTo>
                  <a:lnTo>
                    <a:pt x="47" y="74"/>
                  </a:lnTo>
                  <a:lnTo>
                    <a:pt x="43" y="69"/>
                  </a:lnTo>
                  <a:lnTo>
                    <a:pt x="38" y="66"/>
                  </a:lnTo>
                  <a:lnTo>
                    <a:pt x="34" y="62"/>
                  </a:lnTo>
                  <a:lnTo>
                    <a:pt x="42" y="57"/>
                  </a:lnTo>
                  <a:lnTo>
                    <a:pt x="47" y="53"/>
                  </a:lnTo>
                  <a:lnTo>
                    <a:pt x="50" y="50"/>
                  </a:lnTo>
                  <a:lnTo>
                    <a:pt x="55" y="45"/>
                  </a:lnTo>
                  <a:lnTo>
                    <a:pt x="58" y="41"/>
                  </a:lnTo>
                  <a:lnTo>
                    <a:pt x="62" y="36"/>
                  </a:lnTo>
                  <a:lnTo>
                    <a:pt x="67" y="30"/>
                  </a:lnTo>
                  <a:lnTo>
                    <a:pt x="71" y="24"/>
                  </a:lnTo>
                  <a:lnTo>
                    <a:pt x="76" y="17"/>
                  </a:lnTo>
                  <a:lnTo>
                    <a:pt x="80" y="9"/>
                  </a:lnTo>
                  <a:lnTo>
                    <a:pt x="83" y="5"/>
                  </a:lnTo>
                  <a:lnTo>
                    <a:pt x="86" y="0"/>
                  </a:lnTo>
                  <a:lnTo>
                    <a:pt x="85" y="5"/>
                  </a:lnTo>
                  <a:lnTo>
                    <a:pt x="82" y="9"/>
                  </a:lnTo>
                  <a:lnTo>
                    <a:pt x="79" y="14"/>
                  </a:lnTo>
                  <a:lnTo>
                    <a:pt x="74" y="20"/>
                  </a:lnTo>
                  <a:lnTo>
                    <a:pt x="71" y="24"/>
                  </a:lnTo>
                  <a:lnTo>
                    <a:pt x="70" y="29"/>
                  </a:lnTo>
                  <a:lnTo>
                    <a:pt x="68" y="33"/>
                  </a:lnTo>
                  <a:lnTo>
                    <a:pt x="65" y="39"/>
                  </a:lnTo>
                  <a:lnTo>
                    <a:pt x="63" y="44"/>
                  </a:lnTo>
                  <a:lnTo>
                    <a:pt x="61" y="50"/>
                  </a:lnTo>
                  <a:lnTo>
                    <a:pt x="58" y="56"/>
                  </a:lnTo>
                  <a:lnTo>
                    <a:pt x="56" y="62"/>
                  </a:lnTo>
                  <a:lnTo>
                    <a:pt x="53" y="68"/>
                  </a:lnTo>
                  <a:lnTo>
                    <a:pt x="50" y="73"/>
                  </a:lnTo>
                  <a:lnTo>
                    <a:pt x="49" y="77"/>
                  </a:lnTo>
                  <a:lnTo>
                    <a:pt x="46" y="82"/>
                  </a:lnTo>
                  <a:lnTo>
                    <a:pt x="44" y="86"/>
                  </a:lnTo>
                  <a:lnTo>
                    <a:pt x="40" y="94"/>
                  </a:lnTo>
                  <a:lnTo>
                    <a:pt x="37" y="98"/>
                  </a:lnTo>
                  <a:lnTo>
                    <a:pt x="34" y="103"/>
                  </a:lnTo>
                  <a:lnTo>
                    <a:pt x="31" y="109"/>
                  </a:lnTo>
                  <a:lnTo>
                    <a:pt x="26" y="115"/>
                  </a:lnTo>
                  <a:lnTo>
                    <a:pt x="23" y="119"/>
                  </a:lnTo>
                  <a:lnTo>
                    <a:pt x="20" y="124"/>
                  </a:lnTo>
                  <a:lnTo>
                    <a:pt x="16" y="130"/>
                  </a:lnTo>
                  <a:lnTo>
                    <a:pt x="12" y="135"/>
                  </a:lnTo>
                  <a:lnTo>
                    <a:pt x="8" y="140"/>
                  </a:lnTo>
                  <a:lnTo>
                    <a:pt x="2" y="142"/>
                  </a:lnTo>
                  <a:lnTo>
                    <a:pt x="0" y="137"/>
                  </a:lnTo>
                  <a:lnTo>
                    <a:pt x="0" y="129"/>
                  </a:lnTo>
                  <a:lnTo>
                    <a:pt x="2" y="125"/>
                  </a:lnTo>
                  <a:lnTo>
                    <a:pt x="3" y="122"/>
                  </a:lnTo>
                  <a:lnTo>
                    <a:pt x="7" y="116"/>
                  </a:lnTo>
                  <a:lnTo>
                    <a:pt x="10" y="112"/>
                  </a:lnTo>
                  <a:lnTo>
                    <a:pt x="14" y="106"/>
                  </a:lnTo>
                  <a:lnTo>
                    <a:pt x="19" y="101"/>
                  </a:lnTo>
                  <a:lnTo>
                    <a:pt x="25" y="95"/>
                  </a:lnTo>
                  <a:lnTo>
                    <a:pt x="31" y="89"/>
                  </a:lnTo>
                  <a:lnTo>
                    <a:pt x="37" y="83"/>
                  </a:lnTo>
                  <a:lnTo>
                    <a:pt x="43" y="79"/>
                  </a:lnTo>
                  <a:lnTo>
                    <a:pt x="49" y="76"/>
                  </a:lnTo>
                  <a:lnTo>
                    <a:pt x="55" y="73"/>
                  </a:lnTo>
                  <a:lnTo>
                    <a:pt x="61" y="71"/>
                  </a:lnTo>
                  <a:lnTo>
                    <a:pt x="65" y="70"/>
                  </a:lnTo>
                  <a:lnTo>
                    <a:pt x="69" y="70"/>
                  </a:lnTo>
                  <a:lnTo>
                    <a:pt x="72" y="70"/>
                  </a:lnTo>
                  <a:lnTo>
                    <a:pt x="76" y="72"/>
                  </a:lnTo>
                  <a:lnTo>
                    <a:pt x="78" y="74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Arrow: Down 1">
            <a:extLst>
              <a:ext uri="{FF2B5EF4-FFF2-40B4-BE49-F238E27FC236}">
                <a16:creationId xmlns:a16="http://schemas.microsoft.com/office/drawing/2014/main" id="{B3BC1BD8-44F4-48D9-9E47-133987C14019}"/>
              </a:ext>
            </a:extLst>
          </p:cNvPr>
          <p:cNvSpPr/>
          <p:nvPr/>
        </p:nvSpPr>
        <p:spPr>
          <a:xfrm rot="19030349">
            <a:off x="4754750" y="469327"/>
            <a:ext cx="250635" cy="1885602"/>
          </a:xfrm>
          <a:prstGeom prst="down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79144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38" y="717846"/>
            <a:ext cx="8346147" cy="57246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769" y="354166"/>
            <a:ext cx="486200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charset="0"/>
              </a:rPr>
              <a:t>Coagulation stops hemorrhage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446600" y="117384"/>
            <a:ext cx="2894200" cy="345887"/>
            <a:chOff x="7956897" y="36161"/>
            <a:chExt cx="1280966" cy="523220"/>
          </a:xfrm>
        </p:grpSpPr>
        <p:graphicFrame>
          <p:nvGraphicFramePr>
            <p:cNvPr id="19" name="Object 18"/>
            <p:cNvGraphicFramePr>
              <a:graphicFrameLocks noChangeAspect="1"/>
            </p:cNvGraphicFramePr>
            <p:nvPr/>
          </p:nvGraphicFramePr>
          <p:xfrm>
            <a:off x="8092847" y="36161"/>
            <a:ext cx="1009067" cy="523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4" imgW="685440" imgH="355320" progId="">
                    <p:embed/>
                  </p:oleObj>
                </mc:Choice>
                <mc:Fallback>
                  <p:oleObj r:id="rId4" imgW="685440" imgH="35532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8092847" y="36161"/>
                          <a:ext cx="1009067" cy="5232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Box 19"/>
            <p:cNvSpPr txBox="1"/>
            <p:nvPr/>
          </p:nvSpPr>
          <p:spPr>
            <a:xfrm>
              <a:off x="7956897" y="36161"/>
              <a:ext cx="12809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8F8F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UNC School of Medicine</a:t>
              </a: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694438" y="5874605"/>
            <a:ext cx="427423" cy="357485"/>
            <a:chOff x="2486" y="2029"/>
            <a:chExt cx="198" cy="149"/>
          </a:xfrm>
        </p:grpSpPr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2486" y="2029"/>
              <a:ext cx="87" cy="143"/>
            </a:xfrm>
            <a:custGeom>
              <a:avLst/>
              <a:gdLst>
                <a:gd name="T0" fmla="*/ 58 w 87"/>
                <a:gd name="T1" fmla="*/ 87 h 143"/>
                <a:gd name="T2" fmla="*/ 51 w 87"/>
                <a:gd name="T3" fmla="*/ 79 h 143"/>
                <a:gd name="T4" fmla="*/ 42 w 87"/>
                <a:gd name="T5" fmla="*/ 69 h 143"/>
                <a:gd name="T6" fmla="*/ 38 w 87"/>
                <a:gd name="T7" fmla="*/ 62 h 143"/>
                <a:gd name="T8" fmla="*/ 45 w 87"/>
                <a:gd name="T9" fmla="*/ 53 h 143"/>
                <a:gd name="T10" fmla="*/ 54 w 87"/>
                <a:gd name="T11" fmla="*/ 45 h 143"/>
                <a:gd name="T12" fmla="*/ 62 w 87"/>
                <a:gd name="T13" fmla="*/ 36 h 143"/>
                <a:gd name="T14" fmla="*/ 71 w 87"/>
                <a:gd name="T15" fmla="*/ 24 h 143"/>
                <a:gd name="T16" fmla="*/ 80 w 87"/>
                <a:gd name="T17" fmla="*/ 9 h 143"/>
                <a:gd name="T18" fmla="*/ 86 w 87"/>
                <a:gd name="T19" fmla="*/ 0 h 143"/>
                <a:gd name="T20" fmla="*/ 81 w 87"/>
                <a:gd name="T21" fmla="*/ 9 h 143"/>
                <a:gd name="T22" fmla="*/ 74 w 87"/>
                <a:gd name="T23" fmla="*/ 20 h 143"/>
                <a:gd name="T24" fmla="*/ 69 w 87"/>
                <a:gd name="T25" fmla="*/ 29 h 143"/>
                <a:gd name="T26" fmla="*/ 65 w 87"/>
                <a:gd name="T27" fmla="*/ 39 h 143"/>
                <a:gd name="T28" fmla="*/ 60 w 87"/>
                <a:gd name="T29" fmla="*/ 50 h 143"/>
                <a:gd name="T30" fmla="*/ 56 w 87"/>
                <a:gd name="T31" fmla="*/ 62 h 143"/>
                <a:gd name="T32" fmla="*/ 50 w 87"/>
                <a:gd name="T33" fmla="*/ 73 h 143"/>
                <a:gd name="T34" fmla="*/ 45 w 87"/>
                <a:gd name="T35" fmla="*/ 82 h 143"/>
                <a:gd name="T36" fmla="*/ 39 w 87"/>
                <a:gd name="T37" fmla="*/ 94 h 143"/>
                <a:gd name="T38" fmla="*/ 33 w 87"/>
                <a:gd name="T39" fmla="*/ 103 h 143"/>
                <a:gd name="T40" fmla="*/ 26 w 87"/>
                <a:gd name="T41" fmla="*/ 115 h 143"/>
                <a:gd name="T42" fmla="*/ 20 w 87"/>
                <a:gd name="T43" fmla="*/ 124 h 143"/>
                <a:gd name="T44" fmla="*/ 9 w 87"/>
                <a:gd name="T45" fmla="*/ 134 h 143"/>
                <a:gd name="T46" fmla="*/ 2 w 87"/>
                <a:gd name="T47" fmla="*/ 142 h 143"/>
                <a:gd name="T48" fmla="*/ 2 w 87"/>
                <a:gd name="T49" fmla="*/ 130 h 143"/>
                <a:gd name="T50" fmla="*/ 5 w 87"/>
                <a:gd name="T51" fmla="*/ 121 h 143"/>
                <a:gd name="T52" fmla="*/ 9 w 87"/>
                <a:gd name="T53" fmla="*/ 112 h 143"/>
                <a:gd name="T54" fmla="*/ 18 w 87"/>
                <a:gd name="T55" fmla="*/ 101 h 143"/>
                <a:gd name="T56" fmla="*/ 30 w 87"/>
                <a:gd name="T57" fmla="*/ 89 h 143"/>
                <a:gd name="T58" fmla="*/ 42 w 87"/>
                <a:gd name="T59" fmla="*/ 79 h 143"/>
                <a:gd name="T60" fmla="*/ 54 w 87"/>
                <a:gd name="T61" fmla="*/ 73 h 143"/>
                <a:gd name="T62" fmla="*/ 65 w 87"/>
                <a:gd name="T63" fmla="*/ 70 h 143"/>
                <a:gd name="T64" fmla="*/ 74 w 87"/>
                <a:gd name="T65" fmla="*/ 7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7" h="143">
                  <a:moveTo>
                    <a:pt x="60" y="92"/>
                  </a:moveTo>
                  <a:lnTo>
                    <a:pt x="58" y="87"/>
                  </a:lnTo>
                  <a:lnTo>
                    <a:pt x="54" y="83"/>
                  </a:lnTo>
                  <a:lnTo>
                    <a:pt x="51" y="79"/>
                  </a:lnTo>
                  <a:lnTo>
                    <a:pt x="47" y="74"/>
                  </a:lnTo>
                  <a:lnTo>
                    <a:pt x="42" y="69"/>
                  </a:lnTo>
                  <a:lnTo>
                    <a:pt x="34" y="64"/>
                  </a:lnTo>
                  <a:lnTo>
                    <a:pt x="38" y="62"/>
                  </a:lnTo>
                  <a:lnTo>
                    <a:pt x="42" y="57"/>
                  </a:lnTo>
                  <a:lnTo>
                    <a:pt x="45" y="53"/>
                  </a:lnTo>
                  <a:lnTo>
                    <a:pt x="50" y="50"/>
                  </a:lnTo>
                  <a:lnTo>
                    <a:pt x="54" y="45"/>
                  </a:lnTo>
                  <a:lnTo>
                    <a:pt x="57" y="41"/>
                  </a:lnTo>
                  <a:lnTo>
                    <a:pt x="62" y="36"/>
                  </a:lnTo>
                  <a:lnTo>
                    <a:pt x="66" y="30"/>
                  </a:lnTo>
                  <a:lnTo>
                    <a:pt x="71" y="24"/>
                  </a:lnTo>
                  <a:lnTo>
                    <a:pt x="75" y="17"/>
                  </a:lnTo>
                  <a:lnTo>
                    <a:pt x="80" y="9"/>
                  </a:lnTo>
                  <a:lnTo>
                    <a:pt x="83" y="5"/>
                  </a:lnTo>
                  <a:lnTo>
                    <a:pt x="86" y="0"/>
                  </a:lnTo>
                  <a:lnTo>
                    <a:pt x="84" y="5"/>
                  </a:lnTo>
                  <a:lnTo>
                    <a:pt x="81" y="9"/>
                  </a:lnTo>
                  <a:lnTo>
                    <a:pt x="78" y="14"/>
                  </a:lnTo>
                  <a:lnTo>
                    <a:pt x="74" y="20"/>
                  </a:lnTo>
                  <a:lnTo>
                    <a:pt x="71" y="24"/>
                  </a:lnTo>
                  <a:lnTo>
                    <a:pt x="69" y="29"/>
                  </a:lnTo>
                  <a:lnTo>
                    <a:pt x="68" y="33"/>
                  </a:lnTo>
                  <a:lnTo>
                    <a:pt x="65" y="39"/>
                  </a:lnTo>
                  <a:lnTo>
                    <a:pt x="62" y="45"/>
                  </a:lnTo>
                  <a:lnTo>
                    <a:pt x="60" y="50"/>
                  </a:lnTo>
                  <a:lnTo>
                    <a:pt x="57" y="56"/>
                  </a:lnTo>
                  <a:lnTo>
                    <a:pt x="56" y="62"/>
                  </a:lnTo>
                  <a:lnTo>
                    <a:pt x="53" y="68"/>
                  </a:lnTo>
                  <a:lnTo>
                    <a:pt x="50" y="73"/>
                  </a:lnTo>
                  <a:lnTo>
                    <a:pt x="48" y="77"/>
                  </a:lnTo>
                  <a:lnTo>
                    <a:pt x="45" y="82"/>
                  </a:lnTo>
                  <a:lnTo>
                    <a:pt x="44" y="86"/>
                  </a:lnTo>
                  <a:lnTo>
                    <a:pt x="39" y="94"/>
                  </a:lnTo>
                  <a:lnTo>
                    <a:pt x="36" y="98"/>
                  </a:lnTo>
                  <a:lnTo>
                    <a:pt x="33" y="103"/>
                  </a:lnTo>
                  <a:lnTo>
                    <a:pt x="30" y="109"/>
                  </a:lnTo>
                  <a:lnTo>
                    <a:pt x="26" y="115"/>
                  </a:lnTo>
                  <a:lnTo>
                    <a:pt x="23" y="119"/>
                  </a:lnTo>
                  <a:lnTo>
                    <a:pt x="20" y="124"/>
                  </a:lnTo>
                  <a:lnTo>
                    <a:pt x="15" y="130"/>
                  </a:lnTo>
                  <a:lnTo>
                    <a:pt x="9" y="134"/>
                  </a:lnTo>
                  <a:lnTo>
                    <a:pt x="6" y="139"/>
                  </a:lnTo>
                  <a:lnTo>
                    <a:pt x="2" y="142"/>
                  </a:lnTo>
                  <a:lnTo>
                    <a:pt x="0" y="136"/>
                  </a:lnTo>
                  <a:lnTo>
                    <a:pt x="2" y="130"/>
                  </a:lnTo>
                  <a:lnTo>
                    <a:pt x="2" y="125"/>
                  </a:lnTo>
                  <a:lnTo>
                    <a:pt x="5" y="121"/>
                  </a:lnTo>
                  <a:lnTo>
                    <a:pt x="6" y="116"/>
                  </a:lnTo>
                  <a:lnTo>
                    <a:pt x="9" y="112"/>
                  </a:lnTo>
                  <a:lnTo>
                    <a:pt x="14" y="106"/>
                  </a:lnTo>
                  <a:lnTo>
                    <a:pt x="18" y="101"/>
                  </a:lnTo>
                  <a:lnTo>
                    <a:pt x="24" y="95"/>
                  </a:lnTo>
                  <a:lnTo>
                    <a:pt x="30" y="89"/>
                  </a:lnTo>
                  <a:lnTo>
                    <a:pt x="36" y="83"/>
                  </a:lnTo>
                  <a:lnTo>
                    <a:pt x="42" y="79"/>
                  </a:lnTo>
                  <a:lnTo>
                    <a:pt x="48" y="76"/>
                  </a:lnTo>
                  <a:lnTo>
                    <a:pt x="54" y="73"/>
                  </a:lnTo>
                  <a:lnTo>
                    <a:pt x="60" y="71"/>
                  </a:lnTo>
                  <a:lnTo>
                    <a:pt x="65" y="70"/>
                  </a:lnTo>
                  <a:lnTo>
                    <a:pt x="71" y="71"/>
                  </a:lnTo>
                  <a:lnTo>
                    <a:pt x="74" y="73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2574" y="2035"/>
              <a:ext cx="70" cy="79"/>
            </a:xfrm>
            <a:custGeom>
              <a:avLst/>
              <a:gdLst>
                <a:gd name="T0" fmla="*/ 69 w 70"/>
                <a:gd name="T1" fmla="*/ 12 h 79"/>
                <a:gd name="T2" fmla="*/ 67 w 70"/>
                <a:gd name="T3" fmla="*/ 7 h 79"/>
                <a:gd name="T4" fmla="*/ 64 w 70"/>
                <a:gd name="T5" fmla="*/ 4 h 79"/>
                <a:gd name="T6" fmla="*/ 60 w 70"/>
                <a:gd name="T7" fmla="*/ 2 h 79"/>
                <a:gd name="T8" fmla="*/ 55 w 70"/>
                <a:gd name="T9" fmla="*/ 0 h 79"/>
                <a:gd name="T10" fmla="*/ 51 w 70"/>
                <a:gd name="T11" fmla="*/ 0 h 79"/>
                <a:gd name="T12" fmla="*/ 45 w 70"/>
                <a:gd name="T13" fmla="*/ 0 h 79"/>
                <a:gd name="T14" fmla="*/ 40 w 70"/>
                <a:gd name="T15" fmla="*/ 1 h 79"/>
                <a:gd name="T16" fmla="*/ 36 w 70"/>
                <a:gd name="T17" fmla="*/ 4 h 79"/>
                <a:gd name="T18" fmla="*/ 32 w 70"/>
                <a:gd name="T19" fmla="*/ 7 h 79"/>
                <a:gd name="T20" fmla="*/ 28 w 70"/>
                <a:gd name="T21" fmla="*/ 10 h 79"/>
                <a:gd name="T22" fmla="*/ 24 w 70"/>
                <a:gd name="T23" fmla="*/ 15 h 79"/>
                <a:gd name="T24" fmla="*/ 19 w 70"/>
                <a:gd name="T25" fmla="*/ 19 h 79"/>
                <a:gd name="T26" fmla="*/ 16 w 70"/>
                <a:gd name="T27" fmla="*/ 24 h 79"/>
                <a:gd name="T28" fmla="*/ 13 w 70"/>
                <a:gd name="T29" fmla="*/ 28 h 79"/>
                <a:gd name="T30" fmla="*/ 10 w 70"/>
                <a:gd name="T31" fmla="*/ 33 h 79"/>
                <a:gd name="T32" fmla="*/ 7 w 70"/>
                <a:gd name="T33" fmla="*/ 39 h 79"/>
                <a:gd name="T34" fmla="*/ 4 w 70"/>
                <a:gd name="T35" fmla="*/ 44 h 79"/>
                <a:gd name="T36" fmla="*/ 2 w 70"/>
                <a:gd name="T37" fmla="*/ 48 h 79"/>
                <a:gd name="T38" fmla="*/ 0 w 70"/>
                <a:gd name="T39" fmla="*/ 55 h 79"/>
                <a:gd name="T40" fmla="*/ 0 w 70"/>
                <a:gd name="T41" fmla="*/ 60 h 79"/>
                <a:gd name="T42" fmla="*/ 0 w 70"/>
                <a:gd name="T43" fmla="*/ 65 h 79"/>
                <a:gd name="T44" fmla="*/ 1 w 70"/>
                <a:gd name="T45" fmla="*/ 69 h 79"/>
                <a:gd name="T46" fmla="*/ 3 w 70"/>
                <a:gd name="T47" fmla="*/ 73 h 79"/>
                <a:gd name="T48" fmla="*/ 6 w 70"/>
                <a:gd name="T49" fmla="*/ 75 h 79"/>
                <a:gd name="T50" fmla="*/ 10 w 70"/>
                <a:gd name="T51" fmla="*/ 77 h 79"/>
                <a:gd name="T52" fmla="*/ 16 w 70"/>
                <a:gd name="T53" fmla="*/ 78 h 79"/>
                <a:gd name="T54" fmla="*/ 21 w 70"/>
                <a:gd name="T55" fmla="*/ 78 h 79"/>
                <a:gd name="T56" fmla="*/ 25 w 70"/>
                <a:gd name="T57" fmla="*/ 78 h 79"/>
                <a:gd name="T58" fmla="*/ 30 w 70"/>
                <a:gd name="T59" fmla="*/ 77 h 79"/>
                <a:gd name="T60" fmla="*/ 34 w 70"/>
                <a:gd name="T61" fmla="*/ 76 h 79"/>
                <a:gd name="T62" fmla="*/ 39 w 70"/>
                <a:gd name="T63" fmla="*/ 72 h 79"/>
                <a:gd name="T64" fmla="*/ 40 w 70"/>
                <a:gd name="T65" fmla="*/ 71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0" h="79">
                  <a:moveTo>
                    <a:pt x="69" y="12"/>
                  </a:moveTo>
                  <a:lnTo>
                    <a:pt x="67" y="7"/>
                  </a:lnTo>
                  <a:lnTo>
                    <a:pt x="64" y="4"/>
                  </a:lnTo>
                  <a:lnTo>
                    <a:pt x="60" y="2"/>
                  </a:lnTo>
                  <a:lnTo>
                    <a:pt x="55" y="0"/>
                  </a:lnTo>
                  <a:lnTo>
                    <a:pt x="51" y="0"/>
                  </a:lnTo>
                  <a:lnTo>
                    <a:pt x="45" y="0"/>
                  </a:lnTo>
                  <a:lnTo>
                    <a:pt x="40" y="1"/>
                  </a:lnTo>
                  <a:lnTo>
                    <a:pt x="36" y="4"/>
                  </a:lnTo>
                  <a:lnTo>
                    <a:pt x="32" y="7"/>
                  </a:lnTo>
                  <a:lnTo>
                    <a:pt x="28" y="10"/>
                  </a:lnTo>
                  <a:lnTo>
                    <a:pt x="24" y="15"/>
                  </a:lnTo>
                  <a:lnTo>
                    <a:pt x="19" y="19"/>
                  </a:lnTo>
                  <a:lnTo>
                    <a:pt x="16" y="24"/>
                  </a:lnTo>
                  <a:lnTo>
                    <a:pt x="13" y="28"/>
                  </a:lnTo>
                  <a:lnTo>
                    <a:pt x="10" y="33"/>
                  </a:lnTo>
                  <a:lnTo>
                    <a:pt x="7" y="39"/>
                  </a:lnTo>
                  <a:lnTo>
                    <a:pt x="4" y="44"/>
                  </a:lnTo>
                  <a:lnTo>
                    <a:pt x="2" y="48"/>
                  </a:lnTo>
                  <a:lnTo>
                    <a:pt x="0" y="55"/>
                  </a:lnTo>
                  <a:lnTo>
                    <a:pt x="0" y="60"/>
                  </a:lnTo>
                  <a:lnTo>
                    <a:pt x="0" y="65"/>
                  </a:lnTo>
                  <a:lnTo>
                    <a:pt x="1" y="69"/>
                  </a:lnTo>
                  <a:lnTo>
                    <a:pt x="3" y="73"/>
                  </a:lnTo>
                  <a:lnTo>
                    <a:pt x="6" y="75"/>
                  </a:lnTo>
                  <a:lnTo>
                    <a:pt x="10" y="77"/>
                  </a:lnTo>
                  <a:lnTo>
                    <a:pt x="16" y="78"/>
                  </a:lnTo>
                  <a:lnTo>
                    <a:pt x="21" y="78"/>
                  </a:lnTo>
                  <a:lnTo>
                    <a:pt x="25" y="78"/>
                  </a:lnTo>
                  <a:lnTo>
                    <a:pt x="30" y="77"/>
                  </a:lnTo>
                  <a:lnTo>
                    <a:pt x="34" y="76"/>
                  </a:lnTo>
                  <a:lnTo>
                    <a:pt x="39" y="72"/>
                  </a:lnTo>
                  <a:lnTo>
                    <a:pt x="40" y="71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2597" y="2035"/>
              <a:ext cx="87" cy="143"/>
            </a:xfrm>
            <a:custGeom>
              <a:avLst/>
              <a:gdLst>
                <a:gd name="T0" fmla="*/ 57 w 87"/>
                <a:gd name="T1" fmla="*/ 86 h 143"/>
                <a:gd name="T2" fmla="*/ 52 w 87"/>
                <a:gd name="T3" fmla="*/ 79 h 143"/>
                <a:gd name="T4" fmla="*/ 43 w 87"/>
                <a:gd name="T5" fmla="*/ 69 h 143"/>
                <a:gd name="T6" fmla="*/ 34 w 87"/>
                <a:gd name="T7" fmla="*/ 62 h 143"/>
                <a:gd name="T8" fmla="*/ 47 w 87"/>
                <a:gd name="T9" fmla="*/ 53 h 143"/>
                <a:gd name="T10" fmla="*/ 55 w 87"/>
                <a:gd name="T11" fmla="*/ 45 h 143"/>
                <a:gd name="T12" fmla="*/ 62 w 87"/>
                <a:gd name="T13" fmla="*/ 36 h 143"/>
                <a:gd name="T14" fmla="*/ 71 w 87"/>
                <a:gd name="T15" fmla="*/ 24 h 143"/>
                <a:gd name="T16" fmla="*/ 80 w 87"/>
                <a:gd name="T17" fmla="*/ 9 h 143"/>
                <a:gd name="T18" fmla="*/ 86 w 87"/>
                <a:gd name="T19" fmla="*/ 0 h 143"/>
                <a:gd name="T20" fmla="*/ 82 w 87"/>
                <a:gd name="T21" fmla="*/ 9 h 143"/>
                <a:gd name="T22" fmla="*/ 74 w 87"/>
                <a:gd name="T23" fmla="*/ 20 h 143"/>
                <a:gd name="T24" fmla="*/ 70 w 87"/>
                <a:gd name="T25" fmla="*/ 29 h 143"/>
                <a:gd name="T26" fmla="*/ 65 w 87"/>
                <a:gd name="T27" fmla="*/ 39 h 143"/>
                <a:gd name="T28" fmla="*/ 61 w 87"/>
                <a:gd name="T29" fmla="*/ 50 h 143"/>
                <a:gd name="T30" fmla="*/ 56 w 87"/>
                <a:gd name="T31" fmla="*/ 62 h 143"/>
                <a:gd name="T32" fmla="*/ 50 w 87"/>
                <a:gd name="T33" fmla="*/ 73 h 143"/>
                <a:gd name="T34" fmla="*/ 46 w 87"/>
                <a:gd name="T35" fmla="*/ 82 h 143"/>
                <a:gd name="T36" fmla="*/ 40 w 87"/>
                <a:gd name="T37" fmla="*/ 94 h 143"/>
                <a:gd name="T38" fmla="*/ 34 w 87"/>
                <a:gd name="T39" fmla="*/ 103 h 143"/>
                <a:gd name="T40" fmla="*/ 26 w 87"/>
                <a:gd name="T41" fmla="*/ 115 h 143"/>
                <a:gd name="T42" fmla="*/ 20 w 87"/>
                <a:gd name="T43" fmla="*/ 124 h 143"/>
                <a:gd name="T44" fmla="*/ 12 w 87"/>
                <a:gd name="T45" fmla="*/ 135 h 143"/>
                <a:gd name="T46" fmla="*/ 2 w 87"/>
                <a:gd name="T47" fmla="*/ 142 h 143"/>
                <a:gd name="T48" fmla="*/ 0 w 87"/>
                <a:gd name="T49" fmla="*/ 129 h 143"/>
                <a:gd name="T50" fmla="*/ 3 w 87"/>
                <a:gd name="T51" fmla="*/ 122 h 143"/>
                <a:gd name="T52" fmla="*/ 10 w 87"/>
                <a:gd name="T53" fmla="*/ 112 h 143"/>
                <a:gd name="T54" fmla="*/ 19 w 87"/>
                <a:gd name="T55" fmla="*/ 101 h 143"/>
                <a:gd name="T56" fmla="*/ 31 w 87"/>
                <a:gd name="T57" fmla="*/ 89 h 143"/>
                <a:gd name="T58" fmla="*/ 43 w 87"/>
                <a:gd name="T59" fmla="*/ 79 h 143"/>
                <a:gd name="T60" fmla="*/ 55 w 87"/>
                <a:gd name="T61" fmla="*/ 73 h 143"/>
                <a:gd name="T62" fmla="*/ 65 w 87"/>
                <a:gd name="T63" fmla="*/ 70 h 143"/>
                <a:gd name="T64" fmla="*/ 72 w 87"/>
                <a:gd name="T65" fmla="*/ 70 h 143"/>
                <a:gd name="T66" fmla="*/ 78 w 87"/>
                <a:gd name="T67" fmla="*/ 7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7" h="143">
                  <a:moveTo>
                    <a:pt x="61" y="92"/>
                  </a:moveTo>
                  <a:lnTo>
                    <a:pt x="57" y="86"/>
                  </a:lnTo>
                  <a:lnTo>
                    <a:pt x="55" y="83"/>
                  </a:lnTo>
                  <a:lnTo>
                    <a:pt x="52" y="79"/>
                  </a:lnTo>
                  <a:lnTo>
                    <a:pt x="47" y="74"/>
                  </a:lnTo>
                  <a:lnTo>
                    <a:pt x="43" y="69"/>
                  </a:lnTo>
                  <a:lnTo>
                    <a:pt x="38" y="66"/>
                  </a:lnTo>
                  <a:lnTo>
                    <a:pt x="34" y="62"/>
                  </a:lnTo>
                  <a:lnTo>
                    <a:pt x="42" y="57"/>
                  </a:lnTo>
                  <a:lnTo>
                    <a:pt x="47" y="53"/>
                  </a:lnTo>
                  <a:lnTo>
                    <a:pt x="50" y="50"/>
                  </a:lnTo>
                  <a:lnTo>
                    <a:pt x="55" y="45"/>
                  </a:lnTo>
                  <a:lnTo>
                    <a:pt x="58" y="41"/>
                  </a:lnTo>
                  <a:lnTo>
                    <a:pt x="62" y="36"/>
                  </a:lnTo>
                  <a:lnTo>
                    <a:pt x="67" y="30"/>
                  </a:lnTo>
                  <a:lnTo>
                    <a:pt x="71" y="24"/>
                  </a:lnTo>
                  <a:lnTo>
                    <a:pt x="76" y="17"/>
                  </a:lnTo>
                  <a:lnTo>
                    <a:pt x="80" y="9"/>
                  </a:lnTo>
                  <a:lnTo>
                    <a:pt x="83" y="5"/>
                  </a:lnTo>
                  <a:lnTo>
                    <a:pt x="86" y="0"/>
                  </a:lnTo>
                  <a:lnTo>
                    <a:pt x="85" y="5"/>
                  </a:lnTo>
                  <a:lnTo>
                    <a:pt x="82" y="9"/>
                  </a:lnTo>
                  <a:lnTo>
                    <a:pt x="79" y="14"/>
                  </a:lnTo>
                  <a:lnTo>
                    <a:pt x="74" y="20"/>
                  </a:lnTo>
                  <a:lnTo>
                    <a:pt x="71" y="24"/>
                  </a:lnTo>
                  <a:lnTo>
                    <a:pt x="70" y="29"/>
                  </a:lnTo>
                  <a:lnTo>
                    <a:pt x="68" y="33"/>
                  </a:lnTo>
                  <a:lnTo>
                    <a:pt x="65" y="39"/>
                  </a:lnTo>
                  <a:lnTo>
                    <a:pt x="63" y="44"/>
                  </a:lnTo>
                  <a:lnTo>
                    <a:pt x="61" y="50"/>
                  </a:lnTo>
                  <a:lnTo>
                    <a:pt x="58" y="56"/>
                  </a:lnTo>
                  <a:lnTo>
                    <a:pt x="56" y="62"/>
                  </a:lnTo>
                  <a:lnTo>
                    <a:pt x="53" y="68"/>
                  </a:lnTo>
                  <a:lnTo>
                    <a:pt x="50" y="73"/>
                  </a:lnTo>
                  <a:lnTo>
                    <a:pt x="49" y="77"/>
                  </a:lnTo>
                  <a:lnTo>
                    <a:pt x="46" y="82"/>
                  </a:lnTo>
                  <a:lnTo>
                    <a:pt x="44" y="86"/>
                  </a:lnTo>
                  <a:lnTo>
                    <a:pt x="40" y="94"/>
                  </a:lnTo>
                  <a:lnTo>
                    <a:pt x="37" y="98"/>
                  </a:lnTo>
                  <a:lnTo>
                    <a:pt x="34" y="103"/>
                  </a:lnTo>
                  <a:lnTo>
                    <a:pt x="31" y="109"/>
                  </a:lnTo>
                  <a:lnTo>
                    <a:pt x="26" y="115"/>
                  </a:lnTo>
                  <a:lnTo>
                    <a:pt x="23" y="119"/>
                  </a:lnTo>
                  <a:lnTo>
                    <a:pt x="20" y="124"/>
                  </a:lnTo>
                  <a:lnTo>
                    <a:pt x="16" y="130"/>
                  </a:lnTo>
                  <a:lnTo>
                    <a:pt x="12" y="135"/>
                  </a:lnTo>
                  <a:lnTo>
                    <a:pt x="8" y="140"/>
                  </a:lnTo>
                  <a:lnTo>
                    <a:pt x="2" y="142"/>
                  </a:lnTo>
                  <a:lnTo>
                    <a:pt x="0" y="137"/>
                  </a:lnTo>
                  <a:lnTo>
                    <a:pt x="0" y="129"/>
                  </a:lnTo>
                  <a:lnTo>
                    <a:pt x="2" y="125"/>
                  </a:lnTo>
                  <a:lnTo>
                    <a:pt x="3" y="122"/>
                  </a:lnTo>
                  <a:lnTo>
                    <a:pt x="7" y="116"/>
                  </a:lnTo>
                  <a:lnTo>
                    <a:pt x="10" y="112"/>
                  </a:lnTo>
                  <a:lnTo>
                    <a:pt x="14" y="106"/>
                  </a:lnTo>
                  <a:lnTo>
                    <a:pt x="19" y="101"/>
                  </a:lnTo>
                  <a:lnTo>
                    <a:pt x="25" y="95"/>
                  </a:lnTo>
                  <a:lnTo>
                    <a:pt x="31" y="89"/>
                  </a:lnTo>
                  <a:lnTo>
                    <a:pt x="37" y="83"/>
                  </a:lnTo>
                  <a:lnTo>
                    <a:pt x="43" y="79"/>
                  </a:lnTo>
                  <a:lnTo>
                    <a:pt x="49" y="76"/>
                  </a:lnTo>
                  <a:lnTo>
                    <a:pt x="55" y="73"/>
                  </a:lnTo>
                  <a:lnTo>
                    <a:pt x="61" y="71"/>
                  </a:lnTo>
                  <a:lnTo>
                    <a:pt x="65" y="70"/>
                  </a:lnTo>
                  <a:lnTo>
                    <a:pt x="69" y="70"/>
                  </a:lnTo>
                  <a:lnTo>
                    <a:pt x="72" y="70"/>
                  </a:lnTo>
                  <a:lnTo>
                    <a:pt x="76" y="72"/>
                  </a:lnTo>
                  <a:lnTo>
                    <a:pt x="78" y="74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Arrow: Down 12">
            <a:extLst>
              <a:ext uri="{FF2B5EF4-FFF2-40B4-BE49-F238E27FC236}">
                <a16:creationId xmlns:a16="http://schemas.microsoft.com/office/drawing/2014/main" id="{BE17D99D-B320-4E9C-84B2-B6FB7E5493B3}"/>
              </a:ext>
            </a:extLst>
          </p:cNvPr>
          <p:cNvSpPr/>
          <p:nvPr/>
        </p:nvSpPr>
        <p:spPr>
          <a:xfrm rot="18945386">
            <a:off x="3982272" y="-9878"/>
            <a:ext cx="238605" cy="5718670"/>
          </a:xfrm>
          <a:prstGeom prst="down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004083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926" y="690077"/>
            <a:ext cx="8346147" cy="5755123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6755907" y="4137379"/>
            <a:ext cx="390617" cy="102742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968971" y="3906546"/>
            <a:ext cx="185543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266692"/>
                </a:solidFill>
                <a:latin typeface="Arial" charset="0"/>
              </a:rPr>
              <a:t>Neutrophil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249800" y="177963"/>
            <a:ext cx="2894200" cy="345887"/>
            <a:chOff x="7956897" y="36161"/>
            <a:chExt cx="1280966" cy="523220"/>
          </a:xfrm>
        </p:grpSpPr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8092847" y="36161"/>
            <a:ext cx="1009067" cy="523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4" imgW="685440" imgH="355320" progId="">
                    <p:embed/>
                  </p:oleObj>
                </mc:Choice>
                <mc:Fallback>
                  <p:oleObj r:id="rId4" imgW="685440" imgH="35532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8092847" y="36161"/>
                          <a:ext cx="1009067" cy="5232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7956897" y="36161"/>
              <a:ext cx="12809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8F8F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UNC School of Medicine</a:t>
              </a: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544126" y="5862079"/>
            <a:ext cx="427423" cy="357485"/>
            <a:chOff x="2486" y="2029"/>
            <a:chExt cx="198" cy="149"/>
          </a:xfrm>
        </p:grpSpPr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2486" y="2029"/>
              <a:ext cx="87" cy="143"/>
            </a:xfrm>
            <a:custGeom>
              <a:avLst/>
              <a:gdLst>
                <a:gd name="T0" fmla="*/ 58 w 87"/>
                <a:gd name="T1" fmla="*/ 87 h 143"/>
                <a:gd name="T2" fmla="*/ 51 w 87"/>
                <a:gd name="T3" fmla="*/ 79 h 143"/>
                <a:gd name="T4" fmla="*/ 42 w 87"/>
                <a:gd name="T5" fmla="*/ 69 h 143"/>
                <a:gd name="T6" fmla="*/ 38 w 87"/>
                <a:gd name="T7" fmla="*/ 62 h 143"/>
                <a:gd name="T8" fmla="*/ 45 w 87"/>
                <a:gd name="T9" fmla="*/ 53 h 143"/>
                <a:gd name="T10" fmla="*/ 54 w 87"/>
                <a:gd name="T11" fmla="*/ 45 h 143"/>
                <a:gd name="T12" fmla="*/ 62 w 87"/>
                <a:gd name="T13" fmla="*/ 36 h 143"/>
                <a:gd name="T14" fmla="*/ 71 w 87"/>
                <a:gd name="T15" fmla="*/ 24 h 143"/>
                <a:gd name="T16" fmla="*/ 80 w 87"/>
                <a:gd name="T17" fmla="*/ 9 h 143"/>
                <a:gd name="T18" fmla="*/ 86 w 87"/>
                <a:gd name="T19" fmla="*/ 0 h 143"/>
                <a:gd name="T20" fmla="*/ 81 w 87"/>
                <a:gd name="T21" fmla="*/ 9 h 143"/>
                <a:gd name="T22" fmla="*/ 74 w 87"/>
                <a:gd name="T23" fmla="*/ 20 h 143"/>
                <a:gd name="T24" fmla="*/ 69 w 87"/>
                <a:gd name="T25" fmla="*/ 29 h 143"/>
                <a:gd name="T26" fmla="*/ 65 w 87"/>
                <a:gd name="T27" fmla="*/ 39 h 143"/>
                <a:gd name="T28" fmla="*/ 60 w 87"/>
                <a:gd name="T29" fmla="*/ 50 h 143"/>
                <a:gd name="T30" fmla="*/ 56 w 87"/>
                <a:gd name="T31" fmla="*/ 62 h 143"/>
                <a:gd name="T32" fmla="*/ 50 w 87"/>
                <a:gd name="T33" fmla="*/ 73 h 143"/>
                <a:gd name="T34" fmla="*/ 45 w 87"/>
                <a:gd name="T35" fmla="*/ 82 h 143"/>
                <a:gd name="T36" fmla="*/ 39 w 87"/>
                <a:gd name="T37" fmla="*/ 94 h 143"/>
                <a:gd name="T38" fmla="*/ 33 w 87"/>
                <a:gd name="T39" fmla="*/ 103 h 143"/>
                <a:gd name="T40" fmla="*/ 26 w 87"/>
                <a:gd name="T41" fmla="*/ 115 h 143"/>
                <a:gd name="T42" fmla="*/ 20 w 87"/>
                <a:gd name="T43" fmla="*/ 124 h 143"/>
                <a:gd name="T44" fmla="*/ 9 w 87"/>
                <a:gd name="T45" fmla="*/ 134 h 143"/>
                <a:gd name="T46" fmla="*/ 2 w 87"/>
                <a:gd name="T47" fmla="*/ 142 h 143"/>
                <a:gd name="T48" fmla="*/ 2 w 87"/>
                <a:gd name="T49" fmla="*/ 130 h 143"/>
                <a:gd name="T50" fmla="*/ 5 w 87"/>
                <a:gd name="T51" fmla="*/ 121 h 143"/>
                <a:gd name="T52" fmla="*/ 9 w 87"/>
                <a:gd name="T53" fmla="*/ 112 h 143"/>
                <a:gd name="T54" fmla="*/ 18 w 87"/>
                <a:gd name="T55" fmla="*/ 101 h 143"/>
                <a:gd name="T56" fmla="*/ 30 w 87"/>
                <a:gd name="T57" fmla="*/ 89 h 143"/>
                <a:gd name="T58" fmla="*/ 42 w 87"/>
                <a:gd name="T59" fmla="*/ 79 h 143"/>
                <a:gd name="T60" fmla="*/ 54 w 87"/>
                <a:gd name="T61" fmla="*/ 73 h 143"/>
                <a:gd name="T62" fmla="*/ 65 w 87"/>
                <a:gd name="T63" fmla="*/ 70 h 143"/>
                <a:gd name="T64" fmla="*/ 74 w 87"/>
                <a:gd name="T65" fmla="*/ 7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7" h="143">
                  <a:moveTo>
                    <a:pt x="60" y="92"/>
                  </a:moveTo>
                  <a:lnTo>
                    <a:pt x="58" y="87"/>
                  </a:lnTo>
                  <a:lnTo>
                    <a:pt x="54" y="83"/>
                  </a:lnTo>
                  <a:lnTo>
                    <a:pt x="51" y="79"/>
                  </a:lnTo>
                  <a:lnTo>
                    <a:pt x="47" y="74"/>
                  </a:lnTo>
                  <a:lnTo>
                    <a:pt x="42" y="69"/>
                  </a:lnTo>
                  <a:lnTo>
                    <a:pt x="34" y="64"/>
                  </a:lnTo>
                  <a:lnTo>
                    <a:pt x="38" y="62"/>
                  </a:lnTo>
                  <a:lnTo>
                    <a:pt x="42" y="57"/>
                  </a:lnTo>
                  <a:lnTo>
                    <a:pt x="45" y="53"/>
                  </a:lnTo>
                  <a:lnTo>
                    <a:pt x="50" y="50"/>
                  </a:lnTo>
                  <a:lnTo>
                    <a:pt x="54" y="45"/>
                  </a:lnTo>
                  <a:lnTo>
                    <a:pt x="57" y="41"/>
                  </a:lnTo>
                  <a:lnTo>
                    <a:pt x="62" y="36"/>
                  </a:lnTo>
                  <a:lnTo>
                    <a:pt x="66" y="30"/>
                  </a:lnTo>
                  <a:lnTo>
                    <a:pt x="71" y="24"/>
                  </a:lnTo>
                  <a:lnTo>
                    <a:pt x="75" y="17"/>
                  </a:lnTo>
                  <a:lnTo>
                    <a:pt x="80" y="9"/>
                  </a:lnTo>
                  <a:lnTo>
                    <a:pt x="83" y="5"/>
                  </a:lnTo>
                  <a:lnTo>
                    <a:pt x="86" y="0"/>
                  </a:lnTo>
                  <a:lnTo>
                    <a:pt x="84" y="5"/>
                  </a:lnTo>
                  <a:lnTo>
                    <a:pt x="81" y="9"/>
                  </a:lnTo>
                  <a:lnTo>
                    <a:pt x="78" y="14"/>
                  </a:lnTo>
                  <a:lnTo>
                    <a:pt x="74" y="20"/>
                  </a:lnTo>
                  <a:lnTo>
                    <a:pt x="71" y="24"/>
                  </a:lnTo>
                  <a:lnTo>
                    <a:pt x="69" y="29"/>
                  </a:lnTo>
                  <a:lnTo>
                    <a:pt x="68" y="33"/>
                  </a:lnTo>
                  <a:lnTo>
                    <a:pt x="65" y="39"/>
                  </a:lnTo>
                  <a:lnTo>
                    <a:pt x="62" y="45"/>
                  </a:lnTo>
                  <a:lnTo>
                    <a:pt x="60" y="50"/>
                  </a:lnTo>
                  <a:lnTo>
                    <a:pt x="57" y="56"/>
                  </a:lnTo>
                  <a:lnTo>
                    <a:pt x="56" y="62"/>
                  </a:lnTo>
                  <a:lnTo>
                    <a:pt x="53" y="68"/>
                  </a:lnTo>
                  <a:lnTo>
                    <a:pt x="50" y="73"/>
                  </a:lnTo>
                  <a:lnTo>
                    <a:pt x="48" y="77"/>
                  </a:lnTo>
                  <a:lnTo>
                    <a:pt x="45" y="82"/>
                  </a:lnTo>
                  <a:lnTo>
                    <a:pt x="44" y="86"/>
                  </a:lnTo>
                  <a:lnTo>
                    <a:pt x="39" y="94"/>
                  </a:lnTo>
                  <a:lnTo>
                    <a:pt x="36" y="98"/>
                  </a:lnTo>
                  <a:lnTo>
                    <a:pt x="33" y="103"/>
                  </a:lnTo>
                  <a:lnTo>
                    <a:pt x="30" y="109"/>
                  </a:lnTo>
                  <a:lnTo>
                    <a:pt x="26" y="115"/>
                  </a:lnTo>
                  <a:lnTo>
                    <a:pt x="23" y="119"/>
                  </a:lnTo>
                  <a:lnTo>
                    <a:pt x="20" y="124"/>
                  </a:lnTo>
                  <a:lnTo>
                    <a:pt x="15" y="130"/>
                  </a:lnTo>
                  <a:lnTo>
                    <a:pt x="9" y="134"/>
                  </a:lnTo>
                  <a:lnTo>
                    <a:pt x="6" y="139"/>
                  </a:lnTo>
                  <a:lnTo>
                    <a:pt x="2" y="142"/>
                  </a:lnTo>
                  <a:lnTo>
                    <a:pt x="0" y="136"/>
                  </a:lnTo>
                  <a:lnTo>
                    <a:pt x="2" y="130"/>
                  </a:lnTo>
                  <a:lnTo>
                    <a:pt x="2" y="125"/>
                  </a:lnTo>
                  <a:lnTo>
                    <a:pt x="5" y="121"/>
                  </a:lnTo>
                  <a:lnTo>
                    <a:pt x="6" y="116"/>
                  </a:lnTo>
                  <a:lnTo>
                    <a:pt x="9" y="112"/>
                  </a:lnTo>
                  <a:lnTo>
                    <a:pt x="14" y="106"/>
                  </a:lnTo>
                  <a:lnTo>
                    <a:pt x="18" y="101"/>
                  </a:lnTo>
                  <a:lnTo>
                    <a:pt x="24" y="95"/>
                  </a:lnTo>
                  <a:lnTo>
                    <a:pt x="30" y="89"/>
                  </a:lnTo>
                  <a:lnTo>
                    <a:pt x="36" y="83"/>
                  </a:lnTo>
                  <a:lnTo>
                    <a:pt x="42" y="79"/>
                  </a:lnTo>
                  <a:lnTo>
                    <a:pt x="48" y="76"/>
                  </a:lnTo>
                  <a:lnTo>
                    <a:pt x="54" y="73"/>
                  </a:lnTo>
                  <a:lnTo>
                    <a:pt x="60" y="71"/>
                  </a:lnTo>
                  <a:lnTo>
                    <a:pt x="65" y="70"/>
                  </a:lnTo>
                  <a:lnTo>
                    <a:pt x="71" y="71"/>
                  </a:lnTo>
                  <a:lnTo>
                    <a:pt x="74" y="73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2574" y="2035"/>
              <a:ext cx="70" cy="79"/>
            </a:xfrm>
            <a:custGeom>
              <a:avLst/>
              <a:gdLst>
                <a:gd name="T0" fmla="*/ 69 w 70"/>
                <a:gd name="T1" fmla="*/ 12 h 79"/>
                <a:gd name="T2" fmla="*/ 67 w 70"/>
                <a:gd name="T3" fmla="*/ 7 h 79"/>
                <a:gd name="T4" fmla="*/ 64 w 70"/>
                <a:gd name="T5" fmla="*/ 4 h 79"/>
                <a:gd name="T6" fmla="*/ 60 w 70"/>
                <a:gd name="T7" fmla="*/ 2 h 79"/>
                <a:gd name="T8" fmla="*/ 55 w 70"/>
                <a:gd name="T9" fmla="*/ 0 h 79"/>
                <a:gd name="T10" fmla="*/ 51 w 70"/>
                <a:gd name="T11" fmla="*/ 0 h 79"/>
                <a:gd name="T12" fmla="*/ 45 w 70"/>
                <a:gd name="T13" fmla="*/ 0 h 79"/>
                <a:gd name="T14" fmla="*/ 40 w 70"/>
                <a:gd name="T15" fmla="*/ 1 h 79"/>
                <a:gd name="T16" fmla="*/ 36 w 70"/>
                <a:gd name="T17" fmla="*/ 4 h 79"/>
                <a:gd name="T18" fmla="*/ 32 w 70"/>
                <a:gd name="T19" fmla="*/ 7 h 79"/>
                <a:gd name="T20" fmla="*/ 28 w 70"/>
                <a:gd name="T21" fmla="*/ 10 h 79"/>
                <a:gd name="T22" fmla="*/ 24 w 70"/>
                <a:gd name="T23" fmla="*/ 15 h 79"/>
                <a:gd name="T24" fmla="*/ 19 w 70"/>
                <a:gd name="T25" fmla="*/ 19 h 79"/>
                <a:gd name="T26" fmla="*/ 16 w 70"/>
                <a:gd name="T27" fmla="*/ 24 h 79"/>
                <a:gd name="T28" fmla="*/ 13 w 70"/>
                <a:gd name="T29" fmla="*/ 28 h 79"/>
                <a:gd name="T30" fmla="*/ 10 w 70"/>
                <a:gd name="T31" fmla="*/ 33 h 79"/>
                <a:gd name="T32" fmla="*/ 7 w 70"/>
                <a:gd name="T33" fmla="*/ 39 h 79"/>
                <a:gd name="T34" fmla="*/ 4 w 70"/>
                <a:gd name="T35" fmla="*/ 44 h 79"/>
                <a:gd name="T36" fmla="*/ 2 w 70"/>
                <a:gd name="T37" fmla="*/ 48 h 79"/>
                <a:gd name="T38" fmla="*/ 0 w 70"/>
                <a:gd name="T39" fmla="*/ 55 h 79"/>
                <a:gd name="T40" fmla="*/ 0 w 70"/>
                <a:gd name="T41" fmla="*/ 60 h 79"/>
                <a:gd name="T42" fmla="*/ 0 w 70"/>
                <a:gd name="T43" fmla="*/ 65 h 79"/>
                <a:gd name="T44" fmla="*/ 1 w 70"/>
                <a:gd name="T45" fmla="*/ 69 h 79"/>
                <a:gd name="T46" fmla="*/ 3 w 70"/>
                <a:gd name="T47" fmla="*/ 73 h 79"/>
                <a:gd name="T48" fmla="*/ 6 w 70"/>
                <a:gd name="T49" fmla="*/ 75 h 79"/>
                <a:gd name="T50" fmla="*/ 10 w 70"/>
                <a:gd name="T51" fmla="*/ 77 h 79"/>
                <a:gd name="T52" fmla="*/ 16 w 70"/>
                <a:gd name="T53" fmla="*/ 78 h 79"/>
                <a:gd name="T54" fmla="*/ 21 w 70"/>
                <a:gd name="T55" fmla="*/ 78 h 79"/>
                <a:gd name="T56" fmla="*/ 25 w 70"/>
                <a:gd name="T57" fmla="*/ 78 h 79"/>
                <a:gd name="T58" fmla="*/ 30 w 70"/>
                <a:gd name="T59" fmla="*/ 77 h 79"/>
                <a:gd name="T60" fmla="*/ 34 w 70"/>
                <a:gd name="T61" fmla="*/ 76 h 79"/>
                <a:gd name="T62" fmla="*/ 39 w 70"/>
                <a:gd name="T63" fmla="*/ 72 h 79"/>
                <a:gd name="T64" fmla="*/ 40 w 70"/>
                <a:gd name="T65" fmla="*/ 71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0" h="79">
                  <a:moveTo>
                    <a:pt x="69" y="12"/>
                  </a:moveTo>
                  <a:lnTo>
                    <a:pt x="67" y="7"/>
                  </a:lnTo>
                  <a:lnTo>
                    <a:pt x="64" y="4"/>
                  </a:lnTo>
                  <a:lnTo>
                    <a:pt x="60" y="2"/>
                  </a:lnTo>
                  <a:lnTo>
                    <a:pt x="55" y="0"/>
                  </a:lnTo>
                  <a:lnTo>
                    <a:pt x="51" y="0"/>
                  </a:lnTo>
                  <a:lnTo>
                    <a:pt x="45" y="0"/>
                  </a:lnTo>
                  <a:lnTo>
                    <a:pt x="40" y="1"/>
                  </a:lnTo>
                  <a:lnTo>
                    <a:pt x="36" y="4"/>
                  </a:lnTo>
                  <a:lnTo>
                    <a:pt x="32" y="7"/>
                  </a:lnTo>
                  <a:lnTo>
                    <a:pt x="28" y="10"/>
                  </a:lnTo>
                  <a:lnTo>
                    <a:pt x="24" y="15"/>
                  </a:lnTo>
                  <a:lnTo>
                    <a:pt x="19" y="19"/>
                  </a:lnTo>
                  <a:lnTo>
                    <a:pt x="16" y="24"/>
                  </a:lnTo>
                  <a:lnTo>
                    <a:pt x="13" y="28"/>
                  </a:lnTo>
                  <a:lnTo>
                    <a:pt x="10" y="33"/>
                  </a:lnTo>
                  <a:lnTo>
                    <a:pt x="7" y="39"/>
                  </a:lnTo>
                  <a:lnTo>
                    <a:pt x="4" y="44"/>
                  </a:lnTo>
                  <a:lnTo>
                    <a:pt x="2" y="48"/>
                  </a:lnTo>
                  <a:lnTo>
                    <a:pt x="0" y="55"/>
                  </a:lnTo>
                  <a:lnTo>
                    <a:pt x="0" y="60"/>
                  </a:lnTo>
                  <a:lnTo>
                    <a:pt x="0" y="65"/>
                  </a:lnTo>
                  <a:lnTo>
                    <a:pt x="1" y="69"/>
                  </a:lnTo>
                  <a:lnTo>
                    <a:pt x="3" y="73"/>
                  </a:lnTo>
                  <a:lnTo>
                    <a:pt x="6" y="75"/>
                  </a:lnTo>
                  <a:lnTo>
                    <a:pt x="10" y="77"/>
                  </a:lnTo>
                  <a:lnTo>
                    <a:pt x="16" y="78"/>
                  </a:lnTo>
                  <a:lnTo>
                    <a:pt x="21" y="78"/>
                  </a:lnTo>
                  <a:lnTo>
                    <a:pt x="25" y="78"/>
                  </a:lnTo>
                  <a:lnTo>
                    <a:pt x="30" y="77"/>
                  </a:lnTo>
                  <a:lnTo>
                    <a:pt x="34" y="76"/>
                  </a:lnTo>
                  <a:lnTo>
                    <a:pt x="39" y="72"/>
                  </a:lnTo>
                  <a:lnTo>
                    <a:pt x="40" y="71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2597" y="2035"/>
              <a:ext cx="87" cy="143"/>
            </a:xfrm>
            <a:custGeom>
              <a:avLst/>
              <a:gdLst>
                <a:gd name="T0" fmla="*/ 57 w 87"/>
                <a:gd name="T1" fmla="*/ 86 h 143"/>
                <a:gd name="T2" fmla="*/ 52 w 87"/>
                <a:gd name="T3" fmla="*/ 79 h 143"/>
                <a:gd name="T4" fmla="*/ 43 w 87"/>
                <a:gd name="T5" fmla="*/ 69 h 143"/>
                <a:gd name="T6" fmla="*/ 34 w 87"/>
                <a:gd name="T7" fmla="*/ 62 h 143"/>
                <a:gd name="T8" fmla="*/ 47 w 87"/>
                <a:gd name="T9" fmla="*/ 53 h 143"/>
                <a:gd name="T10" fmla="*/ 55 w 87"/>
                <a:gd name="T11" fmla="*/ 45 h 143"/>
                <a:gd name="T12" fmla="*/ 62 w 87"/>
                <a:gd name="T13" fmla="*/ 36 h 143"/>
                <a:gd name="T14" fmla="*/ 71 w 87"/>
                <a:gd name="T15" fmla="*/ 24 h 143"/>
                <a:gd name="T16" fmla="*/ 80 w 87"/>
                <a:gd name="T17" fmla="*/ 9 h 143"/>
                <a:gd name="T18" fmla="*/ 86 w 87"/>
                <a:gd name="T19" fmla="*/ 0 h 143"/>
                <a:gd name="T20" fmla="*/ 82 w 87"/>
                <a:gd name="T21" fmla="*/ 9 h 143"/>
                <a:gd name="T22" fmla="*/ 74 w 87"/>
                <a:gd name="T23" fmla="*/ 20 h 143"/>
                <a:gd name="T24" fmla="*/ 70 w 87"/>
                <a:gd name="T25" fmla="*/ 29 h 143"/>
                <a:gd name="T26" fmla="*/ 65 w 87"/>
                <a:gd name="T27" fmla="*/ 39 h 143"/>
                <a:gd name="T28" fmla="*/ 61 w 87"/>
                <a:gd name="T29" fmla="*/ 50 h 143"/>
                <a:gd name="T30" fmla="*/ 56 w 87"/>
                <a:gd name="T31" fmla="*/ 62 h 143"/>
                <a:gd name="T32" fmla="*/ 50 w 87"/>
                <a:gd name="T33" fmla="*/ 73 h 143"/>
                <a:gd name="T34" fmla="*/ 46 w 87"/>
                <a:gd name="T35" fmla="*/ 82 h 143"/>
                <a:gd name="T36" fmla="*/ 40 w 87"/>
                <a:gd name="T37" fmla="*/ 94 h 143"/>
                <a:gd name="T38" fmla="*/ 34 w 87"/>
                <a:gd name="T39" fmla="*/ 103 h 143"/>
                <a:gd name="T40" fmla="*/ 26 w 87"/>
                <a:gd name="T41" fmla="*/ 115 h 143"/>
                <a:gd name="T42" fmla="*/ 20 w 87"/>
                <a:gd name="T43" fmla="*/ 124 h 143"/>
                <a:gd name="T44" fmla="*/ 12 w 87"/>
                <a:gd name="T45" fmla="*/ 135 h 143"/>
                <a:gd name="T46" fmla="*/ 2 w 87"/>
                <a:gd name="T47" fmla="*/ 142 h 143"/>
                <a:gd name="T48" fmla="*/ 0 w 87"/>
                <a:gd name="T49" fmla="*/ 129 h 143"/>
                <a:gd name="T50" fmla="*/ 3 w 87"/>
                <a:gd name="T51" fmla="*/ 122 h 143"/>
                <a:gd name="T52" fmla="*/ 10 w 87"/>
                <a:gd name="T53" fmla="*/ 112 h 143"/>
                <a:gd name="T54" fmla="*/ 19 w 87"/>
                <a:gd name="T55" fmla="*/ 101 h 143"/>
                <a:gd name="T56" fmla="*/ 31 w 87"/>
                <a:gd name="T57" fmla="*/ 89 h 143"/>
                <a:gd name="T58" fmla="*/ 43 w 87"/>
                <a:gd name="T59" fmla="*/ 79 h 143"/>
                <a:gd name="T60" fmla="*/ 55 w 87"/>
                <a:gd name="T61" fmla="*/ 73 h 143"/>
                <a:gd name="T62" fmla="*/ 65 w 87"/>
                <a:gd name="T63" fmla="*/ 70 h 143"/>
                <a:gd name="T64" fmla="*/ 72 w 87"/>
                <a:gd name="T65" fmla="*/ 70 h 143"/>
                <a:gd name="T66" fmla="*/ 78 w 87"/>
                <a:gd name="T67" fmla="*/ 7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7" h="143">
                  <a:moveTo>
                    <a:pt x="61" y="92"/>
                  </a:moveTo>
                  <a:lnTo>
                    <a:pt x="57" y="86"/>
                  </a:lnTo>
                  <a:lnTo>
                    <a:pt x="55" y="83"/>
                  </a:lnTo>
                  <a:lnTo>
                    <a:pt x="52" y="79"/>
                  </a:lnTo>
                  <a:lnTo>
                    <a:pt x="47" y="74"/>
                  </a:lnTo>
                  <a:lnTo>
                    <a:pt x="43" y="69"/>
                  </a:lnTo>
                  <a:lnTo>
                    <a:pt x="38" y="66"/>
                  </a:lnTo>
                  <a:lnTo>
                    <a:pt x="34" y="62"/>
                  </a:lnTo>
                  <a:lnTo>
                    <a:pt x="42" y="57"/>
                  </a:lnTo>
                  <a:lnTo>
                    <a:pt x="47" y="53"/>
                  </a:lnTo>
                  <a:lnTo>
                    <a:pt x="50" y="50"/>
                  </a:lnTo>
                  <a:lnTo>
                    <a:pt x="55" y="45"/>
                  </a:lnTo>
                  <a:lnTo>
                    <a:pt x="58" y="41"/>
                  </a:lnTo>
                  <a:lnTo>
                    <a:pt x="62" y="36"/>
                  </a:lnTo>
                  <a:lnTo>
                    <a:pt x="67" y="30"/>
                  </a:lnTo>
                  <a:lnTo>
                    <a:pt x="71" y="24"/>
                  </a:lnTo>
                  <a:lnTo>
                    <a:pt x="76" y="17"/>
                  </a:lnTo>
                  <a:lnTo>
                    <a:pt x="80" y="9"/>
                  </a:lnTo>
                  <a:lnTo>
                    <a:pt x="83" y="5"/>
                  </a:lnTo>
                  <a:lnTo>
                    <a:pt x="86" y="0"/>
                  </a:lnTo>
                  <a:lnTo>
                    <a:pt x="85" y="5"/>
                  </a:lnTo>
                  <a:lnTo>
                    <a:pt x="82" y="9"/>
                  </a:lnTo>
                  <a:lnTo>
                    <a:pt x="79" y="14"/>
                  </a:lnTo>
                  <a:lnTo>
                    <a:pt x="74" y="20"/>
                  </a:lnTo>
                  <a:lnTo>
                    <a:pt x="71" y="24"/>
                  </a:lnTo>
                  <a:lnTo>
                    <a:pt x="70" y="29"/>
                  </a:lnTo>
                  <a:lnTo>
                    <a:pt x="68" y="33"/>
                  </a:lnTo>
                  <a:lnTo>
                    <a:pt x="65" y="39"/>
                  </a:lnTo>
                  <a:lnTo>
                    <a:pt x="63" y="44"/>
                  </a:lnTo>
                  <a:lnTo>
                    <a:pt x="61" y="50"/>
                  </a:lnTo>
                  <a:lnTo>
                    <a:pt x="58" y="56"/>
                  </a:lnTo>
                  <a:lnTo>
                    <a:pt x="56" y="62"/>
                  </a:lnTo>
                  <a:lnTo>
                    <a:pt x="53" y="68"/>
                  </a:lnTo>
                  <a:lnTo>
                    <a:pt x="50" y="73"/>
                  </a:lnTo>
                  <a:lnTo>
                    <a:pt x="49" y="77"/>
                  </a:lnTo>
                  <a:lnTo>
                    <a:pt x="46" y="82"/>
                  </a:lnTo>
                  <a:lnTo>
                    <a:pt x="44" y="86"/>
                  </a:lnTo>
                  <a:lnTo>
                    <a:pt x="40" y="94"/>
                  </a:lnTo>
                  <a:lnTo>
                    <a:pt x="37" y="98"/>
                  </a:lnTo>
                  <a:lnTo>
                    <a:pt x="34" y="103"/>
                  </a:lnTo>
                  <a:lnTo>
                    <a:pt x="31" y="109"/>
                  </a:lnTo>
                  <a:lnTo>
                    <a:pt x="26" y="115"/>
                  </a:lnTo>
                  <a:lnTo>
                    <a:pt x="23" y="119"/>
                  </a:lnTo>
                  <a:lnTo>
                    <a:pt x="20" y="124"/>
                  </a:lnTo>
                  <a:lnTo>
                    <a:pt x="16" y="130"/>
                  </a:lnTo>
                  <a:lnTo>
                    <a:pt x="12" y="135"/>
                  </a:lnTo>
                  <a:lnTo>
                    <a:pt x="8" y="140"/>
                  </a:lnTo>
                  <a:lnTo>
                    <a:pt x="2" y="142"/>
                  </a:lnTo>
                  <a:lnTo>
                    <a:pt x="0" y="137"/>
                  </a:lnTo>
                  <a:lnTo>
                    <a:pt x="0" y="129"/>
                  </a:lnTo>
                  <a:lnTo>
                    <a:pt x="2" y="125"/>
                  </a:lnTo>
                  <a:lnTo>
                    <a:pt x="3" y="122"/>
                  </a:lnTo>
                  <a:lnTo>
                    <a:pt x="7" y="116"/>
                  </a:lnTo>
                  <a:lnTo>
                    <a:pt x="10" y="112"/>
                  </a:lnTo>
                  <a:lnTo>
                    <a:pt x="14" y="106"/>
                  </a:lnTo>
                  <a:lnTo>
                    <a:pt x="19" y="101"/>
                  </a:lnTo>
                  <a:lnTo>
                    <a:pt x="25" y="95"/>
                  </a:lnTo>
                  <a:lnTo>
                    <a:pt x="31" y="89"/>
                  </a:lnTo>
                  <a:lnTo>
                    <a:pt x="37" y="83"/>
                  </a:lnTo>
                  <a:lnTo>
                    <a:pt x="43" y="79"/>
                  </a:lnTo>
                  <a:lnTo>
                    <a:pt x="49" y="76"/>
                  </a:lnTo>
                  <a:lnTo>
                    <a:pt x="55" y="73"/>
                  </a:lnTo>
                  <a:lnTo>
                    <a:pt x="61" y="71"/>
                  </a:lnTo>
                  <a:lnTo>
                    <a:pt x="65" y="70"/>
                  </a:lnTo>
                  <a:lnTo>
                    <a:pt x="69" y="70"/>
                  </a:lnTo>
                  <a:lnTo>
                    <a:pt x="72" y="70"/>
                  </a:lnTo>
                  <a:lnTo>
                    <a:pt x="76" y="72"/>
                  </a:lnTo>
                  <a:lnTo>
                    <a:pt x="78" y="74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Arrow: Down 14">
            <a:extLst>
              <a:ext uri="{FF2B5EF4-FFF2-40B4-BE49-F238E27FC236}">
                <a16:creationId xmlns:a16="http://schemas.microsoft.com/office/drawing/2014/main" id="{B8C56291-D41C-430A-A77B-A00B7D0A395D}"/>
              </a:ext>
            </a:extLst>
          </p:cNvPr>
          <p:cNvSpPr/>
          <p:nvPr/>
        </p:nvSpPr>
        <p:spPr>
          <a:xfrm rot="19154770">
            <a:off x="3105940" y="122749"/>
            <a:ext cx="207839" cy="4085485"/>
          </a:xfrm>
          <a:prstGeom prst="down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432C9B-C55F-4F42-AD6C-197E5A415667}"/>
              </a:ext>
            </a:extLst>
          </p:cNvPr>
          <p:cNvSpPr txBox="1"/>
          <p:nvPr/>
        </p:nvSpPr>
        <p:spPr>
          <a:xfrm>
            <a:off x="-13767" y="145298"/>
            <a:ext cx="581593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charset="0"/>
              </a:rPr>
              <a:t>Neutrophils are attracted to the injury</a:t>
            </a:r>
          </a:p>
        </p:txBody>
      </p:sp>
    </p:spTree>
    <p:extLst>
      <p:ext uri="{BB962C8B-B14F-4D97-AF65-F5344CB8AC3E}">
        <p14:creationId xmlns:p14="http://schemas.microsoft.com/office/powerpoint/2010/main" val="2487957915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78" y="735123"/>
            <a:ext cx="8346147" cy="5925826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5903029" y="1028111"/>
            <a:ext cx="292963" cy="337353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005331" y="365300"/>
            <a:ext cx="157436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266692"/>
                </a:solidFill>
                <a:latin typeface="Arial" charset="0"/>
              </a:rPr>
              <a:t>Scab (eschar)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7188588" y="989623"/>
            <a:ext cx="837460" cy="1078286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483376" y="608636"/>
            <a:ext cx="140855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266692"/>
                </a:solidFill>
                <a:latin typeface="Arial" charset="0"/>
              </a:rPr>
              <a:t>Mitosis</a:t>
            </a:r>
          </a:p>
        </p:txBody>
      </p:sp>
      <p:cxnSp>
        <p:nvCxnSpPr>
          <p:cNvPr id="19" name="Straight Arrow Connector 18"/>
          <p:cNvCxnSpPr>
            <a:cxnSpLocks/>
          </p:cNvCxnSpPr>
          <p:nvPr/>
        </p:nvCxnSpPr>
        <p:spPr>
          <a:xfrm flipH="1" flipV="1">
            <a:off x="4995501" y="1043667"/>
            <a:ext cx="447877" cy="1024242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104975" y="283694"/>
            <a:ext cx="230819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266692"/>
                </a:solidFill>
                <a:latin typeface="Arial" charset="0"/>
              </a:rPr>
              <a:t>Neutrophil Apoptosis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6132592" y="61339"/>
            <a:ext cx="2894200" cy="345887"/>
            <a:chOff x="7956897" y="36161"/>
            <a:chExt cx="1280966" cy="523220"/>
          </a:xfrm>
        </p:grpSpPr>
        <p:graphicFrame>
          <p:nvGraphicFramePr>
            <p:cNvPr id="25" name="Object 24"/>
            <p:cNvGraphicFramePr>
              <a:graphicFrameLocks noChangeAspect="1"/>
            </p:cNvGraphicFramePr>
            <p:nvPr/>
          </p:nvGraphicFramePr>
          <p:xfrm>
            <a:off x="8092847" y="36161"/>
            <a:ext cx="1009067" cy="523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4" imgW="685440" imgH="355320" progId="">
                    <p:embed/>
                  </p:oleObj>
                </mc:Choice>
                <mc:Fallback>
                  <p:oleObj r:id="rId4" imgW="685440" imgH="35532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8092847" y="36161"/>
                          <a:ext cx="1009067" cy="5232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TextBox 25"/>
            <p:cNvSpPr txBox="1"/>
            <p:nvPr/>
          </p:nvSpPr>
          <p:spPr>
            <a:xfrm>
              <a:off x="7956897" y="36161"/>
              <a:ext cx="12809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8F8F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UNC School of Medicine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D4AA38E-80FE-4759-A4E1-E83318766B51}"/>
              </a:ext>
            </a:extLst>
          </p:cNvPr>
          <p:cNvGrpSpPr/>
          <p:nvPr/>
        </p:nvGrpSpPr>
        <p:grpSpPr>
          <a:xfrm>
            <a:off x="456444" y="3196158"/>
            <a:ext cx="8563650" cy="3186767"/>
            <a:chOff x="544126" y="2594908"/>
            <a:chExt cx="8563650" cy="3186767"/>
          </a:xfrm>
        </p:grpSpPr>
        <p:cxnSp>
          <p:nvCxnSpPr>
            <p:cNvPr id="3" name="Straight Arrow Connector 2"/>
            <p:cNvCxnSpPr>
              <a:cxnSpLocks/>
            </p:cNvCxnSpPr>
            <p:nvPr/>
          </p:nvCxnSpPr>
          <p:spPr>
            <a:xfrm flipV="1">
              <a:off x="6731015" y="2914980"/>
              <a:ext cx="312562" cy="400356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7696940" y="3497797"/>
              <a:ext cx="292963" cy="337353"/>
            </a:xfrm>
            <a:prstGeom prst="straightConnector1">
              <a:avLst/>
            </a:prstGeom>
            <a:ln w="5715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880194" y="3198167"/>
              <a:ext cx="192645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rial" charset="0"/>
                </a:rPr>
                <a:t>Lymphocyte</a:t>
              </a:r>
            </a:p>
          </p:txBody>
        </p:sp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544126" y="5424190"/>
              <a:ext cx="427423" cy="357485"/>
              <a:chOff x="2486" y="2029"/>
              <a:chExt cx="198" cy="149"/>
            </a:xfrm>
          </p:grpSpPr>
          <p:sp>
            <p:nvSpPr>
              <p:cNvPr id="21" name="Freeform 7"/>
              <p:cNvSpPr>
                <a:spLocks/>
              </p:cNvSpPr>
              <p:nvPr/>
            </p:nvSpPr>
            <p:spPr bwMode="auto">
              <a:xfrm>
                <a:off x="2486" y="2029"/>
                <a:ext cx="87" cy="143"/>
              </a:xfrm>
              <a:custGeom>
                <a:avLst/>
                <a:gdLst>
                  <a:gd name="T0" fmla="*/ 58 w 87"/>
                  <a:gd name="T1" fmla="*/ 87 h 143"/>
                  <a:gd name="T2" fmla="*/ 51 w 87"/>
                  <a:gd name="T3" fmla="*/ 79 h 143"/>
                  <a:gd name="T4" fmla="*/ 42 w 87"/>
                  <a:gd name="T5" fmla="*/ 69 h 143"/>
                  <a:gd name="T6" fmla="*/ 38 w 87"/>
                  <a:gd name="T7" fmla="*/ 62 h 143"/>
                  <a:gd name="T8" fmla="*/ 45 w 87"/>
                  <a:gd name="T9" fmla="*/ 53 h 143"/>
                  <a:gd name="T10" fmla="*/ 54 w 87"/>
                  <a:gd name="T11" fmla="*/ 45 h 143"/>
                  <a:gd name="T12" fmla="*/ 62 w 87"/>
                  <a:gd name="T13" fmla="*/ 36 h 143"/>
                  <a:gd name="T14" fmla="*/ 71 w 87"/>
                  <a:gd name="T15" fmla="*/ 24 h 143"/>
                  <a:gd name="T16" fmla="*/ 80 w 87"/>
                  <a:gd name="T17" fmla="*/ 9 h 143"/>
                  <a:gd name="T18" fmla="*/ 86 w 87"/>
                  <a:gd name="T19" fmla="*/ 0 h 143"/>
                  <a:gd name="T20" fmla="*/ 81 w 87"/>
                  <a:gd name="T21" fmla="*/ 9 h 143"/>
                  <a:gd name="T22" fmla="*/ 74 w 87"/>
                  <a:gd name="T23" fmla="*/ 20 h 143"/>
                  <a:gd name="T24" fmla="*/ 69 w 87"/>
                  <a:gd name="T25" fmla="*/ 29 h 143"/>
                  <a:gd name="T26" fmla="*/ 65 w 87"/>
                  <a:gd name="T27" fmla="*/ 39 h 143"/>
                  <a:gd name="T28" fmla="*/ 60 w 87"/>
                  <a:gd name="T29" fmla="*/ 50 h 143"/>
                  <a:gd name="T30" fmla="*/ 56 w 87"/>
                  <a:gd name="T31" fmla="*/ 62 h 143"/>
                  <a:gd name="T32" fmla="*/ 50 w 87"/>
                  <a:gd name="T33" fmla="*/ 73 h 143"/>
                  <a:gd name="T34" fmla="*/ 45 w 87"/>
                  <a:gd name="T35" fmla="*/ 82 h 143"/>
                  <a:gd name="T36" fmla="*/ 39 w 87"/>
                  <a:gd name="T37" fmla="*/ 94 h 143"/>
                  <a:gd name="T38" fmla="*/ 33 w 87"/>
                  <a:gd name="T39" fmla="*/ 103 h 143"/>
                  <a:gd name="T40" fmla="*/ 26 w 87"/>
                  <a:gd name="T41" fmla="*/ 115 h 143"/>
                  <a:gd name="T42" fmla="*/ 20 w 87"/>
                  <a:gd name="T43" fmla="*/ 124 h 143"/>
                  <a:gd name="T44" fmla="*/ 9 w 87"/>
                  <a:gd name="T45" fmla="*/ 134 h 143"/>
                  <a:gd name="T46" fmla="*/ 2 w 87"/>
                  <a:gd name="T47" fmla="*/ 142 h 143"/>
                  <a:gd name="T48" fmla="*/ 2 w 87"/>
                  <a:gd name="T49" fmla="*/ 130 h 143"/>
                  <a:gd name="T50" fmla="*/ 5 w 87"/>
                  <a:gd name="T51" fmla="*/ 121 h 143"/>
                  <a:gd name="T52" fmla="*/ 9 w 87"/>
                  <a:gd name="T53" fmla="*/ 112 h 143"/>
                  <a:gd name="T54" fmla="*/ 18 w 87"/>
                  <a:gd name="T55" fmla="*/ 101 h 143"/>
                  <a:gd name="T56" fmla="*/ 30 w 87"/>
                  <a:gd name="T57" fmla="*/ 89 h 143"/>
                  <a:gd name="T58" fmla="*/ 42 w 87"/>
                  <a:gd name="T59" fmla="*/ 79 h 143"/>
                  <a:gd name="T60" fmla="*/ 54 w 87"/>
                  <a:gd name="T61" fmla="*/ 73 h 143"/>
                  <a:gd name="T62" fmla="*/ 65 w 87"/>
                  <a:gd name="T63" fmla="*/ 70 h 143"/>
                  <a:gd name="T64" fmla="*/ 74 w 87"/>
                  <a:gd name="T65" fmla="*/ 73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7" h="143">
                    <a:moveTo>
                      <a:pt x="60" y="92"/>
                    </a:moveTo>
                    <a:lnTo>
                      <a:pt x="58" y="87"/>
                    </a:lnTo>
                    <a:lnTo>
                      <a:pt x="54" y="83"/>
                    </a:lnTo>
                    <a:lnTo>
                      <a:pt x="51" y="79"/>
                    </a:lnTo>
                    <a:lnTo>
                      <a:pt x="47" y="74"/>
                    </a:lnTo>
                    <a:lnTo>
                      <a:pt x="42" y="69"/>
                    </a:lnTo>
                    <a:lnTo>
                      <a:pt x="34" y="64"/>
                    </a:lnTo>
                    <a:lnTo>
                      <a:pt x="38" y="62"/>
                    </a:lnTo>
                    <a:lnTo>
                      <a:pt x="42" y="57"/>
                    </a:lnTo>
                    <a:lnTo>
                      <a:pt x="45" y="53"/>
                    </a:lnTo>
                    <a:lnTo>
                      <a:pt x="50" y="50"/>
                    </a:lnTo>
                    <a:lnTo>
                      <a:pt x="54" y="45"/>
                    </a:lnTo>
                    <a:lnTo>
                      <a:pt x="57" y="41"/>
                    </a:lnTo>
                    <a:lnTo>
                      <a:pt x="62" y="36"/>
                    </a:lnTo>
                    <a:lnTo>
                      <a:pt x="66" y="30"/>
                    </a:lnTo>
                    <a:lnTo>
                      <a:pt x="71" y="24"/>
                    </a:lnTo>
                    <a:lnTo>
                      <a:pt x="75" y="17"/>
                    </a:lnTo>
                    <a:lnTo>
                      <a:pt x="80" y="9"/>
                    </a:lnTo>
                    <a:lnTo>
                      <a:pt x="83" y="5"/>
                    </a:lnTo>
                    <a:lnTo>
                      <a:pt x="86" y="0"/>
                    </a:lnTo>
                    <a:lnTo>
                      <a:pt x="84" y="5"/>
                    </a:lnTo>
                    <a:lnTo>
                      <a:pt x="81" y="9"/>
                    </a:lnTo>
                    <a:lnTo>
                      <a:pt x="78" y="14"/>
                    </a:lnTo>
                    <a:lnTo>
                      <a:pt x="74" y="20"/>
                    </a:lnTo>
                    <a:lnTo>
                      <a:pt x="71" y="24"/>
                    </a:lnTo>
                    <a:lnTo>
                      <a:pt x="69" y="29"/>
                    </a:lnTo>
                    <a:lnTo>
                      <a:pt x="68" y="33"/>
                    </a:lnTo>
                    <a:lnTo>
                      <a:pt x="65" y="39"/>
                    </a:lnTo>
                    <a:lnTo>
                      <a:pt x="62" y="45"/>
                    </a:lnTo>
                    <a:lnTo>
                      <a:pt x="60" y="50"/>
                    </a:lnTo>
                    <a:lnTo>
                      <a:pt x="57" y="56"/>
                    </a:lnTo>
                    <a:lnTo>
                      <a:pt x="56" y="62"/>
                    </a:lnTo>
                    <a:lnTo>
                      <a:pt x="53" y="68"/>
                    </a:lnTo>
                    <a:lnTo>
                      <a:pt x="50" y="73"/>
                    </a:lnTo>
                    <a:lnTo>
                      <a:pt x="48" y="77"/>
                    </a:lnTo>
                    <a:lnTo>
                      <a:pt x="45" y="82"/>
                    </a:lnTo>
                    <a:lnTo>
                      <a:pt x="44" y="86"/>
                    </a:lnTo>
                    <a:lnTo>
                      <a:pt x="39" y="94"/>
                    </a:lnTo>
                    <a:lnTo>
                      <a:pt x="36" y="98"/>
                    </a:lnTo>
                    <a:lnTo>
                      <a:pt x="33" y="103"/>
                    </a:lnTo>
                    <a:lnTo>
                      <a:pt x="30" y="109"/>
                    </a:lnTo>
                    <a:lnTo>
                      <a:pt x="26" y="115"/>
                    </a:lnTo>
                    <a:lnTo>
                      <a:pt x="23" y="119"/>
                    </a:lnTo>
                    <a:lnTo>
                      <a:pt x="20" y="124"/>
                    </a:lnTo>
                    <a:lnTo>
                      <a:pt x="15" y="130"/>
                    </a:lnTo>
                    <a:lnTo>
                      <a:pt x="9" y="134"/>
                    </a:lnTo>
                    <a:lnTo>
                      <a:pt x="6" y="139"/>
                    </a:lnTo>
                    <a:lnTo>
                      <a:pt x="2" y="142"/>
                    </a:lnTo>
                    <a:lnTo>
                      <a:pt x="0" y="136"/>
                    </a:lnTo>
                    <a:lnTo>
                      <a:pt x="2" y="130"/>
                    </a:lnTo>
                    <a:lnTo>
                      <a:pt x="2" y="125"/>
                    </a:lnTo>
                    <a:lnTo>
                      <a:pt x="5" y="121"/>
                    </a:lnTo>
                    <a:lnTo>
                      <a:pt x="6" y="116"/>
                    </a:lnTo>
                    <a:lnTo>
                      <a:pt x="9" y="112"/>
                    </a:lnTo>
                    <a:lnTo>
                      <a:pt x="14" y="106"/>
                    </a:lnTo>
                    <a:lnTo>
                      <a:pt x="18" y="101"/>
                    </a:lnTo>
                    <a:lnTo>
                      <a:pt x="24" y="95"/>
                    </a:lnTo>
                    <a:lnTo>
                      <a:pt x="30" y="89"/>
                    </a:lnTo>
                    <a:lnTo>
                      <a:pt x="36" y="83"/>
                    </a:lnTo>
                    <a:lnTo>
                      <a:pt x="42" y="79"/>
                    </a:lnTo>
                    <a:lnTo>
                      <a:pt x="48" y="76"/>
                    </a:lnTo>
                    <a:lnTo>
                      <a:pt x="54" y="73"/>
                    </a:lnTo>
                    <a:lnTo>
                      <a:pt x="60" y="71"/>
                    </a:lnTo>
                    <a:lnTo>
                      <a:pt x="65" y="70"/>
                    </a:lnTo>
                    <a:lnTo>
                      <a:pt x="71" y="71"/>
                    </a:lnTo>
                    <a:lnTo>
                      <a:pt x="74" y="73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8"/>
              <p:cNvSpPr>
                <a:spLocks/>
              </p:cNvSpPr>
              <p:nvPr/>
            </p:nvSpPr>
            <p:spPr bwMode="auto">
              <a:xfrm>
                <a:off x="2574" y="2035"/>
                <a:ext cx="70" cy="79"/>
              </a:xfrm>
              <a:custGeom>
                <a:avLst/>
                <a:gdLst>
                  <a:gd name="T0" fmla="*/ 69 w 70"/>
                  <a:gd name="T1" fmla="*/ 12 h 79"/>
                  <a:gd name="T2" fmla="*/ 67 w 70"/>
                  <a:gd name="T3" fmla="*/ 7 h 79"/>
                  <a:gd name="T4" fmla="*/ 64 w 70"/>
                  <a:gd name="T5" fmla="*/ 4 h 79"/>
                  <a:gd name="T6" fmla="*/ 60 w 70"/>
                  <a:gd name="T7" fmla="*/ 2 h 79"/>
                  <a:gd name="T8" fmla="*/ 55 w 70"/>
                  <a:gd name="T9" fmla="*/ 0 h 79"/>
                  <a:gd name="T10" fmla="*/ 51 w 70"/>
                  <a:gd name="T11" fmla="*/ 0 h 79"/>
                  <a:gd name="T12" fmla="*/ 45 w 70"/>
                  <a:gd name="T13" fmla="*/ 0 h 79"/>
                  <a:gd name="T14" fmla="*/ 40 w 70"/>
                  <a:gd name="T15" fmla="*/ 1 h 79"/>
                  <a:gd name="T16" fmla="*/ 36 w 70"/>
                  <a:gd name="T17" fmla="*/ 4 h 79"/>
                  <a:gd name="T18" fmla="*/ 32 w 70"/>
                  <a:gd name="T19" fmla="*/ 7 h 79"/>
                  <a:gd name="T20" fmla="*/ 28 w 70"/>
                  <a:gd name="T21" fmla="*/ 10 h 79"/>
                  <a:gd name="T22" fmla="*/ 24 w 70"/>
                  <a:gd name="T23" fmla="*/ 15 h 79"/>
                  <a:gd name="T24" fmla="*/ 19 w 70"/>
                  <a:gd name="T25" fmla="*/ 19 h 79"/>
                  <a:gd name="T26" fmla="*/ 16 w 70"/>
                  <a:gd name="T27" fmla="*/ 24 h 79"/>
                  <a:gd name="T28" fmla="*/ 13 w 70"/>
                  <a:gd name="T29" fmla="*/ 28 h 79"/>
                  <a:gd name="T30" fmla="*/ 10 w 70"/>
                  <a:gd name="T31" fmla="*/ 33 h 79"/>
                  <a:gd name="T32" fmla="*/ 7 w 70"/>
                  <a:gd name="T33" fmla="*/ 39 h 79"/>
                  <a:gd name="T34" fmla="*/ 4 w 70"/>
                  <a:gd name="T35" fmla="*/ 44 h 79"/>
                  <a:gd name="T36" fmla="*/ 2 w 70"/>
                  <a:gd name="T37" fmla="*/ 48 h 79"/>
                  <a:gd name="T38" fmla="*/ 0 w 70"/>
                  <a:gd name="T39" fmla="*/ 55 h 79"/>
                  <a:gd name="T40" fmla="*/ 0 w 70"/>
                  <a:gd name="T41" fmla="*/ 60 h 79"/>
                  <a:gd name="T42" fmla="*/ 0 w 70"/>
                  <a:gd name="T43" fmla="*/ 65 h 79"/>
                  <a:gd name="T44" fmla="*/ 1 w 70"/>
                  <a:gd name="T45" fmla="*/ 69 h 79"/>
                  <a:gd name="T46" fmla="*/ 3 w 70"/>
                  <a:gd name="T47" fmla="*/ 73 h 79"/>
                  <a:gd name="T48" fmla="*/ 6 w 70"/>
                  <a:gd name="T49" fmla="*/ 75 h 79"/>
                  <a:gd name="T50" fmla="*/ 10 w 70"/>
                  <a:gd name="T51" fmla="*/ 77 h 79"/>
                  <a:gd name="T52" fmla="*/ 16 w 70"/>
                  <a:gd name="T53" fmla="*/ 78 h 79"/>
                  <a:gd name="T54" fmla="*/ 21 w 70"/>
                  <a:gd name="T55" fmla="*/ 78 h 79"/>
                  <a:gd name="T56" fmla="*/ 25 w 70"/>
                  <a:gd name="T57" fmla="*/ 78 h 79"/>
                  <a:gd name="T58" fmla="*/ 30 w 70"/>
                  <a:gd name="T59" fmla="*/ 77 h 79"/>
                  <a:gd name="T60" fmla="*/ 34 w 70"/>
                  <a:gd name="T61" fmla="*/ 76 h 79"/>
                  <a:gd name="T62" fmla="*/ 39 w 70"/>
                  <a:gd name="T63" fmla="*/ 72 h 79"/>
                  <a:gd name="T64" fmla="*/ 40 w 70"/>
                  <a:gd name="T65" fmla="*/ 71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0" h="79">
                    <a:moveTo>
                      <a:pt x="69" y="12"/>
                    </a:moveTo>
                    <a:lnTo>
                      <a:pt x="67" y="7"/>
                    </a:lnTo>
                    <a:lnTo>
                      <a:pt x="64" y="4"/>
                    </a:lnTo>
                    <a:lnTo>
                      <a:pt x="60" y="2"/>
                    </a:lnTo>
                    <a:lnTo>
                      <a:pt x="55" y="0"/>
                    </a:lnTo>
                    <a:lnTo>
                      <a:pt x="51" y="0"/>
                    </a:lnTo>
                    <a:lnTo>
                      <a:pt x="45" y="0"/>
                    </a:lnTo>
                    <a:lnTo>
                      <a:pt x="40" y="1"/>
                    </a:lnTo>
                    <a:lnTo>
                      <a:pt x="36" y="4"/>
                    </a:lnTo>
                    <a:lnTo>
                      <a:pt x="32" y="7"/>
                    </a:lnTo>
                    <a:lnTo>
                      <a:pt x="28" y="10"/>
                    </a:lnTo>
                    <a:lnTo>
                      <a:pt x="24" y="15"/>
                    </a:lnTo>
                    <a:lnTo>
                      <a:pt x="19" y="19"/>
                    </a:lnTo>
                    <a:lnTo>
                      <a:pt x="16" y="24"/>
                    </a:lnTo>
                    <a:lnTo>
                      <a:pt x="13" y="28"/>
                    </a:lnTo>
                    <a:lnTo>
                      <a:pt x="10" y="33"/>
                    </a:lnTo>
                    <a:lnTo>
                      <a:pt x="7" y="39"/>
                    </a:lnTo>
                    <a:lnTo>
                      <a:pt x="4" y="44"/>
                    </a:lnTo>
                    <a:lnTo>
                      <a:pt x="2" y="48"/>
                    </a:lnTo>
                    <a:lnTo>
                      <a:pt x="0" y="55"/>
                    </a:lnTo>
                    <a:lnTo>
                      <a:pt x="0" y="60"/>
                    </a:lnTo>
                    <a:lnTo>
                      <a:pt x="0" y="65"/>
                    </a:lnTo>
                    <a:lnTo>
                      <a:pt x="1" y="69"/>
                    </a:lnTo>
                    <a:lnTo>
                      <a:pt x="3" y="73"/>
                    </a:lnTo>
                    <a:lnTo>
                      <a:pt x="6" y="75"/>
                    </a:lnTo>
                    <a:lnTo>
                      <a:pt x="10" y="77"/>
                    </a:lnTo>
                    <a:lnTo>
                      <a:pt x="16" y="78"/>
                    </a:lnTo>
                    <a:lnTo>
                      <a:pt x="21" y="78"/>
                    </a:lnTo>
                    <a:lnTo>
                      <a:pt x="25" y="78"/>
                    </a:lnTo>
                    <a:lnTo>
                      <a:pt x="30" y="77"/>
                    </a:lnTo>
                    <a:lnTo>
                      <a:pt x="34" y="76"/>
                    </a:lnTo>
                    <a:lnTo>
                      <a:pt x="39" y="72"/>
                    </a:lnTo>
                    <a:lnTo>
                      <a:pt x="40" y="71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9"/>
              <p:cNvSpPr>
                <a:spLocks/>
              </p:cNvSpPr>
              <p:nvPr/>
            </p:nvSpPr>
            <p:spPr bwMode="auto">
              <a:xfrm>
                <a:off x="2597" y="2035"/>
                <a:ext cx="87" cy="143"/>
              </a:xfrm>
              <a:custGeom>
                <a:avLst/>
                <a:gdLst>
                  <a:gd name="T0" fmla="*/ 57 w 87"/>
                  <a:gd name="T1" fmla="*/ 86 h 143"/>
                  <a:gd name="T2" fmla="*/ 52 w 87"/>
                  <a:gd name="T3" fmla="*/ 79 h 143"/>
                  <a:gd name="T4" fmla="*/ 43 w 87"/>
                  <a:gd name="T5" fmla="*/ 69 h 143"/>
                  <a:gd name="T6" fmla="*/ 34 w 87"/>
                  <a:gd name="T7" fmla="*/ 62 h 143"/>
                  <a:gd name="T8" fmla="*/ 47 w 87"/>
                  <a:gd name="T9" fmla="*/ 53 h 143"/>
                  <a:gd name="T10" fmla="*/ 55 w 87"/>
                  <a:gd name="T11" fmla="*/ 45 h 143"/>
                  <a:gd name="T12" fmla="*/ 62 w 87"/>
                  <a:gd name="T13" fmla="*/ 36 h 143"/>
                  <a:gd name="T14" fmla="*/ 71 w 87"/>
                  <a:gd name="T15" fmla="*/ 24 h 143"/>
                  <a:gd name="T16" fmla="*/ 80 w 87"/>
                  <a:gd name="T17" fmla="*/ 9 h 143"/>
                  <a:gd name="T18" fmla="*/ 86 w 87"/>
                  <a:gd name="T19" fmla="*/ 0 h 143"/>
                  <a:gd name="T20" fmla="*/ 82 w 87"/>
                  <a:gd name="T21" fmla="*/ 9 h 143"/>
                  <a:gd name="T22" fmla="*/ 74 w 87"/>
                  <a:gd name="T23" fmla="*/ 20 h 143"/>
                  <a:gd name="T24" fmla="*/ 70 w 87"/>
                  <a:gd name="T25" fmla="*/ 29 h 143"/>
                  <a:gd name="T26" fmla="*/ 65 w 87"/>
                  <a:gd name="T27" fmla="*/ 39 h 143"/>
                  <a:gd name="T28" fmla="*/ 61 w 87"/>
                  <a:gd name="T29" fmla="*/ 50 h 143"/>
                  <a:gd name="T30" fmla="*/ 56 w 87"/>
                  <a:gd name="T31" fmla="*/ 62 h 143"/>
                  <a:gd name="T32" fmla="*/ 50 w 87"/>
                  <a:gd name="T33" fmla="*/ 73 h 143"/>
                  <a:gd name="T34" fmla="*/ 46 w 87"/>
                  <a:gd name="T35" fmla="*/ 82 h 143"/>
                  <a:gd name="T36" fmla="*/ 40 w 87"/>
                  <a:gd name="T37" fmla="*/ 94 h 143"/>
                  <a:gd name="T38" fmla="*/ 34 w 87"/>
                  <a:gd name="T39" fmla="*/ 103 h 143"/>
                  <a:gd name="T40" fmla="*/ 26 w 87"/>
                  <a:gd name="T41" fmla="*/ 115 h 143"/>
                  <a:gd name="T42" fmla="*/ 20 w 87"/>
                  <a:gd name="T43" fmla="*/ 124 h 143"/>
                  <a:gd name="T44" fmla="*/ 12 w 87"/>
                  <a:gd name="T45" fmla="*/ 135 h 143"/>
                  <a:gd name="T46" fmla="*/ 2 w 87"/>
                  <a:gd name="T47" fmla="*/ 142 h 143"/>
                  <a:gd name="T48" fmla="*/ 0 w 87"/>
                  <a:gd name="T49" fmla="*/ 129 h 143"/>
                  <a:gd name="T50" fmla="*/ 3 w 87"/>
                  <a:gd name="T51" fmla="*/ 122 h 143"/>
                  <a:gd name="T52" fmla="*/ 10 w 87"/>
                  <a:gd name="T53" fmla="*/ 112 h 143"/>
                  <a:gd name="T54" fmla="*/ 19 w 87"/>
                  <a:gd name="T55" fmla="*/ 101 h 143"/>
                  <a:gd name="T56" fmla="*/ 31 w 87"/>
                  <a:gd name="T57" fmla="*/ 89 h 143"/>
                  <a:gd name="T58" fmla="*/ 43 w 87"/>
                  <a:gd name="T59" fmla="*/ 79 h 143"/>
                  <a:gd name="T60" fmla="*/ 55 w 87"/>
                  <a:gd name="T61" fmla="*/ 73 h 143"/>
                  <a:gd name="T62" fmla="*/ 65 w 87"/>
                  <a:gd name="T63" fmla="*/ 70 h 143"/>
                  <a:gd name="T64" fmla="*/ 72 w 87"/>
                  <a:gd name="T65" fmla="*/ 70 h 143"/>
                  <a:gd name="T66" fmla="*/ 78 w 87"/>
                  <a:gd name="T67" fmla="*/ 74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7" h="143">
                    <a:moveTo>
                      <a:pt x="61" y="92"/>
                    </a:moveTo>
                    <a:lnTo>
                      <a:pt x="57" y="86"/>
                    </a:lnTo>
                    <a:lnTo>
                      <a:pt x="55" y="83"/>
                    </a:lnTo>
                    <a:lnTo>
                      <a:pt x="52" y="79"/>
                    </a:lnTo>
                    <a:lnTo>
                      <a:pt x="47" y="74"/>
                    </a:lnTo>
                    <a:lnTo>
                      <a:pt x="43" y="69"/>
                    </a:lnTo>
                    <a:lnTo>
                      <a:pt x="38" y="66"/>
                    </a:lnTo>
                    <a:lnTo>
                      <a:pt x="34" y="62"/>
                    </a:lnTo>
                    <a:lnTo>
                      <a:pt x="42" y="57"/>
                    </a:lnTo>
                    <a:lnTo>
                      <a:pt x="47" y="53"/>
                    </a:lnTo>
                    <a:lnTo>
                      <a:pt x="50" y="50"/>
                    </a:lnTo>
                    <a:lnTo>
                      <a:pt x="55" y="45"/>
                    </a:lnTo>
                    <a:lnTo>
                      <a:pt x="58" y="41"/>
                    </a:lnTo>
                    <a:lnTo>
                      <a:pt x="62" y="36"/>
                    </a:lnTo>
                    <a:lnTo>
                      <a:pt x="67" y="30"/>
                    </a:lnTo>
                    <a:lnTo>
                      <a:pt x="71" y="24"/>
                    </a:lnTo>
                    <a:lnTo>
                      <a:pt x="76" y="17"/>
                    </a:lnTo>
                    <a:lnTo>
                      <a:pt x="80" y="9"/>
                    </a:lnTo>
                    <a:lnTo>
                      <a:pt x="83" y="5"/>
                    </a:lnTo>
                    <a:lnTo>
                      <a:pt x="86" y="0"/>
                    </a:lnTo>
                    <a:lnTo>
                      <a:pt x="85" y="5"/>
                    </a:lnTo>
                    <a:lnTo>
                      <a:pt x="82" y="9"/>
                    </a:lnTo>
                    <a:lnTo>
                      <a:pt x="79" y="14"/>
                    </a:lnTo>
                    <a:lnTo>
                      <a:pt x="74" y="20"/>
                    </a:lnTo>
                    <a:lnTo>
                      <a:pt x="71" y="24"/>
                    </a:lnTo>
                    <a:lnTo>
                      <a:pt x="70" y="29"/>
                    </a:lnTo>
                    <a:lnTo>
                      <a:pt x="68" y="33"/>
                    </a:lnTo>
                    <a:lnTo>
                      <a:pt x="65" y="39"/>
                    </a:lnTo>
                    <a:lnTo>
                      <a:pt x="63" y="44"/>
                    </a:lnTo>
                    <a:lnTo>
                      <a:pt x="61" y="50"/>
                    </a:lnTo>
                    <a:lnTo>
                      <a:pt x="58" y="56"/>
                    </a:lnTo>
                    <a:lnTo>
                      <a:pt x="56" y="62"/>
                    </a:lnTo>
                    <a:lnTo>
                      <a:pt x="53" y="68"/>
                    </a:lnTo>
                    <a:lnTo>
                      <a:pt x="50" y="73"/>
                    </a:lnTo>
                    <a:lnTo>
                      <a:pt x="49" y="77"/>
                    </a:lnTo>
                    <a:lnTo>
                      <a:pt x="46" y="82"/>
                    </a:lnTo>
                    <a:lnTo>
                      <a:pt x="44" y="86"/>
                    </a:lnTo>
                    <a:lnTo>
                      <a:pt x="40" y="94"/>
                    </a:lnTo>
                    <a:lnTo>
                      <a:pt x="37" y="98"/>
                    </a:lnTo>
                    <a:lnTo>
                      <a:pt x="34" y="103"/>
                    </a:lnTo>
                    <a:lnTo>
                      <a:pt x="31" y="109"/>
                    </a:lnTo>
                    <a:lnTo>
                      <a:pt x="26" y="115"/>
                    </a:lnTo>
                    <a:lnTo>
                      <a:pt x="23" y="119"/>
                    </a:lnTo>
                    <a:lnTo>
                      <a:pt x="20" y="124"/>
                    </a:lnTo>
                    <a:lnTo>
                      <a:pt x="16" y="130"/>
                    </a:lnTo>
                    <a:lnTo>
                      <a:pt x="12" y="135"/>
                    </a:lnTo>
                    <a:lnTo>
                      <a:pt x="8" y="140"/>
                    </a:lnTo>
                    <a:lnTo>
                      <a:pt x="2" y="142"/>
                    </a:lnTo>
                    <a:lnTo>
                      <a:pt x="0" y="137"/>
                    </a:lnTo>
                    <a:lnTo>
                      <a:pt x="0" y="129"/>
                    </a:lnTo>
                    <a:lnTo>
                      <a:pt x="2" y="125"/>
                    </a:lnTo>
                    <a:lnTo>
                      <a:pt x="3" y="122"/>
                    </a:lnTo>
                    <a:lnTo>
                      <a:pt x="7" y="116"/>
                    </a:lnTo>
                    <a:lnTo>
                      <a:pt x="10" y="112"/>
                    </a:lnTo>
                    <a:lnTo>
                      <a:pt x="14" y="106"/>
                    </a:lnTo>
                    <a:lnTo>
                      <a:pt x="19" y="101"/>
                    </a:lnTo>
                    <a:lnTo>
                      <a:pt x="25" y="95"/>
                    </a:lnTo>
                    <a:lnTo>
                      <a:pt x="31" y="89"/>
                    </a:lnTo>
                    <a:lnTo>
                      <a:pt x="37" y="83"/>
                    </a:lnTo>
                    <a:lnTo>
                      <a:pt x="43" y="79"/>
                    </a:lnTo>
                    <a:lnTo>
                      <a:pt x="49" y="76"/>
                    </a:lnTo>
                    <a:lnTo>
                      <a:pt x="55" y="73"/>
                    </a:lnTo>
                    <a:lnTo>
                      <a:pt x="61" y="71"/>
                    </a:lnTo>
                    <a:lnTo>
                      <a:pt x="65" y="70"/>
                    </a:lnTo>
                    <a:lnTo>
                      <a:pt x="69" y="70"/>
                    </a:lnTo>
                    <a:lnTo>
                      <a:pt x="72" y="70"/>
                    </a:lnTo>
                    <a:lnTo>
                      <a:pt x="76" y="72"/>
                    </a:lnTo>
                    <a:lnTo>
                      <a:pt x="78" y="74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" name="Group 34">
              <a:extLst>
                <a:ext uri="{FF2B5EF4-FFF2-40B4-BE49-F238E27FC236}">
                  <a16:creationId xmlns:a16="http://schemas.microsoft.com/office/drawing/2014/main" id="{CA5D8B5E-16FF-4E9E-8650-73EB2F8C3A4D}"/>
                </a:ext>
              </a:extLst>
            </p:cNvPr>
            <p:cNvGrpSpPr>
              <a:grpSpLocks/>
            </p:cNvGrpSpPr>
            <p:nvPr/>
          </p:nvGrpSpPr>
          <p:grpSpPr bwMode="auto">
            <a:xfrm rot="4684112">
              <a:off x="4096711" y="3509017"/>
              <a:ext cx="754063" cy="752475"/>
              <a:chOff x="1914" y="1405"/>
              <a:chExt cx="475" cy="474"/>
            </a:xfrm>
          </p:grpSpPr>
          <p:sp>
            <p:nvSpPr>
              <p:cNvPr id="29" name="Freeform 32">
                <a:extLst>
                  <a:ext uri="{FF2B5EF4-FFF2-40B4-BE49-F238E27FC236}">
                    <a16:creationId xmlns:a16="http://schemas.microsoft.com/office/drawing/2014/main" id="{CD037723-A1ED-48B2-BB45-9BED617A53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4" y="1405"/>
                <a:ext cx="475" cy="474"/>
              </a:xfrm>
              <a:custGeom>
                <a:avLst/>
                <a:gdLst>
                  <a:gd name="T0" fmla="*/ 386 w 475"/>
                  <a:gd name="T1" fmla="*/ 464 h 474"/>
                  <a:gd name="T2" fmla="*/ 401 w 475"/>
                  <a:gd name="T3" fmla="*/ 451 h 474"/>
                  <a:gd name="T4" fmla="*/ 419 w 475"/>
                  <a:gd name="T5" fmla="*/ 434 h 474"/>
                  <a:gd name="T6" fmla="*/ 435 w 475"/>
                  <a:gd name="T7" fmla="*/ 412 h 474"/>
                  <a:gd name="T8" fmla="*/ 447 w 475"/>
                  <a:gd name="T9" fmla="*/ 394 h 474"/>
                  <a:gd name="T10" fmla="*/ 459 w 475"/>
                  <a:gd name="T11" fmla="*/ 374 h 474"/>
                  <a:gd name="T12" fmla="*/ 468 w 475"/>
                  <a:gd name="T13" fmla="*/ 351 h 474"/>
                  <a:gd name="T14" fmla="*/ 473 w 475"/>
                  <a:gd name="T15" fmla="*/ 324 h 474"/>
                  <a:gd name="T16" fmla="*/ 473 w 475"/>
                  <a:gd name="T17" fmla="*/ 297 h 474"/>
                  <a:gd name="T18" fmla="*/ 468 w 475"/>
                  <a:gd name="T19" fmla="*/ 268 h 474"/>
                  <a:gd name="T20" fmla="*/ 460 w 475"/>
                  <a:gd name="T21" fmla="*/ 240 h 474"/>
                  <a:gd name="T22" fmla="*/ 450 w 475"/>
                  <a:gd name="T23" fmla="*/ 212 h 474"/>
                  <a:gd name="T24" fmla="*/ 441 w 475"/>
                  <a:gd name="T25" fmla="*/ 181 h 474"/>
                  <a:gd name="T26" fmla="*/ 429 w 475"/>
                  <a:gd name="T27" fmla="*/ 160 h 474"/>
                  <a:gd name="T28" fmla="*/ 410 w 475"/>
                  <a:gd name="T29" fmla="*/ 141 h 474"/>
                  <a:gd name="T30" fmla="*/ 394 w 475"/>
                  <a:gd name="T31" fmla="*/ 120 h 474"/>
                  <a:gd name="T32" fmla="*/ 378 w 475"/>
                  <a:gd name="T33" fmla="*/ 104 h 474"/>
                  <a:gd name="T34" fmla="*/ 359 w 475"/>
                  <a:gd name="T35" fmla="*/ 85 h 474"/>
                  <a:gd name="T36" fmla="*/ 340 w 475"/>
                  <a:gd name="T37" fmla="*/ 69 h 474"/>
                  <a:gd name="T38" fmla="*/ 318 w 475"/>
                  <a:gd name="T39" fmla="*/ 57 h 474"/>
                  <a:gd name="T40" fmla="*/ 290 w 475"/>
                  <a:gd name="T41" fmla="*/ 34 h 474"/>
                  <a:gd name="T42" fmla="*/ 267 w 475"/>
                  <a:gd name="T43" fmla="*/ 10 h 474"/>
                  <a:gd name="T44" fmla="*/ 240 w 475"/>
                  <a:gd name="T45" fmla="*/ 4 h 474"/>
                  <a:gd name="T46" fmla="*/ 206 w 475"/>
                  <a:gd name="T47" fmla="*/ 2 h 474"/>
                  <a:gd name="T48" fmla="*/ 175 w 475"/>
                  <a:gd name="T49" fmla="*/ 4 h 474"/>
                  <a:gd name="T50" fmla="*/ 145 w 475"/>
                  <a:gd name="T51" fmla="*/ 9 h 474"/>
                  <a:gd name="T52" fmla="*/ 123 w 475"/>
                  <a:gd name="T53" fmla="*/ 19 h 474"/>
                  <a:gd name="T54" fmla="*/ 97 w 475"/>
                  <a:gd name="T55" fmla="*/ 29 h 474"/>
                  <a:gd name="T56" fmla="*/ 76 w 475"/>
                  <a:gd name="T57" fmla="*/ 45 h 474"/>
                  <a:gd name="T58" fmla="*/ 58 w 475"/>
                  <a:gd name="T59" fmla="*/ 60 h 474"/>
                  <a:gd name="T60" fmla="*/ 37 w 475"/>
                  <a:gd name="T61" fmla="*/ 77 h 474"/>
                  <a:gd name="T62" fmla="*/ 21 w 475"/>
                  <a:gd name="T63" fmla="*/ 94 h 474"/>
                  <a:gd name="T64" fmla="*/ 9 w 475"/>
                  <a:gd name="T65" fmla="*/ 114 h 474"/>
                  <a:gd name="T66" fmla="*/ 2 w 475"/>
                  <a:gd name="T67" fmla="*/ 138 h 474"/>
                  <a:gd name="T68" fmla="*/ 0 w 475"/>
                  <a:gd name="T69" fmla="*/ 164 h 474"/>
                  <a:gd name="T70" fmla="*/ 5 w 475"/>
                  <a:gd name="T71" fmla="*/ 197 h 474"/>
                  <a:gd name="T72" fmla="*/ 6 w 475"/>
                  <a:gd name="T73" fmla="*/ 226 h 474"/>
                  <a:gd name="T74" fmla="*/ 18 w 475"/>
                  <a:gd name="T75" fmla="*/ 252 h 474"/>
                  <a:gd name="T76" fmla="*/ 30 w 475"/>
                  <a:gd name="T77" fmla="*/ 278 h 474"/>
                  <a:gd name="T78" fmla="*/ 39 w 475"/>
                  <a:gd name="T79" fmla="*/ 300 h 474"/>
                  <a:gd name="T80" fmla="*/ 52 w 475"/>
                  <a:gd name="T81" fmla="*/ 323 h 474"/>
                  <a:gd name="T82" fmla="*/ 72 w 475"/>
                  <a:gd name="T83" fmla="*/ 346 h 474"/>
                  <a:gd name="T84" fmla="*/ 86 w 475"/>
                  <a:gd name="T85" fmla="*/ 369 h 474"/>
                  <a:gd name="T86" fmla="*/ 105 w 475"/>
                  <a:gd name="T87" fmla="*/ 383 h 474"/>
                  <a:gd name="T88" fmla="*/ 129 w 475"/>
                  <a:gd name="T89" fmla="*/ 395 h 474"/>
                  <a:gd name="T90" fmla="*/ 152 w 475"/>
                  <a:gd name="T91" fmla="*/ 409 h 474"/>
                  <a:gd name="T92" fmla="*/ 168 w 475"/>
                  <a:gd name="T93" fmla="*/ 425 h 474"/>
                  <a:gd name="T94" fmla="*/ 190 w 475"/>
                  <a:gd name="T95" fmla="*/ 437 h 474"/>
                  <a:gd name="T96" fmla="*/ 219 w 475"/>
                  <a:gd name="T97" fmla="*/ 444 h 474"/>
                  <a:gd name="T98" fmla="*/ 248 w 475"/>
                  <a:gd name="T99" fmla="*/ 452 h 474"/>
                  <a:gd name="T100" fmla="*/ 277 w 475"/>
                  <a:gd name="T101" fmla="*/ 463 h 474"/>
                  <a:gd name="T102" fmla="*/ 305 w 475"/>
                  <a:gd name="T103" fmla="*/ 471 h 474"/>
                  <a:gd name="T104" fmla="*/ 331 w 475"/>
                  <a:gd name="T105" fmla="*/ 473 h 474"/>
                  <a:gd name="T106" fmla="*/ 360 w 475"/>
                  <a:gd name="T107" fmla="*/ 471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75" h="474">
                    <a:moveTo>
                      <a:pt x="366" y="470"/>
                    </a:moveTo>
                    <a:lnTo>
                      <a:pt x="369" y="469"/>
                    </a:lnTo>
                    <a:lnTo>
                      <a:pt x="376" y="467"/>
                    </a:lnTo>
                    <a:lnTo>
                      <a:pt x="380" y="465"/>
                    </a:lnTo>
                    <a:lnTo>
                      <a:pt x="386" y="464"/>
                    </a:lnTo>
                    <a:lnTo>
                      <a:pt x="389" y="461"/>
                    </a:lnTo>
                    <a:lnTo>
                      <a:pt x="393" y="460"/>
                    </a:lnTo>
                    <a:lnTo>
                      <a:pt x="396" y="457"/>
                    </a:lnTo>
                    <a:lnTo>
                      <a:pt x="398" y="454"/>
                    </a:lnTo>
                    <a:lnTo>
                      <a:pt x="401" y="451"/>
                    </a:lnTo>
                    <a:lnTo>
                      <a:pt x="405" y="448"/>
                    </a:lnTo>
                    <a:lnTo>
                      <a:pt x="409" y="444"/>
                    </a:lnTo>
                    <a:lnTo>
                      <a:pt x="412" y="441"/>
                    </a:lnTo>
                    <a:lnTo>
                      <a:pt x="416" y="437"/>
                    </a:lnTo>
                    <a:lnTo>
                      <a:pt x="419" y="434"/>
                    </a:lnTo>
                    <a:lnTo>
                      <a:pt x="423" y="428"/>
                    </a:lnTo>
                    <a:lnTo>
                      <a:pt x="426" y="423"/>
                    </a:lnTo>
                    <a:lnTo>
                      <a:pt x="429" y="420"/>
                    </a:lnTo>
                    <a:lnTo>
                      <a:pt x="433" y="416"/>
                    </a:lnTo>
                    <a:lnTo>
                      <a:pt x="435" y="412"/>
                    </a:lnTo>
                    <a:lnTo>
                      <a:pt x="438" y="407"/>
                    </a:lnTo>
                    <a:lnTo>
                      <a:pt x="441" y="404"/>
                    </a:lnTo>
                    <a:lnTo>
                      <a:pt x="443" y="400"/>
                    </a:lnTo>
                    <a:lnTo>
                      <a:pt x="446" y="398"/>
                    </a:lnTo>
                    <a:lnTo>
                      <a:pt x="447" y="394"/>
                    </a:lnTo>
                    <a:lnTo>
                      <a:pt x="450" y="391"/>
                    </a:lnTo>
                    <a:lnTo>
                      <a:pt x="453" y="388"/>
                    </a:lnTo>
                    <a:lnTo>
                      <a:pt x="455" y="384"/>
                    </a:lnTo>
                    <a:lnTo>
                      <a:pt x="457" y="379"/>
                    </a:lnTo>
                    <a:lnTo>
                      <a:pt x="459" y="374"/>
                    </a:lnTo>
                    <a:lnTo>
                      <a:pt x="462" y="372"/>
                    </a:lnTo>
                    <a:lnTo>
                      <a:pt x="463" y="367"/>
                    </a:lnTo>
                    <a:lnTo>
                      <a:pt x="465" y="363"/>
                    </a:lnTo>
                    <a:lnTo>
                      <a:pt x="468" y="358"/>
                    </a:lnTo>
                    <a:lnTo>
                      <a:pt x="468" y="351"/>
                    </a:lnTo>
                    <a:lnTo>
                      <a:pt x="470" y="346"/>
                    </a:lnTo>
                    <a:lnTo>
                      <a:pt x="470" y="341"/>
                    </a:lnTo>
                    <a:lnTo>
                      <a:pt x="471" y="335"/>
                    </a:lnTo>
                    <a:lnTo>
                      <a:pt x="473" y="330"/>
                    </a:lnTo>
                    <a:lnTo>
                      <a:pt x="473" y="324"/>
                    </a:lnTo>
                    <a:lnTo>
                      <a:pt x="474" y="318"/>
                    </a:lnTo>
                    <a:lnTo>
                      <a:pt x="474" y="313"/>
                    </a:lnTo>
                    <a:lnTo>
                      <a:pt x="472" y="308"/>
                    </a:lnTo>
                    <a:lnTo>
                      <a:pt x="473" y="303"/>
                    </a:lnTo>
                    <a:lnTo>
                      <a:pt x="473" y="297"/>
                    </a:lnTo>
                    <a:lnTo>
                      <a:pt x="472" y="290"/>
                    </a:lnTo>
                    <a:lnTo>
                      <a:pt x="471" y="285"/>
                    </a:lnTo>
                    <a:lnTo>
                      <a:pt x="469" y="279"/>
                    </a:lnTo>
                    <a:lnTo>
                      <a:pt x="468" y="273"/>
                    </a:lnTo>
                    <a:lnTo>
                      <a:pt x="468" y="268"/>
                    </a:lnTo>
                    <a:lnTo>
                      <a:pt x="466" y="262"/>
                    </a:lnTo>
                    <a:lnTo>
                      <a:pt x="465" y="257"/>
                    </a:lnTo>
                    <a:lnTo>
                      <a:pt x="463" y="249"/>
                    </a:lnTo>
                    <a:lnTo>
                      <a:pt x="463" y="244"/>
                    </a:lnTo>
                    <a:lnTo>
                      <a:pt x="460" y="240"/>
                    </a:lnTo>
                    <a:lnTo>
                      <a:pt x="458" y="234"/>
                    </a:lnTo>
                    <a:lnTo>
                      <a:pt x="455" y="229"/>
                    </a:lnTo>
                    <a:lnTo>
                      <a:pt x="453" y="225"/>
                    </a:lnTo>
                    <a:lnTo>
                      <a:pt x="452" y="220"/>
                    </a:lnTo>
                    <a:lnTo>
                      <a:pt x="450" y="212"/>
                    </a:lnTo>
                    <a:lnTo>
                      <a:pt x="447" y="206"/>
                    </a:lnTo>
                    <a:lnTo>
                      <a:pt x="446" y="199"/>
                    </a:lnTo>
                    <a:lnTo>
                      <a:pt x="444" y="194"/>
                    </a:lnTo>
                    <a:lnTo>
                      <a:pt x="444" y="189"/>
                    </a:lnTo>
                    <a:lnTo>
                      <a:pt x="441" y="181"/>
                    </a:lnTo>
                    <a:lnTo>
                      <a:pt x="439" y="177"/>
                    </a:lnTo>
                    <a:lnTo>
                      <a:pt x="436" y="172"/>
                    </a:lnTo>
                    <a:lnTo>
                      <a:pt x="434" y="168"/>
                    </a:lnTo>
                    <a:lnTo>
                      <a:pt x="430" y="164"/>
                    </a:lnTo>
                    <a:lnTo>
                      <a:pt x="429" y="160"/>
                    </a:lnTo>
                    <a:lnTo>
                      <a:pt x="425" y="157"/>
                    </a:lnTo>
                    <a:lnTo>
                      <a:pt x="421" y="153"/>
                    </a:lnTo>
                    <a:lnTo>
                      <a:pt x="417" y="149"/>
                    </a:lnTo>
                    <a:lnTo>
                      <a:pt x="413" y="145"/>
                    </a:lnTo>
                    <a:lnTo>
                      <a:pt x="410" y="141"/>
                    </a:lnTo>
                    <a:lnTo>
                      <a:pt x="406" y="136"/>
                    </a:lnTo>
                    <a:lnTo>
                      <a:pt x="403" y="132"/>
                    </a:lnTo>
                    <a:lnTo>
                      <a:pt x="400" y="129"/>
                    </a:lnTo>
                    <a:lnTo>
                      <a:pt x="399" y="125"/>
                    </a:lnTo>
                    <a:lnTo>
                      <a:pt x="394" y="120"/>
                    </a:lnTo>
                    <a:lnTo>
                      <a:pt x="390" y="117"/>
                    </a:lnTo>
                    <a:lnTo>
                      <a:pt x="388" y="113"/>
                    </a:lnTo>
                    <a:lnTo>
                      <a:pt x="383" y="110"/>
                    </a:lnTo>
                    <a:lnTo>
                      <a:pt x="381" y="107"/>
                    </a:lnTo>
                    <a:lnTo>
                      <a:pt x="378" y="104"/>
                    </a:lnTo>
                    <a:lnTo>
                      <a:pt x="374" y="100"/>
                    </a:lnTo>
                    <a:lnTo>
                      <a:pt x="369" y="95"/>
                    </a:lnTo>
                    <a:lnTo>
                      <a:pt x="365" y="92"/>
                    </a:lnTo>
                    <a:lnTo>
                      <a:pt x="363" y="89"/>
                    </a:lnTo>
                    <a:lnTo>
                      <a:pt x="359" y="85"/>
                    </a:lnTo>
                    <a:lnTo>
                      <a:pt x="356" y="82"/>
                    </a:lnTo>
                    <a:lnTo>
                      <a:pt x="353" y="79"/>
                    </a:lnTo>
                    <a:lnTo>
                      <a:pt x="349" y="75"/>
                    </a:lnTo>
                    <a:lnTo>
                      <a:pt x="345" y="73"/>
                    </a:lnTo>
                    <a:lnTo>
                      <a:pt x="340" y="69"/>
                    </a:lnTo>
                    <a:lnTo>
                      <a:pt x="335" y="67"/>
                    </a:lnTo>
                    <a:lnTo>
                      <a:pt x="330" y="65"/>
                    </a:lnTo>
                    <a:lnTo>
                      <a:pt x="328" y="62"/>
                    </a:lnTo>
                    <a:lnTo>
                      <a:pt x="323" y="60"/>
                    </a:lnTo>
                    <a:lnTo>
                      <a:pt x="318" y="57"/>
                    </a:lnTo>
                    <a:lnTo>
                      <a:pt x="313" y="56"/>
                    </a:lnTo>
                    <a:lnTo>
                      <a:pt x="298" y="46"/>
                    </a:lnTo>
                    <a:lnTo>
                      <a:pt x="297" y="42"/>
                    </a:lnTo>
                    <a:lnTo>
                      <a:pt x="294" y="40"/>
                    </a:lnTo>
                    <a:lnTo>
                      <a:pt x="290" y="34"/>
                    </a:lnTo>
                    <a:lnTo>
                      <a:pt x="285" y="25"/>
                    </a:lnTo>
                    <a:lnTo>
                      <a:pt x="283" y="20"/>
                    </a:lnTo>
                    <a:lnTo>
                      <a:pt x="279" y="17"/>
                    </a:lnTo>
                    <a:lnTo>
                      <a:pt x="276" y="15"/>
                    </a:lnTo>
                    <a:lnTo>
                      <a:pt x="267" y="10"/>
                    </a:lnTo>
                    <a:lnTo>
                      <a:pt x="262" y="9"/>
                    </a:lnTo>
                    <a:lnTo>
                      <a:pt x="257" y="8"/>
                    </a:lnTo>
                    <a:lnTo>
                      <a:pt x="251" y="6"/>
                    </a:lnTo>
                    <a:lnTo>
                      <a:pt x="247" y="6"/>
                    </a:lnTo>
                    <a:lnTo>
                      <a:pt x="240" y="4"/>
                    </a:lnTo>
                    <a:lnTo>
                      <a:pt x="233" y="3"/>
                    </a:lnTo>
                    <a:lnTo>
                      <a:pt x="226" y="1"/>
                    </a:lnTo>
                    <a:lnTo>
                      <a:pt x="221" y="1"/>
                    </a:lnTo>
                    <a:lnTo>
                      <a:pt x="213" y="0"/>
                    </a:lnTo>
                    <a:lnTo>
                      <a:pt x="206" y="2"/>
                    </a:lnTo>
                    <a:lnTo>
                      <a:pt x="201" y="1"/>
                    </a:lnTo>
                    <a:lnTo>
                      <a:pt x="195" y="5"/>
                    </a:lnTo>
                    <a:lnTo>
                      <a:pt x="189" y="5"/>
                    </a:lnTo>
                    <a:lnTo>
                      <a:pt x="183" y="4"/>
                    </a:lnTo>
                    <a:lnTo>
                      <a:pt x="175" y="4"/>
                    </a:lnTo>
                    <a:lnTo>
                      <a:pt x="171" y="7"/>
                    </a:lnTo>
                    <a:lnTo>
                      <a:pt x="167" y="7"/>
                    </a:lnTo>
                    <a:lnTo>
                      <a:pt x="157" y="8"/>
                    </a:lnTo>
                    <a:lnTo>
                      <a:pt x="152" y="8"/>
                    </a:lnTo>
                    <a:lnTo>
                      <a:pt x="145" y="9"/>
                    </a:lnTo>
                    <a:lnTo>
                      <a:pt x="139" y="11"/>
                    </a:lnTo>
                    <a:lnTo>
                      <a:pt x="135" y="12"/>
                    </a:lnTo>
                    <a:lnTo>
                      <a:pt x="130" y="13"/>
                    </a:lnTo>
                    <a:lnTo>
                      <a:pt x="126" y="16"/>
                    </a:lnTo>
                    <a:lnTo>
                      <a:pt x="123" y="19"/>
                    </a:lnTo>
                    <a:lnTo>
                      <a:pt x="117" y="21"/>
                    </a:lnTo>
                    <a:lnTo>
                      <a:pt x="111" y="23"/>
                    </a:lnTo>
                    <a:lnTo>
                      <a:pt x="106" y="26"/>
                    </a:lnTo>
                    <a:lnTo>
                      <a:pt x="102" y="29"/>
                    </a:lnTo>
                    <a:lnTo>
                      <a:pt x="97" y="29"/>
                    </a:lnTo>
                    <a:lnTo>
                      <a:pt x="94" y="32"/>
                    </a:lnTo>
                    <a:lnTo>
                      <a:pt x="89" y="35"/>
                    </a:lnTo>
                    <a:lnTo>
                      <a:pt x="84" y="39"/>
                    </a:lnTo>
                    <a:lnTo>
                      <a:pt x="80" y="43"/>
                    </a:lnTo>
                    <a:lnTo>
                      <a:pt x="76" y="45"/>
                    </a:lnTo>
                    <a:lnTo>
                      <a:pt x="71" y="50"/>
                    </a:lnTo>
                    <a:lnTo>
                      <a:pt x="67" y="52"/>
                    </a:lnTo>
                    <a:lnTo>
                      <a:pt x="64" y="55"/>
                    </a:lnTo>
                    <a:lnTo>
                      <a:pt x="61" y="57"/>
                    </a:lnTo>
                    <a:lnTo>
                      <a:pt x="58" y="60"/>
                    </a:lnTo>
                    <a:lnTo>
                      <a:pt x="54" y="63"/>
                    </a:lnTo>
                    <a:lnTo>
                      <a:pt x="49" y="66"/>
                    </a:lnTo>
                    <a:lnTo>
                      <a:pt x="45" y="71"/>
                    </a:lnTo>
                    <a:lnTo>
                      <a:pt x="41" y="74"/>
                    </a:lnTo>
                    <a:lnTo>
                      <a:pt x="37" y="77"/>
                    </a:lnTo>
                    <a:lnTo>
                      <a:pt x="35" y="81"/>
                    </a:lnTo>
                    <a:lnTo>
                      <a:pt x="31" y="84"/>
                    </a:lnTo>
                    <a:lnTo>
                      <a:pt x="27" y="88"/>
                    </a:lnTo>
                    <a:lnTo>
                      <a:pt x="24" y="91"/>
                    </a:lnTo>
                    <a:lnTo>
                      <a:pt x="21" y="94"/>
                    </a:lnTo>
                    <a:lnTo>
                      <a:pt x="19" y="97"/>
                    </a:lnTo>
                    <a:lnTo>
                      <a:pt x="17" y="101"/>
                    </a:lnTo>
                    <a:lnTo>
                      <a:pt x="14" y="103"/>
                    </a:lnTo>
                    <a:lnTo>
                      <a:pt x="12" y="110"/>
                    </a:lnTo>
                    <a:lnTo>
                      <a:pt x="9" y="114"/>
                    </a:lnTo>
                    <a:lnTo>
                      <a:pt x="7" y="118"/>
                    </a:lnTo>
                    <a:lnTo>
                      <a:pt x="5" y="124"/>
                    </a:lnTo>
                    <a:lnTo>
                      <a:pt x="4" y="128"/>
                    </a:lnTo>
                    <a:lnTo>
                      <a:pt x="4" y="133"/>
                    </a:lnTo>
                    <a:lnTo>
                      <a:pt x="2" y="138"/>
                    </a:lnTo>
                    <a:lnTo>
                      <a:pt x="1" y="142"/>
                    </a:lnTo>
                    <a:lnTo>
                      <a:pt x="1" y="148"/>
                    </a:lnTo>
                    <a:lnTo>
                      <a:pt x="2" y="153"/>
                    </a:lnTo>
                    <a:lnTo>
                      <a:pt x="1" y="157"/>
                    </a:lnTo>
                    <a:lnTo>
                      <a:pt x="0" y="164"/>
                    </a:lnTo>
                    <a:lnTo>
                      <a:pt x="2" y="171"/>
                    </a:lnTo>
                    <a:lnTo>
                      <a:pt x="3" y="175"/>
                    </a:lnTo>
                    <a:lnTo>
                      <a:pt x="3" y="180"/>
                    </a:lnTo>
                    <a:lnTo>
                      <a:pt x="4" y="190"/>
                    </a:lnTo>
                    <a:lnTo>
                      <a:pt x="5" y="197"/>
                    </a:lnTo>
                    <a:lnTo>
                      <a:pt x="4" y="204"/>
                    </a:lnTo>
                    <a:lnTo>
                      <a:pt x="5" y="208"/>
                    </a:lnTo>
                    <a:lnTo>
                      <a:pt x="4" y="213"/>
                    </a:lnTo>
                    <a:lnTo>
                      <a:pt x="4" y="219"/>
                    </a:lnTo>
                    <a:lnTo>
                      <a:pt x="6" y="226"/>
                    </a:lnTo>
                    <a:lnTo>
                      <a:pt x="7" y="230"/>
                    </a:lnTo>
                    <a:lnTo>
                      <a:pt x="9" y="234"/>
                    </a:lnTo>
                    <a:lnTo>
                      <a:pt x="13" y="242"/>
                    </a:lnTo>
                    <a:lnTo>
                      <a:pt x="15" y="247"/>
                    </a:lnTo>
                    <a:lnTo>
                      <a:pt x="18" y="252"/>
                    </a:lnTo>
                    <a:lnTo>
                      <a:pt x="20" y="256"/>
                    </a:lnTo>
                    <a:lnTo>
                      <a:pt x="21" y="262"/>
                    </a:lnTo>
                    <a:lnTo>
                      <a:pt x="23" y="266"/>
                    </a:lnTo>
                    <a:lnTo>
                      <a:pt x="26" y="271"/>
                    </a:lnTo>
                    <a:lnTo>
                      <a:pt x="30" y="278"/>
                    </a:lnTo>
                    <a:lnTo>
                      <a:pt x="31" y="284"/>
                    </a:lnTo>
                    <a:lnTo>
                      <a:pt x="33" y="286"/>
                    </a:lnTo>
                    <a:lnTo>
                      <a:pt x="34" y="290"/>
                    </a:lnTo>
                    <a:lnTo>
                      <a:pt x="36" y="294"/>
                    </a:lnTo>
                    <a:lnTo>
                      <a:pt x="39" y="300"/>
                    </a:lnTo>
                    <a:lnTo>
                      <a:pt x="43" y="304"/>
                    </a:lnTo>
                    <a:lnTo>
                      <a:pt x="46" y="309"/>
                    </a:lnTo>
                    <a:lnTo>
                      <a:pt x="48" y="313"/>
                    </a:lnTo>
                    <a:lnTo>
                      <a:pt x="49" y="320"/>
                    </a:lnTo>
                    <a:lnTo>
                      <a:pt x="52" y="323"/>
                    </a:lnTo>
                    <a:lnTo>
                      <a:pt x="55" y="326"/>
                    </a:lnTo>
                    <a:lnTo>
                      <a:pt x="59" y="332"/>
                    </a:lnTo>
                    <a:lnTo>
                      <a:pt x="63" y="335"/>
                    </a:lnTo>
                    <a:lnTo>
                      <a:pt x="67" y="339"/>
                    </a:lnTo>
                    <a:lnTo>
                      <a:pt x="72" y="346"/>
                    </a:lnTo>
                    <a:lnTo>
                      <a:pt x="75" y="352"/>
                    </a:lnTo>
                    <a:lnTo>
                      <a:pt x="79" y="357"/>
                    </a:lnTo>
                    <a:lnTo>
                      <a:pt x="81" y="361"/>
                    </a:lnTo>
                    <a:lnTo>
                      <a:pt x="83" y="366"/>
                    </a:lnTo>
                    <a:lnTo>
                      <a:pt x="86" y="369"/>
                    </a:lnTo>
                    <a:lnTo>
                      <a:pt x="90" y="373"/>
                    </a:lnTo>
                    <a:lnTo>
                      <a:pt x="93" y="375"/>
                    </a:lnTo>
                    <a:lnTo>
                      <a:pt x="96" y="379"/>
                    </a:lnTo>
                    <a:lnTo>
                      <a:pt x="101" y="381"/>
                    </a:lnTo>
                    <a:lnTo>
                      <a:pt x="105" y="383"/>
                    </a:lnTo>
                    <a:lnTo>
                      <a:pt x="111" y="386"/>
                    </a:lnTo>
                    <a:lnTo>
                      <a:pt x="115" y="387"/>
                    </a:lnTo>
                    <a:lnTo>
                      <a:pt x="120" y="392"/>
                    </a:lnTo>
                    <a:lnTo>
                      <a:pt x="125" y="394"/>
                    </a:lnTo>
                    <a:lnTo>
                      <a:pt x="129" y="395"/>
                    </a:lnTo>
                    <a:lnTo>
                      <a:pt x="133" y="398"/>
                    </a:lnTo>
                    <a:lnTo>
                      <a:pt x="137" y="400"/>
                    </a:lnTo>
                    <a:lnTo>
                      <a:pt x="142" y="402"/>
                    </a:lnTo>
                    <a:lnTo>
                      <a:pt x="147" y="405"/>
                    </a:lnTo>
                    <a:lnTo>
                      <a:pt x="152" y="409"/>
                    </a:lnTo>
                    <a:lnTo>
                      <a:pt x="155" y="413"/>
                    </a:lnTo>
                    <a:lnTo>
                      <a:pt x="159" y="417"/>
                    </a:lnTo>
                    <a:lnTo>
                      <a:pt x="162" y="420"/>
                    </a:lnTo>
                    <a:lnTo>
                      <a:pt x="165" y="422"/>
                    </a:lnTo>
                    <a:lnTo>
                      <a:pt x="168" y="425"/>
                    </a:lnTo>
                    <a:lnTo>
                      <a:pt x="170" y="428"/>
                    </a:lnTo>
                    <a:lnTo>
                      <a:pt x="175" y="431"/>
                    </a:lnTo>
                    <a:lnTo>
                      <a:pt x="181" y="434"/>
                    </a:lnTo>
                    <a:lnTo>
                      <a:pt x="186" y="436"/>
                    </a:lnTo>
                    <a:lnTo>
                      <a:pt x="190" y="437"/>
                    </a:lnTo>
                    <a:lnTo>
                      <a:pt x="196" y="438"/>
                    </a:lnTo>
                    <a:lnTo>
                      <a:pt x="203" y="439"/>
                    </a:lnTo>
                    <a:lnTo>
                      <a:pt x="208" y="442"/>
                    </a:lnTo>
                    <a:lnTo>
                      <a:pt x="213" y="442"/>
                    </a:lnTo>
                    <a:lnTo>
                      <a:pt x="219" y="444"/>
                    </a:lnTo>
                    <a:lnTo>
                      <a:pt x="226" y="445"/>
                    </a:lnTo>
                    <a:lnTo>
                      <a:pt x="232" y="447"/>
                    </a:lnTo>
                    <a:lnTo>
                      <a:pt x="239" y="449"/>
                    </a:lnTo>
                    <a:lnTo>
                      <a:pt x="243" y="451"/>
                    </a:lnTo>
                    <a:lnTo>
                      <a:pt x="248" y="452"/>
                    </a:lnTo>
                    <a:lnTo>
                      <a:pt x="251" y="454"/>
                    </a:lnTo>
                    <a:lnTo>
                      <a:pt x="255" y="456"/>
                    </a:lnTo>
                    <a:lnTo>
                      <a:pt x="262" y="459"/>
                    </a:lnTo>
                    <a:lnTo>
                      <a:pt x="270" y="459"/>
                    </a:lnTo>
                    <a:lnTo>
                      <a:pt x="277" y="463"/>
                    </a:lnTo>
                    <a:lnTo>
                      <a:pt x="283" y="464"/>
                    </a:lnTo>
                    <a:lnTo>
                      <a:pt x="291" y="467"/>
                    </a:lnTo>
                    <a:lnTo>
                      <a:pt x="295" y="468"/>
                    </a:lnTo>
                    <a:lnTo>
                      <a:pt x="301" y="470"/>
                    </a:lnTo>
                    <a:lnTo>
                      <a:pt x="305" y="471"/>
                    </a:lnTo>
                    <a:lnTo>
                      <a:pt x="311" y="472"/>
                    </a:lnTo>
                    <a:lnTo>
                      <a:pt x="317" y="473"/>
                    </a:lnTo>
                    <a:lnTo>
                      <a:pt x="321" y="472"/>
                    </a:lnTo>
                    <a:lnTo>
                      <a:pt x="325" y="473"/>
                    </a:lnTo>
                    <a:lnTo>
                      <a:pt x="331" y="473"/>
                    </a:lnTo>
                    <a:lnTo>
                      <a:pt x="335" y="473"/>
                    </a:lnTo>
                    <a:lnTo>
                      <a:pt x="344" y="473"/>
                    </a:lnTo>
                    <a:lnTo>
                      <a:pt x="349" y="473"/>
                    </a:lnTo>
                    <a:lnTo>
                      <a:pt x="356" y="472"/>
                    </a:lnTo>
                    <a:lnTo>
                      <a:pt x="360" y="471"/>
                    </a:lnTo>
                    <a:lnTo>
                      <a:pt x="364" y="469"/>
                    </a:lnTo>
                    <a:lnTo>
                      <a:pt x="366" y="470"/>
                    </a:lnTo>
                  </a:path>
                </a:pathLst>
              </a:custGeom>
              <a:solidFill>
                <a:srgbClr val="A2FFA3"/>
              </a:solidFill>
              <a:ln w="254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33">
                <a:extLst>
                  <a:ext uri="{FF2B5EF4-FFF2-40B4-BE49-F238E27FC236}">
                    <a16:creationId xmlns:a16="http://schemas.microsoft.com/office/drawing/2014/main" id="{C0CD3932-A398-4409-A099-7BAC765125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6" y="1471"/>
                <a:ext cx="321" cy="317"/>
              </a:xfrm>
              <a:custGeom>
                <a:avLst/>
                <a:gdLst>
                  <a:gd name="T0" fmla="*/ 187 w 321"/>
                  <a:gd name="T1" fmla="*/ 305 h 317"/>
                  <a:gd name="T2" fmla="*/ 203 w 321"/>
                  <a:gd name="T3" fmla="*/ 313 h 317"/>
                  <a:gd name="T4" fmla="*/ 223 w 321"/>
                  <a:gd name="T5" fmla="*/ 316 h 317"/>
                  <a:gd name="T6" fmla="*/ 246 w 321"/>
                  <a:gd name="T7" fmla="*/ 312 h 317"/>
                  <a:gd name="T8" fmla="*/ 266 w 321"/>
                  <a:gd name="T9" fmla="*/ 303 h 317"/>
                  <a:gd name="T10" fmla="*/ 281 w 321"/>
                  <a:gd name="T11" fmla="*/ 292 h 317"/>
                  <a:gd name="T12" fmla="*/ 294 w 321"/>
                  <a:gd name="T13" fmla="*/ 281 h 317"/>
                  <a:gd name="T14" fmla="*/ 305 w 321"/>
                  <a:gd name="T15" fmla="*/ 270 h 317"/>
                  <a:gd name="T16" fmla="*/ 316 w 321"/>
                  <a:gd name="T17" fmla="*/ 251 h 317"/>
                  <a:gd name="T18" fmla="*/ 320 w 321"/>
                  <a:gd name="T19" fmla="*/ 225 h 317"/>
                  <a:gd name="T20" fmla="*/ 320 w 321"/>
                  <a:gd name="T21" fmla="*/ 201 h 317"/>
                  <a:gd name="T22" fmla="*/ 314 w 321"/>
                  <a:gd name="T23" fmla="*/ 181 h 317"/>
                  <a:gd name="T24" fmla="*/ 302 w 321"/>
                  <a:gd name="T25" fmla="*/ 165 h 317"/>
                  <a:gd name="T26" fmla="*/ 290 w 321"/>
                  <a:gd name="T27" fmla="*/ 154 h 317"/>
                  <a:gd name="T28" fmla="*/ 276 w 321"/>
                  <a:gd name="T29" fmla="*/ 142 h 317"/>
                  <a:gd name="T30" fmla="*/ 258 w 321"/>
                  <a:gd name="T31" fmla="*/ 149 h 317"/>
                  <a:gd name="T32" fmla="*/ 243 w 321"/>
                  <a:gd name="T33" fmla="*/ 156 h 317"/>
                  <a:gd name="T34" fmla="*/ 223 w 321"/>
                  <a:gd name="T35" fmla="*/ 161 h 317"/>
                  <a:gd name="T36" fmla="*/ 205 w 321"/>
                  <a:gd name="T37" fmla="*/ 170 h 317"/>
                  <a:gd name="T38" fmla="*/ 185 w 321"/>
                  <a:gd name="T39" fmla="*/ 177 h 317"/>
                  <a:gd name="T40" fmla="*/ 164 w 321"/>
                  <a:gd name="T41" fmla="*/ 179 h 317"/>
                  <a:gd name="T42" fmla="*/ 147 w 321"/>
                  <a:gd name="T43" fmla="*/ 174 h 317"/>
                  <a:gd name="T44" fmla="*/ 131 w 321"/>
                  <a:gd name="T45" fmla="*/ 161 h 317"/>
                  <a:gd name="T46" fmla="*/ 117 w 321"/>
                  <a:gd name="T47" fmla="*/ 147 h 317"/>
                  <a:gd name="T48" fmla="*/ 114 w 321"/>
                  <a:gd name="T49" fmla="*/ 124 h 317"/>
                  <a:gd name="T50" fmla="*/ 117 w 321"/>
                  <a:gd name="T51" fmla="*/ 99 h 317"/>
                  <a:gd name="T52" fmla="*/ 117 w 321"/>
                  <a:gd name="T53" fmla="*/ 76 h 317"/>
                  <a:gd name="T54" fmla="*/ 116 w 321"/>
                  <a:gd name="T55" fmla="*/ 56 h 317"/>
                  <a:gd name="T56" fmla="*/ 113 w 321"/>
                  <a:gd name="T57" fmla="*/ 32 h 317"/>
                  <a:gd name="T58" fmla="*/ 105 w 321"/>
                  <a:gd name="T59" fmla="*/ 18 h 317"/>
                  <a:gd name="T60" fmla="*/ 93 w 321"/>
                  <a:gd name="T61" fmla="*/ 5 h 317"/>
                  <a:gd name="T62" fmla="*/ 74 w 321"/>
                  <a:gd name="T63" fmla="*/ 0 h 317"/>
                  <a:gd name="T64" fmla="*/ 47 w 321"/>
                  <a:gd name="T65" fmla="*/ 14 h 317"/>
                  <a:gd name="T66" fmla="*/ 31 w 321"/>
                  <a:gd name="T67" fmla="*/ 28 h 317"/>
                  <a:gd name="T68" fmla="*/ 16 w 321"/>
                  <a:gd name="T69" fmla="*/ 40 h 317"/>
                  <a:gd name="T70" fmla="*/ 5 w 321"/>
                  <a:gd name="T71" fmla="*/ 57 h 317"/>
                  <a:gd name="T72" fmla="*/ 4 w 321"/>
                  <a:gd name="T73" fmla="*/ 82 h 317"/>
                  <a:gd name="T74" fmla="*/ 1 w 321"/>
                  <a:gd name="T75" fmla="*/ 100 h 317"/>
                  <a:gd name="T76" fmla="*/ 4 w 321"/>
                  <a:gd name="T77" fmla="*/ 126 h 317"/>
                  <a:gd name="T78" fmla="*/ 9 w 321"/>
                  <a:gd name="T79" fmla="*/ 146 h 317"/>
                  <a:gd name="T80" fmla="*/ 20 w 321"/>
                  <a:gd name="T81" fmla="*/ 162 h 317"/>
                  <a:gd name="T82" fmla="*/ 28 w 321"/>
                  <a:gd name="T83" fmla="*/ 178 h 317"/>
                  <a:gd name="T84" fmla="*/ 36 w 321"/>
                  <a:gd name="T85" fmla="*/ 196 h 317"/>
                  <a:gd name="T86" fmla="*/ 47 w 321"/>
                  <a:gd name="T87" fmla="*/ 214 h 317"/>
                  <a:gd name="T88" fmla="*/ 58 w 321"/>
                  <a:gd name="T89" fmla="*/ 231 h 317"/>
                  <a:gd name="T90" fmla="*/ 71 w 321"/>
                  <a:gd name="T91" fmla="*/ 244 h 317"/>
                  <a:gd name="T92" fmla="*/ 85 w 321"/>
                  <a:gd name="T93" fmla="*/ 255 h 317"/>
                  <a:gd name="T94" fmla="*/ 98 w 321"/>
                  <a:gd name="T95" fmla="*/ 267 h 317"/>
                  <a:gd name="T96" fmla="*/ 113 w 321"/>
                  <a:gd name="T97" fmla="*/ 277 h 317"/>
                  <a:gd name="T98" fmla="*/ 130 w 321"/>
                  <a:gd name="T99" fmla="*/ 287 h 317"/>
                  <a:gd name="T100" fmla="*/ 148 w 321"/>
                  <a:gd name="T101" fmla="*/ 297 h 317"/>
                  <a:gd name="T102" fmla="*/ 169 w 321"/>
                  <a:gd name="T103" fmla="*/ 30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21" h="317">
                    <a:moveTo>
                      <a:pt x="174" y="303"/>
                    </a:moveTo>
                    <a:lnTo>
                      <a:pt x="179" y="302"/>
                    </a:lnTo>
                    <a:lnTo>
                      <a:pt x="184" y="303"/>
                    </a:lnTo>
                    <a:lnTo>
                      <a:pt x="187" y="305"/>
                    </a:lnTo>
                    <a:lnTo>
                      <a:pt x="191" y="307"/>
                    </a:lnTo>
                    <a:lnTo>
                      <a:pt x="196" y="309"/>
                    </a:lnTo>
                    <a:lnTo>
                      <a:pt x="200" y="310"/>
                    </a:lnTo>
                    <a:lnTo>
                      <a:pt x="203" y="313"/>
                    </a:lnTo>
                    <a:lnTo>
                      <a:pt x="208" y="314"/>
                    </a:lnTo>
                    <a:lnTo>
                      <a:pt x="212" y="315"/>
                    </a:lnTo>
                    <a:lnTo>
                      <a:pt x="217" y="316"/>
                    </a:lnTo>
                    <a:lnTo>
                      <a:pt x="223" y="316"/>
                    </a:lnTo>
                    <a:lnTo>
                      <a:pt x="230" y="315"/>
                    </a:lnTo>
                    <a:lnTo>
                      <a:pt x="235" y="315"/>
                    </a:lnTo>
                    <a:lnTo>
                      <a:pt x="240" y="314"/>
                    </a:lnTo>
                    <a:lnTo>
                      <a:pt x="246" y="312"/>
                    </a:lnTo>
                    <a:lnTo>
                      <a:pt x="252" y="310"/>
                    </a:lnTo>
                    <a:lnTo>
                      <a:pt x="257" y="308"/>
                    </a:lnTo>
                    <a:lnTo>
                      <a:pt x="262" y="305"/>
                    </a:lnTo>
                    <a:lnTo>
                      <a:pt x="266" y="303"/>
                    </a:lnTo>
                    <a:lnTo>
                      <a:pt x="269" y="300"/>
                    </a:lnTo>
                    <a:lnTo>
                      <a:pt x="274" y="298"/>
                    </a:lnTo>
                    <a:lnTo>
                      <a:pt x="277" y="296"/>
                    </a:lnTo>
                    <a:lnTo>
                      <a:pt x="281" y="292"/>
                    </a:lnTo>
                    <a:lnTo>
                      <a:pt x="283" y="290"/>
                    </a:lnTo>
                    <a:lnTo>
                      <a:pt x="287" y="288"/>
                    </a:lnTo>
                    <a:lnTo>
                      <a:pt x="290" y="285"/>
                    </a:lnTo>
                    <a:lnTo>
                      <a:pt x="294" y="281"/>
                    </a:lnTo>
                    <a:lnTo>
                      <a:pt x="297" y="278"/>
                    </a:lnTo>
                    <a:lnTo>
                      <a:pt x="299" y="275"/>
                    </a:lnTo>
                    <a:lnTo>
                      <a:pt x="302" y="273"/>
                    </a:lnTo>
                    <a:lnTo>
                      <a:pt x="305" y="270"/>
                    </a:lnTo>
                    <a:lnTo>
                      <a:pt x="308" y="267"/>
                    </a:lnTo>
                    <a:lnTo>
                      <a:pt x="312" y="263"/>
                    </a:lnTo>
                    <a:lnTo>
                      <a:pt x="315" y="257"/>
                    </a:lnTo>
                    <a:lnTo>
                      <a:pt x="316" y="251"/>
                    </a:lnTo>
                    <a:lnTo>
                      <a:pt x="317" y="244"/>
                    </a:lnTo>
                    <a:lnTo>
                      <a:pt x="319" y="237"/>
                    </a:lnTo>
                    <a:lnTo>
                      <a:pt x="320" y="232"/>
                    </a:lnTo>
                    <a:lnTo>
                      <a:pt x="320" y="225"/>
                    </a:lnTo>
                    <a:lnTo>
                      <a:pt x="320" y="217"/>
                    </a:lnTo>
                    <a:lnTo>
                      <a:pt x="319" y="212"/>
                    </a:lnTo>
                    <a:lnTo>
                      <a:pt x="319" y="208"/>
                    </a:lnTo>
                    <a:lnTo>
                      <a:pt x="320" y="201"/>
                    </a:lnTo>
                    <a:lnTo>
                      <a:pt x="319" y="195"/>
                    </a:lnTo>
                    <a:lnTo>
                      <a:pt x="318" y="189"/>
                    </a:lnTo>
                    <a:lnTo>
                      <a:pt x="317" y="184"/>
                    </a:lnTo>
                    <a:lnTo>
                      <a:pt x="314" y="181"/>
                    </a:lnTo>
                    <a:lnTo>
                      <a:pt x="312" y="176"/>
                    </a:lnTo>
                    <a:lnTo>
                      <a:pt x="309" y="173"/>
                    </a:lnTo>
                    <a:lnTo>
                      <a:pt x="306" y="169"/>
                    </a:lnTo>
                    <a:lnTo>
                      <a:pt x="302" y="165"/>
                    </a:lnTo>
                    <a:lnTo>
                      <a:pt x="300" y="163"/>
                    </a:lnTo>
                    <a:lnTo>
                      <a:pt x="297" y="161"/>
                    </a:lnTo>
                    <a:lnTo>
                      <a:pt x="294" y="157"/>
                    </a:lnTo>
                    <a:lnTo>
                      <a:pt x="290" y="154"/>
                    </a:lnTo>
                    <a:lnTo>
                      <a:pt x="287" y="150"/>
                    </a:lnTo>
                    <a:lnTo>
                      <a:pt x="283" y="147"/>
                    </a:lnTo>
                    <a:lnTo>
                      <a:pt x="280" y="144"/>
                    </a:lnTo>
                    <a:lnTo>
                      <a:pt x="276" y="142"/>
                    </a:lnTo>
                    <a:lnTo>
                      <a:pt x="270" y="141"/>
                    </a:lnTo>
                    <a:lnTo>
                      <a:pt x="264" y="143"/>
                    </a:lnTo>
                    <a:lnTo>
                      <a:pt x="261" y="145"/>
                    </a:lnTo>
                    <a:lnTo>
                      <a:pt x="258" y="149"/>
                    </a:lnTo>
                    <a:lnTo>
                      <a:pt x="255" y="151"/>
                    </a:lnTo>
                    <a:lnTo>
                      <a:pt x="251" y="153"/>
                    </a:lnTo>
                    <a:lnTo>
                      <a:pt x="248" y="155"/>
                    </a:lnTo>
                    <a:lnTo>
                      <a:pt x="243" y="156"/>
                    </a:lnTo>
                    <a:lnTo>
                      <a:pt x="238" y="157"/>
                    </a:lnTo>
                    <a:lnTo>
                      <a:pt x="234" y="158"/>
                    </a:lnTo>
                    <a:lnTo>
                      <a:pt x="227" y="160"/>
                    </a:lnTo>
                    <a:lnTo>
                      <a:pt x="223" y="161"/>
                    </a:lnTo>
                    <a:lnTo>
                      <a:pt x="218" y="164"/>
                    </a:lnTo>
                    <a:lnTo>
                      <a:pt x="214" y="165"/>
                    </a:lnTo>
                    <a:lnTo>
                      <a:pt x="211" y="168"/>
                    </a:lnTo>
                    <a:lnTo>
                      <a:pt x="205" y="170"/>
                    </a:lnTo>
                    <a:lnTo>
                      <a:pt x="202" y="172"/>
                    </a:lnTo>
                    <a:lnTo>
                      <a:pt x="196" y="174"/>
                    </a:lnTo>
                    <a:lnTo>
                      <a:pt x="190" y="176"/>
                    </a:lnTo>
                    <a:lnTo>
                      <a:pt x="185" y="177"/>
                    </a:lnTo>
                    <a:lnTo>
                      <a:pt x="179" y="178"/>
                    </a:lnTo>
                    <a:lnTo>
                      <a:pt x="175" y="179"/>
                    </a:lnTo>
                    <a:lnTo>
                      <a:pt x="169" y="180"/>
                    </a:lnTo>
                    <a:lnTo>
                      <a:pt x="164" y="179"/>
                    </a:lnTo>
                    <a:lnTo>
                      <a:pt x="158" y="179"/>
                    </a:lnTo>
                    <a:lnTo>
                      <a:pt x="155" y="177"/>
                    </a:lnTo>
                    <a:lnTo>
                      <a:pt x="150" y="175"/>
                    </a:lnTo>
                    <a:lnTo>
                      <a:pt x="147" y="174"/>
                    </a:lnTo>
                    <a:lnTo>
                      <a:pt x="142" y="171"/>
                    </a:lnTo>
                    <a:lnTo>
                      <a:pt x="138" y="167"/>
                    </a:lnTo>
                    <a:lnTo>
                      <a:pt x="135" y="165"/>
                    </a:lnTo>
                    <a:lnTo>
                      <a:pt x="131" y="161"/>
                    </a:lnTo>
                    <a:lnTo>
                      <a:pt x="128" y="157"/>
                    </a:lnTo>
                    <a:lnTo>
                      <a:pt x="124" y="154"/>
                    </a:lnTo>
                    <a:lnTo>
                      <a:pt x="121" y="151"/>
                    </a:lnTo>
                    <a:lnTo>
                      <a:pt x="117" y="147"/>
                    </a:lnTo>
                    <a:lnTo>
                      <a:pt x="114" y="140"/>
                    </a:lnTo>
                    <a:lnTo>
                      <a:pt x="110" y="135"/>
                    </a:lnTo>
                    <a:lnTo>
                      <a:pt x="112" y="131"/>
                    </a:lnTo>
                    <a:lnTo>
                      <a:pt x="114" y="124"/>
                    </a:lnTo>
                    <a:lnTo>
                      <a:pt x="114" y="119"/>
                    </a:lnTo>
                    <a:lnTo>
                      <a:pt x="116" y="115"/>
                    </a:lnTo>
                    <a:lnTo>
                      <a:pt x="116" y="107"/>
                    </a:lnTo>
                    <a:lnTo>
                      <a:pt x="117" y="99"/>
                    </a:lnTo>
                    <a:lnTo>
                      <a:pt x="116" y="91"/>
                    </a:lnTo>
                    <a:lnTo>
                      <a:pt x="115" y="87"/>
                    </a:lnTo>
                    <a:lnTo>
                      <a:pt x="115" y="81"/>
                    </a:lnTo>
                    <a:lnTo>
                      <a:pt x="117" y="76"/>
                    </a:lnTo>
                    <a:lnTo>
                      <a:pt x="117" y="70"/>
                    </a:lnTo>
                    <a:lnTo>
                      <a:pt x="116" y="65"/>
                    </a:lnTo>
                    <a:lnTo>
                      <a:pt x="117" y="60"/>
                    </a:lnTo>
                    <a:lnTo>
                      <a:pt x="116" y="56"/>
                    </a:lnTo>
                    <a:lnTo>
                      <a:pt x="115" y="47"/>
                    </a:lnTo>
                    <a:lnTo>
                      <a:pt x="114" y="42"/>
                    </a:lnTo>
                    <a:lnTo>
                      <a:pt x="112" y="38"/>
                    </a:lnTo>
                    <a:lnTo>
                      <a:pt x="113" y="32"/>
                    </a:lnTo>
                    <a:lnTo>
                      <a:pt x="112" y="27"/>
                    </a:lnTo>
                    <a:lnTo>
                      <a:pt x="111" y="23"/>
                    </a:lnTo>
                    <a:lnTo>
                      <a:pt x="107" y="21"/>
                    </a:lnTo>
                    <a:lnTo>
                      <a:pt x="105" y="18"/>
                    </a:lnTo>
                    <a:lnTo>
                      <a:pt x="102" y="15"/>
                    </a:lnTo>
                    <a:lnTo>
                      <a:pt x="100" y="9"/>
                    </a:lnTo>
                    <a:lnTo>
                      <a:pt x="96" y="6"/>
                    </a:lnTo>
                    <a:lnTo>
                      <a:pt x="93" y="5"/>
                    </a:lnTo>
                    <a:lnTo>
                      <a:pt x="90" y="2"/>
                    </a:lnTo>
                    <a:lnTo>
                      <a:pt x="86" y="1"/>
                    </a:lnTo>
                    <a:lnTo>
                      <a:pt x="79" y="1"/>
                    </a:lnTo>
                    <a:lnTo>
                      <a:pt x="74" y="0"/>
                    </a:lnTo>
                    <a:lnTo>
                      <a:pt x="71" y="3"/>
                    </a:lnTo>
                    <a:lnTo>
                      <a:pt x="56" y="7"/>
                    </a:lnTo>
                    <a:lnTo>
                      <a:pt x="51" y="10"/>
                    </a:lnTo>
                    <a:lnTo>
                      <a:pt x="47" y="14"/>
                    </a:lnTo>
                    <a:lnTo>
                      <a:pt x="44" y="18"/>
                    </a:lnTo>
                    <a:lnTo>
                      <a:pt x="39" y="20"/>
                    </a:lnTo>
                    <a:lnTo>
                      <a:pt x="34" y="24"/>
                    </a:lnTo>
                    <a:lnTo>
                      <a:pt x="31" y="28"/>
                    </a:lnTo>
                    <a:lnTo>
                      <a:pt x="25" y="32"/>
                    </a:lnTo>
                    <a:lnTo>
                      <a:pt x="22" y="35"/>
                    </a:lnTo>
                    <a:lnTo>
                      <a:pt x="19" y="38"/>
                    </a:lnTo>
                    <a:lnTo>
                      <a:pt x="16" y="40"/>
                    </a:lnTo>
                    <a:lnTo>
                      <a:pt x="14" y="43"/>
                    </a:lnTo>
                    <a:lnTo>
                      <a:pt x="11" y="46"/>
                    </a:lnTo>
                    <a:lnTo>
                      <a:pt x="6" y="53"/>
                    </a:lnTo>
                    <a:lnTo>
                      <a:pt x="5" y="57"/>
                    </a:lnTo>
                    <a:lnTo>
                      <a:pt x="4" y="64"/>
                    </a:lnTo>
                    <a:lnTo>
                      <a:pt x="3" y="69"/>
                    </a:lnTo>
                    <a:lnTo>
                      <a:pt x="3" y="77"/>
                    </a:lnTo>
                    <a:lnTo>
                      <a:pt x="4" y="82"/>
                    </a:lnTo>
                    <a:lnTo>
                      <a:pt x="4" y="86"/>
                    </a:lnTo>
                    <a:lnTo>
                      <a:pt x="3" y="92"/>
                    </a:lnTo>
                    <a:lnTo>
                      <a:pt x="2" y="96"/>
                    </a:lnTo>
                    <a:lnTo>
                      <a:pt x="1" y="100"/>
                    </a:lnTo>
                    <a:lnTo>
                      <a:pt x="0" y="108"/>
                    </a:lnTo>
                    <a:lnTo>
                      <a:pt x="1" y="113"/>
                    </a:lnTo>
                    <a:lnTo>
                      <a:pt x="3" y="121"/>
                    </a:lnTo>
                    <a:lnTo>
                      <a:pt x="4" y="126"/>
                    </a:lnTo>
                    <a:lnTo>
                      <a:pt x="5" y="130"/>
                    </a:lnTo>
                    <a:lnTo>
                      <a:pt x="6" y="135"/>
                    </a:lnTo>
                    <a:lnTo>
                      <a:pt x="9" y="140"/>
                    </a:lnTo>
                    <a:lnTo>
                      <a:pt x="9" y="146"/>
                    </a:lnTo>
                    <a:lnTo>
                      <a:pt x="12" y="151"/>
                    </a:lnTo>
                    <a:lnTo>
                      <a:pt x="14" y="155"/>
                    </a:lnTo>
                    <a:lnTo>
                      <a:pt x="17" y="159"/>
                    </a:lnTo>
                    <a:lnTo>
                      <a:pt x="20" y="162"/>
                    </a:lnTo>
                    <a:lnTo>
                      <a:pt x="22" y="167"/>
                    </a:lnTo>
                    <a:lnTo>
                      <a:pt x="24" y="170"/>
                    </a:lnTo>
                    <a:lnTo>
                      <a:pt x="26" y="175"/>
                    </a:lnTo>
                    <a:lnTo>
                      <a:pt x="28" y="178"/>
                    </a:lnTo>
                    <a:lnTo>
                      <a:pt x="30" y="183"/>
                    </a:lnTo>
                    <a:lnTo>
                      <a:pt x="33" y="187"/>
                    </a:lnTo>
                    <a:lnTo>
                      <a:pt x="36" y="191"/>
                    </a:lnTo>
                    <a:lnTo>
                      <a:pt x="36" y="196"/>
                    </a:lnTo>
                    <a:lnTo>
                      <a:pt x="40" y="199"/>
                    </a:lnTo>
                    <a:lnTo>
                      <a:pt x="42" y="204"/>
                    </a:lnTo>
                    <a:lnTo>
                      <a:pt x="44" y="210"/>
                    </a:lnTo>
                    <a:lnTo>
                      <a:pt x="47" y="214"/>
                    </a:lnTo>
                    <a:lnTo>
                      <a:pt x="49" y="218"/>
                    </a:lnTo>
                    <a:lnTo>
                      <a:pt x="51" y="222"/>
                    </a:lnTo>
                    <a:lnTo>
                      <a:pt x="55" y="228"/>
                    </a:lnTo>
                    <a:lnTo>
                      <a:pt x="58" y="231"/>
                    </a:lnTo>
                    <a:lnTo>
                      <a:pt x="60" y="233"/>
                    </a:lnTo>
                    <a:lnTo>
                      <a:pt x="63" y="236"/>
                    </a:lnTo>
                    <a:lnTo>
                      <a:pt x="66" y="239"/>
                    </a:lnTo>
                    <a:lnTo>
                      <a:pt x="71" y="244"/>
                    </a:lnTo>
                    <a:lnTo>
                      <a:pt x="75" y="246"/>
                    </a:lnTo>
                    <a:lnTo>
                      <a:pt x="79" y="249"/>
                    </a:lnTo>
                    <a:lnTo>
                      <a:pt x="82" y="253"/>
                    </a:lnTo>
                    <a:lnTo>
                      <a:pt x="85" y="255"/>
                    </a:lnTo>
                    <a:lnTo>
                      <a:pt x="89" y="259"/>
                    </a:lnTo>
                    <a:lnTo>
                      <a:pt x="92" y="261"/>
                    </a:lnTo>
                    <a:lnTo>
                      <a:pt x="95" y="264"/>
                    </a:lnTo>
                    <a:lnTo>
                      <a:pt x="98" y="267"/>
                    </a:lnTo>
                    <a:lnTo>
                      <a:pt x="100" y="270"/>
                    </a:lnTo>
                    <a:lnTo>
                      <a:pt x="105" y="271"/>
                    </a:lnTo>
                    <a:lnTo>
                      <a:pt x="109" y="273"/>
                    </a:lnTo>
                    <a:lnTo>
                      <a:pt x="113" y="277"/>
                    </a:lnTo>
                    <a:lnTo>
                      <a:pt x="118" y="277"/>
                    </a:lnTo>
                    <a:lnTo>
                      <a:pt x="123" y="279"/>
                    </a:lnTo>
                    <a:lnTo>
                      <a:pt x="128" y="283"/>
                    </a:lnTo>
                    <a:lnTo>
                      <a:pt x="130" y="287"/>
                    </a:lnTo>
                    <a:lnTo>
                      <a:pt x="135" y="288"/>
                    </a:lnTo>
                    <a:lnTo>
                      <a:pt x="139" y="291"/>
                    </a:lnTo>
                    <a:lnTo>
                      <a:pt x="145" y="295"/>
                    </a:lnTo>
                    <a:lnTo>
                      <a:pt x="148" y="297"/>
                    </a:lnTo>
                    <a:lnTo>
                      <a:pt x="153" y="297"/>
                    </a:lnTo>
                    <a:lnTo>
                      <a:pt x="160" y="297"/>
                    </a:lnTo>
                    <a:lnTo>
                      <a:pt x="166" y="298"/>
                    </a:lnTo>
                    <a:lnTo>
                      <a:pt x="169" y="300"/>
                    </a:lnTo>
                    <a:lnTo>
                      <a:pt x="173" y="302"/>
                    </a:lnTo>
                    <a:lnTo>
                      <a:pt x="178" y="303"/>
                    </a:lnTo>
                    <a:lnTo>
                      <a:pt x="174" y="303"/>
                    </a:lnTo>
                  </a:path>
                </a:pathLst>
              </a:custGeom>
              <a:solidFill>
                <a:srgbClr val="00279F"/>
              </a:solidFill>
              <a:ln w="254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1E692E6-D96A-4B1D-940B-2CD3DF210025}"/>
                </a:ext>
              </a:extLst>
            </p:cNvPr>
            <p:cNvSpPr txBox="1"/>
            <p:nvPr/>
          </p:nvSpPr>
          <p:spPr>
            <a:xfrm>
              <a:off x="2774990" y="3021630"/>
              <a:ext cx="230819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rial" charset="0"/>
                </a:rPr>
                <a:t>Monocyte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799583" y="2594908"/>
              <a:ext cx="230819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rial" charset="0"/>
                </a:rPr>
                <a:t>Macrophage</a:t>
              </a:r>
            </a:p>
          </p:txBody>
        </p:sp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9894365-D344-479F-AAC2-903239224192}"/>
              </a:ext>
            </a:extLst>
          </p:cNvPr>
          <p:cNvCxnSpPr>
            <a:cxnSpLocks/>
          </p:cNvCxnSpPr>
          <p:nvPr/>
        </p:nvCxnSpPr>
        <p:spPr>
          <a:xfrm flipH="1" flipV="1">
            <a:off x="4067399" y="3994483"/>
            <a:ext cx="152610" cy="269588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Arrow: Down 32">
            <a:extLst>
              <a:ext uri="{FF2B5EF4-FFF2-40B4-BE49-F238E27FC236}">
                <a16:creationId xmlns:a16="http://schemas.microsoft.com/office/drawing/2014/main" id="{A7FD8D34-5D9B-4A9B-837A-FFE9A6322F0A}"/>
              </a:ext>
            </a:extLst>
          </p:cNvPr>
          <p:cNvSpPr/>
          <p:nvPr/>
        </p:nvSpPr>
        <p:spPr>
          <a:xfrm rot="19683993">
            <a:off x="3512245" y="712292"/>
            <a:ext cx="255681" cy="3113507"/>
          </a:xfrm>
          <a:prstGeom prst="down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08A2E29-3514-4CAE-8661-2B796E004A27}"/>
              </a:ext>
            </a:extLst>
          </p:cNvPr>
          <p:cNvSpPr txBox="1"/>
          <p:nvPr/>
        </p:nvSpPr>
        <p:spPr>
          <a:xfrm>
            <a:off x="377149" y="155676"/>
            <a:ext cx="419485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charset="0"/>
              </a:rPr>
              <a:t>Mononuclear leukocytes become predominant</a:t>
            </a:r>
          </a:p>
        </p:txBody>
      </p:sp>
    </p:spTree>
    <p:extLst>
      <p:ext uri="{BB962C8B-B14F-4D97-AF65-F5344CB8AC3E}">
        <p14:creationId xmlns:p14="http://schemas.microsoft.com/office/powerpoint/2010/main" val="4239505406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926" y="603873"/>
            <a:ext cx="8346147" cy="59258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1498" y="603873"/>
            <a:ext cx="486511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charset="0"/>
              </a:rPr>
              <a:t>Epithelial cells proliferate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1787" y="575824"/>
            <a:ext cx="343065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charset="0"/>
              </a:rPr>
              <a:t>Fibroblasts proliferate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338612" y="257986"/>
            <a:ext cx="2894200" cy="345887"/>
            <a:chOff x="7956897" y="36161"/>
            <a:chExt cx="1280966" cy="523220"/>
          </a:xfrm>
        </p:grpSpPr>
        <p:graphicFrame>
          <p:nvGraphicFramePr>
            <p:cNvPr id="15" name="Object 14"/>
            <p:cNvGraphicFramePr>
              <a:graphicFrameLocks noChangeAspect="1"/>
            </p:cNvGraphicFramePr>
            <p:nvPr/>
          </p:nvGraphicFramePr>
          <p:xfrm>
            <a:off x="8092847" y="36161"/>
            <a:ext cx="1009067" cy="523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4" imgW="685440" imgH="355320" progId="">
                    <p:embed/>
                  </p:oleObj>
                </mc:Choice>
                <mc:Fallback>
                  <p:oleObj r:id="rId4" imgW="685440" imgH="35532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8092847" y="36161"/>
                          <a:ext cx="1009067" cy="5232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15"/>
            <p:cNvSpPr txBox="1"/>
            <p:nvPr/>
          </p:nvSpPr>
          <p:spPr>
            <a:xfrm>
              <a:off x="7956897" y="36161"/>
              <a:ext cx="12809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8F8F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UNC School of Medicine</a:t>
              </a:r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519253" y="5970356"/>
            <a:ext cx="427423" cy="357485"/>
            <a:chOff x="2486" y="2029"/>
            <a:chExt cx="198" cy="149"/>
          </a:xfrm>
        </p:grpSpPr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2486" y="2029"/>
              <a:ext cx="87" cy="143"/>
            </a:xfrm>
            <a:custGeom>
              <a:avLst/>
              <a:gdLst>
                <a:gd name="T0" fmla="*/ 58 w 87"/>
                <a:gd name="T1" fmla="*/ 87 h 143"/>
                <a:gd name="T2" fmla="*/ 51 w 87"/>
                <a:gd name="T3" fmla="*/ 79 h 143"/>
                <a:gd name="T4" fmla="*/ 42 w 87"/>
                <a:gd name="T5" fmla="*/ 69 h 143"/>
                <a:gd name="T6" fmla="*/ 38 w 87"/>
                <a:gd name="T7" fmla="*/ 62 h 143"/>
                <a:gd name="T8" fmla="*/ 45 w 87"/>
                <a:gd name="T9" fmla="*/ 53 h 143"/>
                <a:gd name="T10" fmla="*/ 54 w 87"/>
                <a:gd name="T11" fmla="*/ 45 h 143"/>
                <a:gd name="T12" fmla="*/ 62 w 87"/>
                <a:gd name="T13" fmla="*/ 36 h 143"/>
                <a:gd name="T14" fmla="*/ 71 w 87"/>
                <a:gd name="T15" fmla="*/ 24 h 143"/>
                <a:gd name="T16" fmla="*/ 80 w 87"/>
                <a:gd name="T17" fmla="*/ 9 h 143"/>
                <a:gd name="T18" fmla="*/ 86 w 87"/>
                <a:gd name="T19" fmla="*/ 0 h 143"/>
                <a:gd name="T20" fmla="*/ 81 w 87"/>
                <a:gd name="T21" fmla="*/ 9 h 143"/>
                <a:gd name="T22" fmla="*/ 74 w 87"/>
                <a:gd name="T23" fmla="*/ 20 h 143"/>
                <a:gd name="T24" fmla="*/ 69 w 87"/>
                <a:gd name="T25" fmla="*/ 29 h 143"/>
                <a:gd name="T26" fmla="*/ 65 w 87"/>
                <a:gd name="T27" fmla="*/ 39 h 143"/>
                <a:gd name="T28" fmla="*/ 60 w 87"/>
                <a:gd name="T29" fmla="*/ 50 h 143"/>
                <a:gd name="T30" fmla="*/ 56 w 87"/>
                <a:gd name="T31" fmla="*/ 62 h 143"/>
                <a:gd name="T32" fmla="*/ 50 w 87"/>
                <a:gd name="T33" fmla="*/ 73 h 143"/>
                <a:gd name="T34" fmla="*/ 45 w 87"/>
                <a:gd name="T35" fmla="*/ 82 h 143"/>
                <a:gd name="T36" fmla="*/ 39 w 87"/>
                <a:gd name="T37" fmla="*/ 94 h 143"/>
                <a:gd name="T38" fmla="*/ 33 w 87"/>
                <a:gd name="T39" fmla="*/ 103 h 143"/>
                <a:gd name="T40" fmla="*/ 26 w 87"/>
                <a:gd name="T41" fmla="*/ 115 h 143"/>
                <a:gd name="T42" fmla="*/ 20 w 87"/>
                <a:gd name="T43" fmla="*/ 124 h 143"/>
                <a:gd name="T44" fmla="*/ 9 w 87"/>
                <a:gd name="T45" fmla="*/ 134 h 143"/>
                <a:gd name="T46" fmla="*/ 2 w 87"/>
                <a:gd name="T47" fmla="*/ 142 h 143"/>
                <a:gd name="T48" fmla="*/ 2 w 87"/>
                <a:gd name="T49" fmla="*/ 130 h 143"/>
                <a:gd name="T50" fmla="*/ 5 w 87"/>
                <a:gd name="T51" fmla="*/ 121 h 143"/>
                <a:gd name="T52" fmla="*/ 9 w 87"/>
                <a:gd name="T53" fmla="*/ 112 h 143"/>
                <a:gd name="T54" fmla="*/ 18 w 87"/>
                <a:gd name="T55" fmla="*/ 101 h 143"/>
                <a:gd name="T56" fmla="*/ 30 w 87"/>
                <a:gd name="T57" fmla="*/ 89 h 143"/>
                <a:gd name="T58" fmla="*/ 42 w 87"/>
                <a:gd name="T59" fmla="*/ 79 h 143"/>
                <a:gd name="T60" fmla="*/ 54 w 87"/>
                <a:gd name="T61" fmla="*/ 73 h 143"/>
                <a:gd name="T62" fmla="*/ 65 w 87"/>
                <a:gd name="T63" fmla="*/ 70 h 143"/>
                <a:gd name="T64" fmla="*/ 74 w 87"/>
                <a:gd name="T65" fmla="*/ 7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7" h="143">
                  <a:moveTo>
                    <a:pt x="60" y="92"/>
                  </a:moveTo>
                  <a:lnTo>
                    <a:pt x="58" y="87"/>
                  </a:lnTo>
                  <a:lnTo>
                    <a:pt x="54" y="83"/>
                  </a:lnTo>
                  <a:lnTo>
                    <a:pt x="51" y="79"/>
                  </a:lnTo>
                  <a:lnTo>
                    <a:pt x="47" y="74"/>
                  </a:lnTo>
                  <a:lnTo>
                    <a:pt x="42" y="69"/>
                  </a:lnTo>
                  <a:lnTo>
                    <a:pt x="34" y="64"/>
                  </a:lnTo>
                  <a:lnTo>
                    <a:pt x="38" y="62"/>
                  </a:lnTo>
                  <a:lnTo>
                    <a:pt x="42" y="57"/>
                  </a:lnTo>
                  <a:lnTo>
                    <a:pt x="45" y="53"/>
                  </a:lnTo>
                  <a:lnTo>
                    <a:pt x="50" y="50"/>
                  </a:lnTo>
                  <a:lnTo>
                    <a:pt x="54" y="45"/>
                  </a:lnTo>
                  <a:lnTo>
                    <a:pt x="57" y="41"/>
                  </a:lnTo>
                  <a:lnTo>
                    <a:pt x="62" y="36"/>
                  </a:lnTo>
                  <a:lnTo>
                    <a:pt x="66" y="30"/>
                  </a:lnTo>
                  <a:lnTo>
                    <a:pt x="71" y="24"/>
                  </a:lnTo>
                  <a:lnTo>
                    <a:pt x="75" y="17"/>
                  </a:lnTo>
                  <a:lnTo>
                    <a:pt x="80" y="9"/>
                  </a:lnTo>
                  <a:lnTo>
                    <a:pt x="83" y="5"/>
                  </a:lnTo>
                  <a:lnTo>
                    <a:pt x="86" y="0"/>
                  </a:lnTo>
                  <a:lnTo>
                    <a:pt x="84" y="5"/>
                  </a:lnTo>
                  <a:lnTo>
                    <a:pt x="81" y="9"/>
                  </a:lnTo>
                  <a:lnTo>
                    <a:pt x="78" y="14"/>
                  </a:lnTo>
                  <a:lnTo>
                    <a:pt x="74" y="20"/>
                  </a:lnTo>
                  <a:lnTo>
                    <a:pt x="71" y="24"/>
                  </a:lnTo>
                  <a:lnTo>
                    <a:pt x="69" y="29"/>
                  </a:lnTo>
                  <a:lnTo>
                    <a:pt x="68" y="33"/>
                  </a:lnTo>
                  <a:lnTo>
                    <a:pt x="65" y="39"/>
                  </a:lnTo>
                  <a:lnTo>
                    <a:pt x="62" y="45"/>
                  </a:lnTo>
                  <a:lnTo>
                    <a:pt x="60" y="50"/>
                  </a:lnTo>
                  <a:lnTo>
                    <a:pt x="57" y="56"/>
                  </a:lnTo>
                  <a:lnTo>
                    <a:pt x="56" y="62"/>
                  </a:lnTo>
                  <a:lnTo>
                    <a:pt x="53" y="68"/>
                  </a:lnTo>
                  <a:lnTo>
                    <a:pt x="50" y="73"/>
                  </a:lnTo>
                  <a:lnTo>
                    <a:pt x="48" y="77"/>
                  </a:lnTo>
                  <a:lnTo>
                    <a:pt x="45" y="82"/>
                  </a:lnTo>
                  <a:lnTo>
                    <a:pt x="44" y="86"/>
                  </a:lnTo>
                  <a:lnTo>
                    <a:pt x="39" y="94"/>
                  </a:lnTo>
                  <a:lnTo>
                    <a:pt x="36" y="98"/>
                  </a:lnTo>
                  <a:lnTo>
                    <a:pt x="33" y="103"/>
                  </a:lnTo>
                  <a:lnTo>
                    <a:pt x="30" y="109"/>
                  </a:lnTo>
                  <a:lnTo>
                    <a:pt x="26" y="115"/>
                  </a:lnTo>
                  <a:lnTo>
                    <a:pt x="23" y="119"/>
                  </a:lnTo>
                  <a:lnTo>
                    <a:pt x="20" y="124"/>
                  </a:lnTo>
                  <a:lnTo>
                    <a:pt x="15" y="130"/>
                  </a:lnTo>
                  <a:lnTo>
                    <a:pt x="9" y="134"/>
                  </a:lnTo>
                  <a:lnTo>
                    <a:pt x="6" y="139"/>
                  </a:lnTo>
                  <a:lnTo>
                    <a:pt x="2" y="142"/>
                  </a:lnTo>
                  <a:lnTo>
                    <a:pt x="0" y="136"/>
                  </a:lnTo>
                  <a:lnTo>
                    <a:pt x="2" y="130"/>
                  </a:lnTo>
                  <a:lnTo>
                    <a:pt x="2" y="125"/>
                  </a:lnTo>
                  <a:lnTo>
                    <a:pt x="5" y="121"/>
                  </a:lnTo>
                  <a:lnTo>
                    <a:pt x="6" y="116"/>
                  </a:lnTo>
                  <a:lnTo>
                    <a:pt x="9" y="112"/>
                  </a:lnTo>
                  <a:lnTo>
                    <a:pt x="14" y="106"/>
                  </a:lnTo>
                  <a:lnTo>
                    <a:pt x="18" y="101"/>
                  </a:lnTo>
                  <a:lnTo>
                    <a:pt x="24" y="95"/>
                  </a:lnTo>
                  <a:lnTo>
                    <a:pt x="30" y="89"/>
                  </a:lnTo>
                  <a:lnTo>
                    <a:pt x="36" y="83"/>
                  </a:lnTo>
                  <a:lnTo>
                    <a:pt x="42" y="79"/>
                  </a:lnTo>
                  <a:lnTo>
                    <a:pt x="48" y="76"/>
                  </a:lnTo>
                  <a:lnTo>
                    <a:pt x="54" y="73"/>
                  </a:lnTo>
                  <a:lnTo>
                    <a:pt x="60" y="71"/>
                  </a:lnTo>
                  <a:lnTo>
                    <a:pt x="65" y="70"/>
                  </a:lnTo>
                  <a:lnTo>
                    <a:pt x="71" y="71"/>
                  </a:lnTo>
                  <a:lnTo>
                    <a:pt x="74" y="73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2574" y="2035"/>
              <a:ext cx="70" cy="79"/>
            </a:xfrm>
            <a:custGeom>
              <a:avLst/>
              <a:gdLst>
                <a:gd name="T0" fmla="*/ 69 w 70"/>
                <a:gd name="T1" fmla="*/ 12 h 79"/>
                <a:gd name="T2" fmla="*/ 67 w 70"/>
                <a:gd name="T3" fmla="*/ 7 h 79"/>
                <a:gd name="T4" fmla="*/ 64 w 70"/>
                <a:gd name="T5" fmla="*/ 4 h 79"/>
                <a:gd name="T6" fmla="*/ 60 w 70"/>
                <a:gd name="T7" fmla="*/ 2 h 79"/>
                <a:gd name="T8" fmla="*/ 55 w 70"/>
                <a:gd name="T9" fmla="*/ 0 h 79"/>
                <a:gd name="T10" fmla="*/ 51 w 70"/>
                <a:gd name="T11" fmla="*/ 0 h 79"/>
                <a:gd name="T12" fmla="*/ 45 w 70"/>
                <a:gd name="T13" fmla="*/ 0 h 79"/>
                <a:gd name="T14" fmla="*/ 40 w 70"/>
                <a:gd name="T15" fmla="*/ 1 h 79"/>
                <a:gd name="T16" fmla="*/ 36 w 70"/>
                <a:gd name="T17" fmla="*/ 4 h 79"/>
                <a:gd name="T18" fmla="*/ 32 w 70"/>
                <a:gd name="T19" fmla="*/ 7 h 79"/>
                <a:gd name="T20" fmla="*/ 28 w 70"/>
                <a:gd name="T21" fmla="*/ 10 h 79"/>
                <a:gd name="T22" fmla="*/ 24 w 70"/>
                <a:gd name="T23" fmla="*/ 15 h 79"/>
                <a:gd name="T24" fmla="*/ 19 w 70"/>
                <a:gd name="T25" fmla="*/ 19 h 79"/>
                <a:gd name="T26" fmla="*/ 16 w 70"/>
                <a:gd name="T27" fmla="*/ 24 h 79"/>
                <a:gd name="T28" fmla="*/ 13 w 70"/>
                <a:gd name="T29" fmla="*/ 28 h 79"/>
                <a:gd name="T30" fmla="*/ 10 w 70"/>
                <a:gd name="T31" fmla="*/ 33 h 79"/>
                <a:gd name="T32" fmla="*/ 7 w 70"/>
                <a:gd name="T33" fmla="*/ 39 h 79"/>
                <a:gd name="T34" fmla="*/ 4 w 70"/>
                <a:gd name="T35" fmla="*/ 44 h 79"/>
                <a:gd name="T36" fmla="*/ 2 w 70"/>
                <a:gd name="T37" fmla="*/ 48 h 79"/>
                <a:gd name="T38" fmla="*/ 0 w 70"/>
                <a:gd name="T39" fmla="*/ 55 h 79"/>
                <a:gd name="T40" fmla="*/ 0 w 70"/>
                <a:gd name="T41" fmla="*/ 60 h 79"/>
                <a:gd name="T42" fmla="*/ 0 w 70"/>
                <a:gd name="T43" fmla="*/ 65 h 79"/>
                <a:gd name="T44" fmla="*/ 1 w 70"/>
                <a:gd name="T45" fmla="*/ 69 h 79"/>
                <a:gd name="T46" fmla="*/ 3 w 70"/>
                <a:gd name="T47" fmla="*/ 73 h 79"/>
                <a:gd name="T48" fmla="*/ 6 w 70"/>
                <a:gd name="T49" fmla="*/ 75 h 79"/>
                <a:gd name="T50" fmla="*/ 10 w 70"/>
                <a:gd name="T51" fmla="*/ 77 h 79"/>
                <a:gd name="T52" fmla="*/ 16 w 70"/>
                <a:gd name="T53" fmla="*/ 78 h 79"/>
                <a:gd name="T54" fmla="*/ 21 w 70"/>
                <a:gd name="T55" fmla="*/ 78 h 79"/>
                <a:gd name="T56" fmla="*/ 25 w 70"/>
                <a:gd name="T57" fmla="*/ 78 h 79"/>
                <a:gd name="T58" fmla="*/ 30 w 70"/>
                <a:gd name="T59" fmla="*/ 77 h 79"/>
                <a:gd name="T60" fmla="*/ 34 w 70"/>
                <a:gd name="T61" fmla="*/ 76 h 79"/>
                <a:gd name="T62" fmla="*/ 39 w 70"/>
                <a:gd name="T63" fmla="*/ 72 h 79"/>
                <a:gd name="T64" fmla="*/ 40 w 70"/>
                <a:gd name="T65" fmla="*/ 71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0" h="79">
                  <a:moveTo>
                    <a:pt x="69" y="12"/>
                  </a:moveTo>
                  <a:lnTo>
                    <a:pt x="67" y="7"/>
                  </a:lnTo>
                  <a:lnTo>
                    <a:pt x="64" y="4"/>
                  </a:lnTo>
                  <a:lnTo>
                    <a:pt x="60" y="2"/>
                  </a:lnTo>
                  <a:lnTo>
                    <a:pt x="55" y="0"/>
                  </a:lnTo>
                  <a:lnTo>
                    <a:pt x="51" y="0"/>
                  </a:lnTo>
                  <a:lnTo>
                    <a:pt x="45" y="0"/>
                  </a:lnTo>
                  <a:lnTo>
                    <a:pt x="40" y="1"/>
                  </a:lnTo>
                  <a:lnTo>
                    <a:pt x="36" y="4"/>
                  </a:lnTo>
                  <a:lnTo>
                    <a:pt x="32" y="7"/>
                  </a:lnTo>
                  <a:lnTo>
                    <a:pt x="28" y="10"/>
                  </a:lnTo>
                  <a:lnTo>
                    <a:pt x="24" y="15"/>
                  </a:lnTo>
                  <a:lnTo>
                    <a:pt x="19" y="19"/>
                  </a:lnTo>
                  <a:lnTo>
                    <a:pt x="16" y="24"/>
                  </a:lnTo>
                  <a:lnTo>
                    <a:pt x="13" y="28"/>
                  </a:lnTo>
                  <a:lnTo>
                    <a:pt x="10" y="33"/>
                  </a:lnTo>
                  <a:lnTo>
                    <a:pt x="7" y="39"/>
                  </a:lnTo>
                  <a:lnTo>
                    <a:pt x="4" y="44"/>
                  </a:lnTo>
                  <a:lnTo>
                    <a:pt x="2" y="48"/>
                  </a:lnTo>
                  <a:lnTo>
                    <a:pt x="0" y="55"/>
                  </a:lnTo>
                  <a:lnTo>
                    <a:pt x="0" y="60"/>
                  </a:lnTo>
                  <a:lnTo>
                    <a:pt x="0" y="65"/>
                  </a:lnTo>
                  <a:lnTo>
                    <a:pt x="1" y="69"/>
                  </a:lnTo>
                  <a:lnTo>
                    <a:pt x="3" y="73"/>
                  </a:lnTo>
                  <a:lnTo>
                    <a:pt x="6" y="75"/>
                  </a:lnTo>
                  <a:lnTo>
                    <a:pt x="10" y="77"/>
                  </a:lnTo>
                  <a:lnTo>
                    <a:pt x="16" y="78"/>
                  </a:lnTo>
                  <a:lnTo>
                    <a:pt x="21" y="78"/>
                  </a:lnTo>
                  <a:lnTo>
                    <a:pt x="25" y="78"/>
                  </a:lnTo>
                  <a:lnTo>
                    <a:pt x="30" y="77"/>
                  </a:lnTo>
                  <a:lnTo>
                    <a:pt x="34" y="76"/>
                  </a:lnTo>
                  <a:lnTo>
                    <a:pt x="39" y="72"/>
                  </a:lnTo>
                  <a:lnTo>
                    <a:pt x="40" y="71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>
              <a:off x="2597" y="2035"/>
              <a:ext cx="87" cy="143"/>
            </a:xfrm>
            <a:custGeom>
              <a:avLst/>
              <a:gdLst>
                <a:gd name="T0" fmla="*/ 57 w 87"/>
                <a:gd name="T1" fmla="*/ 86 h 143"/>
                <a:gd name="T2" fmla="*/ 52 w 87"/>
                <a:gd name="T3" fmla="*/ 79 h 143"/>
                <a:gd name="T4" fmla="*/ 43 w 87"/>
                <a:gd name="T5" fmla="*/ 69 h 143"/>
                <a:gd name="T6" fmla="*/ 34 w 87"/>
                <a:gd name="T7" fmla="*/ 62 h 143"/>
                <a:gd name="T8" fmla="*/ 47 w 87"/>
                <a:gd name="T9" fmla="*/ 53 h 143"/>
                <a:gd name="T10" fmla="*/ 55 w 87"/>
                <a:gd name="T11" fmla="*/ 45 h 143"/>
                <a:gd name="T12" fmla="*/ 62 w 87"/>
                <a:gd name="T13" fmla="*/ 36 h 143"/>
                <a:gd name="T14" fmla="*/ 71 w 87"/>
                <a:gd name="T15" fmla="*/ 24 h 143"/>
                <a:gd name="T16" fmla="*/ 80 w 87"/>
                <a:gd name="T17" fmla="*/ 9 h 143"/>
                <a:gd name="T18" fmla="*/ 86 w 87"/>
                <a:gd name="T19" fmla="*/ 0 h 143"/>
                <a:gd name="T20" fmla="*/ 82 w 87"/>
                <a:gd name="T21" fmla="*/ 9 h 143"/>
                <a:gd name="T22" fmla="*/ 74 w 87"/>
                <a:gd name="T23" fmla="*/ 20 h 143"/>
                <a:gd name="T24" fmla="*/ 70 w 87"/>
                <a:gd name="T25" fmla="*/ 29 h 143"/>
                <a:gd name="T26" fmla="*/ 65 w 87"/>
                <a:gd name="T27" fmla="*/ 39 h 143"/>
                <a:gd name="T28" fmla="*/ 61 w 87"/>
                <a:gd name="T29" fmla="*/ 50 h 143"/>
                <a:gd name="T30" fmla="*/ 56 w 87"/>
                <a:gd name="T31" fmla="*/ 62 h 143"/>
                <a:gd name="T32" fmla="*/ 50 w 87"/>
                <a:gd name="T33" fmla="*/ 73 h 143"/>
                <a:gd name="T34" fmla="*/ 46 w 87"/>
                <a:gd name="T35" fmla="*/ 82 h 143"/>
                <a:gd name="T36" fmla="*/ 40 w 87"/>
                <a:gd name="T37" fmla="*/ 94 h 143"/>
                <a:gd name="T38" fmla="*/ 34 w 87"/>
                <a:gd name="T39" fmla="*/ 103 h 143"/>
                <a:gd name="T40" fmla="*/ 26 w 87"/>
                <a:gd name="T41" fmla="*/ 115 h 143"/>
                <a:gd name="T42" fmla="*/ 20 w 87"/>
                <a:gd name="T43" fmla="*/ 124 h 143"/>
                <a:gd name="T44" fmla="*/ 12 w 87"/>
                <a:gd name="T45" fmla="*/ 135 h 143"/>
                <a:gd name="T46" fmla="*/ 2 w 87"/>
                <a:gd name="T47" fmla="*/ 142 h 143"/>
                <a:gd name="T48" fmla="*/ 0 w 87"/>
                <a:gd name="T49" fmla="*/ 129 h 143"/>
                <a:gd name="T50" fmla="*/ 3 w 87"/>
                <a:gd name="T51" fmla="*/ 122 h 143"/>
                <a:gd name="T52" fmla="*/ 10 w 87"/>
                <a:gd name="T53" fmla="*/ 112 h 143"/>
                <a:gd name="T54" fmla="*/ 19 w 87"/>
                <a:gd name="T55" fmla="*/ 101 h 143"/>
                <a:gd name="T56" fmla="*/ 31 w 87"/>
                <a:gd name="T57" fmla="*/ 89 h 143"/>
                <a:gd name="T58" fmla="*/ 43 w 87"/>
                <a:gd name="T59" fmla="*/ 79 h 143"/>
                <a:gd name="T60" fmla="*/ 55 w 87"/>
                <a:gd name="T61" fmla="*/ 73 h 143"/>
                <a:gd name="T62" fmla="*/ 65 w 87"/>
                <a:gd name="T63" fmla="*/ 70 h 143"/>
                <a:gd name="T64" fmla="*/ 72 w 87"/>
                <a:gd name="T65" fmla="*/ 70 h 143"/>
                <a:gd name="T66" fmla="*/ 78 w 87"/>
                <a:gd name="T67" fmla="*/ 7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7" h="143">
                  <a:moveTo>
                    <a:pt x="61" y="92"/>
                  </a:moveTo>
                  <a:lnTo>
                    <a:pt x="57" y="86"/>
                  </a:lnTo>
                  <a:lnTo>
                    <a:pt x="55" y="83"/>
                  </a:lnTo>
                  <a:lnTo>
                    <a:pt x="52" y="79"/>
                  </a:lnTo>
                  <a:lnTo>
                    <a:pt x="47" y="74"/>
                  </a:lnTo>
                  <a:lnTo>
                    <a:pt x="43" y="69"/>
                  </a:lnTo>
                  <a:lnTo>
                    <a:pt x="38" y="66"/>
                  </a:lnTo>
                  <a:lnTo>
                    <a:pt x="34" y="62"/>
                  </a:lnTo>
                  <a:lnTo>
                    <a:pt x="42" y="57"/>
                  </a:lnTo>
                  <a:lnTo>
                    <a:pt x="47" y="53"/>
                  </a:lnTo>
                  <a:lnTo>
                    <a:pt x="50" y="50"/>
                  </a:lnTo>
                  <a:lnTo>
                    <a:pt x="55" y="45"/>
                  </a:lnTo>
                  <a:lnTo>
                    <a:pt x="58" y="41"/>
                  </a:lnTo>
                  <a:lnTo>
                    <a:pt x="62" y="36"/>
                  </a:lnTo>
                  <a:lnTo>
                    <a:pt x="67" y="30"/>
                  </a:lnTo>
                  <a:lnTo>
                    <a:pt x="71" y="24"/>
                  </a:lnTo>
                  <a:lnTo>
                    <a:pt x="76" y="17"/>
                  </a:lnTo>
                  <a:lnTo>
                    <a:pt x="80" y="9"/>
                  </a:lnTo>
                  <a:lnTo>
                    <a:pt x="83" y="5"/>
                  </a:lnTo>
                  <a:lnTo>
                    <a:pt x="86" y="0"/>
                  </a:lnTo>
                  <a:lnTo>
                    <a:pt x="85" y="5"/>
                  </a:lnTo>
                  <a:lnTo>
                    <a:pt x="82" y="9"/>
                  </a:lnTo>
                  <a:lnTo>
                    <a:pt x="79" y="14"/>
                  </a:lnTo>
                  <a:lnTo>
                    <a:pt x="74" y="20"/>
                  </a:lnTo>
                  <a:lnTo>
                    <a:pt x="71" y="24"/>
                  </a:lnTo>
                  <a:lnTo>
                    <a:pt x="70" y="29"/>
                  </a:lnTo>
                  <a:lnTo>
                    <a:pt x="68" y="33"/>
                  </a:lnTo>
                  <a:lnTo>
                    <a:pt x="65" y="39"/>
                  </a:lnTo>
                  <a:lnTo>
                    <a:pt x="63" y="44"/>
                  </a:lnTo>
                  <a:lnTo>
                    <a:pt x="61" y="50"/>
                  </a:lnTo>
                  <a:lnTo>
                    <a:pt x="58" y="56"/>
                  </a:lnTo>
                  <a:lnTo>
                    <a:pt x="56" y="62"/>
                  </a:lnTo>
                  <a:lnTo>
                    <a:pt x="53" y="68"/>
                  </a:lnTo>
                  <a:lnTo>
                    <a:pt x="50" y="73"/>
                  </a:lnTo>
                  <a:lnTo>
                    <a:pt x="49" y="77"/>
                  </a:lnTo>
                  <a:lnTo>
                    <a:pt x="46" y="82"/>
                  </a:lnTo>
                  <a:lnTo>
                    <a:pt x="44" y="86"/>
                  </a:lnTo>
                  <a:lnTo>
                    <a:pt x="40" y="94"/>
                  </a:lnTo>
                  <a:lnTo>
                    <a:pt x="37" y="98"/>
                  </a:lnTo>
                  <a:lnTo>
                    <a:pt x="34" y="103"/>
                  </a:lnTo>
                  <a:lnTo>
                    <a:pt x="31" y="109"/>
                  </a:lnTo>
                  <a:lnTo>
                    <a:pt x="26" y="115"/>
                  </a:lnTo>
                  <a:lnTo>
                    <a:pt x="23" y="119"/>
                  </a:lnTo>
                  <a:lnTo>
                    <a:pt x="20" y="124"/>
                  </a:lnTo>
                  <a:lnTo>
                    <a:pt x="16" y="130"/>
                  </a:lnTo>
                  <a:lnTo>
                    <a:pt x="12" y="135"/>
                  </a:lnTo>
                  <a:lnTo>
                    <a:pt x="8" y="140"/>
                  </a:lnTo>
                  <a:lnTo>
                    <a:pt x="2" y="142"/>
                  </a:lnTo>
                  <a:lnTo>
                    <a:pt x="0" y="137"/>
                  </a:lnTo>
                  <a:lnTo>
                    <a:pt x="0" y="129"/>
                  </a:lnTo>
                  <a:lnTo>
                    <a:pt x="2" y="125"/>
                  </a:lnTo>
                  <a:lnTo>
                    <a:pt x="3" y="122"/>
                  </a:lnTo>
                  <a:lnTo>
                    <a:pt x="7" y="116"/>
                  </a:lnTo>
                  <a:lnTo>
                    <a:pt x="10" y="112"/>
                  </a:lnTo>
                  <a:lnTo>
                    <a:pt x="14" y="106"/>
                  </a:lnTo>
                  <a:lnTo>
                    <a:pt x="19" y="101"/>
                  </a:lnTo>
                  <a:lnTo>
                    <a:pt x="25" y="95"/>
                  </a:lnTo>
                  <a:lnTo>
                    <a:pt x="31" y="89"/>
                  </a:lnTo>
                  <a:lnTo>
                    <a:pt x="37" y="83"/>
                  </a:lnTo>
                  <a:lnTo>
                    <a:pt x="43" y="79"/>
                  </a:lnTo>
                  <a:lnTo>
                    <a:pt x="49" y="76"/>
                  </a:lnTo>
                  <a:lnTo>
                    <a:pt x="55" y="73"/>
                  </a:lnTo>
                  <a:lnTo>
                    <a:pt x="61" y="71"/>
                  </a:lnTo>
                  <a:lnTo>
                    <a:pt x="65" y="70"/>
                  </a:lnTo>
                  <a:lnTo>
                    <a:pt x="69" y="70"/>
                  </a:lnTo>
                  <a:lnTo>
                    <a:pt x="72" y="70"/>
                  </a:lnTo>
                  <a:lnTo>
                    <a:pt x="76" y="72"/>
                  </a:lnTo>
                  <a:lnTo>
                    <a:pt x="78" y="74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Arrow: Down 18">
            <a:extLst>
              <a:ext uri="{FF2B5EF4-FFF2-40B4-BE49-F238E27FC236}">
                <a16:creationId xmlns:a16="http://schemas.microsoft.com/office/drawing/2014/main" id="{DE41C302-7EBA-485B-8DAF-A62611EB6931}"/>
              </a:ext>
            </a:extLst>
          </p:cNvPr>
          <p:cNvSpPr/>
          <p:nvPr/>
        </p:nvSpPr>
        <p:spPr>
          <a:xfrm rot="19683993">
            <a:off x="3479006" y="822130"/>
            <a:ext cx="267277" cy="3235870"/>
          </a:xfrm>
          <a:prstGeom prst="down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1ADCB86D-4005-44A5-837F-A59EECFD7A68}"/>
              </a:ext>
            </a:extLst>
          </p:cNvPr>
          <p:cNvSpPr/>
          <p:nvPr/>
        </p:nvSpPr>
        <p:spPr>
          <a:xfrm rot="19683993">
            <a:off x="5909313" y="968150"/>
            <a:ext cx="260463" cy="1276822"/>
          </a:xfrm>
          <a:prstGeom prst="down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10173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92" y="1162236"/>
            <a:ext cx="8404180" cy="54405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62838" y="71581"/>
            <a:ext cx="561207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charset="0"/>
              </a:rPr>
              <a:t>New small vessel grow into the tissue (granulation tissue)</a:t>
            </a: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584183" y="6013435"/>
            <a:ext cx="427423" cy="357485"/>
            <a:chOff x="2486" y="2029"/>
            <a:chExt cx="198" cy="149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2486" y="2029"/>
              <a:ext cx="87" cy="143"/>
            </a:xfrm>
            <a:custGeom>
              <a:avLst/>
              <a:gdLst>
                <a:gd name="T0" fmla="*/ 58 w 87"/>
                <a:gd name="T1" fmla="*/ 87 h 143"/>
                <a:gd name="T2" fmla="*/ 51 w 87"/>
                <a:gd name="T3" fmla="*/ 79 h 143"/>
                <a:gd name="T4" fmla="*/ 42 w 87"/>
                <a:gd name="T5" fmla="*/ 69 h 143"/>
                <a:gd name="T6" fmla="*/ 38 w 87"/>
                <a:gd name="T7" fmla="*/ 62 h 143"/>
                <a:gd name="T8" fmla="*/ 45 w 87"/>
                <a:gd name="T9" fmla="*/ 53 h 143"/>
                <a:gd name="T10" fmla="*/ 54 w 87"/>
                <a:gd name="T11" fmla="*/ 45 h 143"/>
                <a:gd name="T12" fmla="*/ 62 w 87"/>
                <a:gd name="T13" fmla="*/ 36 h 143"/>
                <a:gd name="T14" fmla="*/ 71 w 87"/>
                <a:gd name="T15" fmla="*/ 24 h 143"/>
                <a:gd name="T16" fmla="*/ 80 w 87"/>
                <a:gd name="T17" fmla="*/ 9 h 143"/>
                <a:gd name="T18" fmla="*/ 86 w 87"/>
                <a:gd name="T19" fmla="*/ 0 h 143"/>
                <a:gd name="T20" fmla="*/ 81 w 87"/>
                <a:gd name="T21" fmla="*/ 9 h 143"/>
                <a:gd name="T22" fmla="*/ 74 w 87"/>
                <a:gd name="T23" fmla="*/ 20 h 143"/>
                <a:gd name="T24" fmla="*/ 69 w 87"/>
                <a:gd name="T25" fmla="*/ 29 h 143"/>
                <a:gd name="T26" fmla="*/ 65 w 87"/>
                <a:gd name="T27" fmla="*/ 39 h 143"/>
                <a:gd name="T28" fmla="*/ 60 w 87"/>
                <a:gd name="T29" fmla="*/ 50 h 143"/>
                <a:gd name="T30" fmla="*/ 56 w 87"/>
                <a:gd name="T31" fmla="*/ 62 h 143"/>
                <a:gd name="T32" fmla="*/ 50 w 87"/>
                <a:gd name="T33" fmla="*/ 73 h 143"/>
                <a:gd name="T34" fmla="*/ 45 w 87"/>
                <a:gd name="T35" fmla="*/ 82 h 143"/>
                <a:gd name="T36" fmla="*/ 39 w 87"/>
                <a:gd name="T37" fmla="*/ 94 h 143"/>
                <a:gd name="T38" fmla="*/ 33 w 87"/>
                <a:gd name="T39" fmla="*/ 103 h 143"/>
                <a:gd name="T40" fmla="*/ 26 w 87"/>
                <a:gd name="T41" fmla="*/ 115 h 143"/>
                <a:gd name="T42" fmla="*/ 20 w 87"/>
                <a:gd name="T43" fmla="*/ 124 h 143"/>
                <a:gd name="T44" fmla="*/ 9 w 87"/>
                <a:gd name="T45" fmla="*/ 134 h 143"/>
                <a:gd name="T46" fmla="*/ 2 w 87"/>
                <a:gd name="T47" fmla="*/ 142 h 143"/>
                <a:gd name="T48" fmla="*/ 2 w 87"/>
                <a:gd name="T49" fmla="*/ 130 h 143"/>
                <a:gd name="T50" fmla="*/ 5 w 87"/>
                <a:gd name="T51" fmla="*/ 121 h 143"/>
                <a:gd name="T52" fmla="*/ 9 w 87"/>
                <a:gd name="T53" fmla="*/ 112 h 143"/>
                <a:gd name="T54" fmla="*/ 18 w 87"/>
                <a:gd name="T55" fmla="*/ 101 h 143"/>
                <a:gd name="T56" fmla="*/ 30 w 87"/>
                <a:gd name="T57" fmla="*/ 89 h 143"/>
                <a:gd name="T58" fmla="*/ 42 w 87"/>
                <a:gd name="T59" fmla="*/ 79 h 143"/>
                <a:gd name="T60" fmla="*/ 54 w 87"/>
                <a:gd name="T61" fmla="*/ 73 h 143"/>
                <a:gd name="T62" fmla="*/ 65 w 87"/>
                <a:gd name="T63" fmla="*/ 70 h 143"/>
                <a:gd name="T64" fmla="*/ 74 w 87"/>
                <a:gd name="T65" fmla="*/ 7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7" h="143">
                  <a:moveTo>
                    <a:pt x="60" y="92"/>
                  </a:moveTo>
                  <a:lnTo>
                    <a:pt x="58" y="87"/>
                  </a:lnTo>
                  <a:lnTo>
                    <a:pt x="54" y="83"/>
                  </a:lnTo>
                  <a:lnTo>
                    <a:pt x="51" y="79"/>
                  </a:lnTo>
                  <a:lnTo>
                    <a:pt x="47" y="74"/>
                  </a:lnTo>
                  <a:lnTo>
                    <a:pt x="42" y="69"/>
                  </a:lnTo>
                  <a:lnTo>
                    <a:pt x="34" y="64"/>
                  </a:lnTo>
                  <a:lnTo>
                    <a:pt x="38" y="62"/>
                  </a:lnTo>
                  <a:lnTo>
                    <a:pt x="42" y="57"/>
                  </a:lnTo>
                  <a:lnTo>
                    <a:pt x="45" y="53"/>
                  </a:lnTo>
                  <a:lnTo>
                    <a:pt x="50" y="50"/>
                  </a:lnTo>
                  <a:lnTo>
                    <a:pt x="54" y="45"/>
                  </a:lnTo>
                  <a:lnTo>
                    <a:pt x="57" y="41"/>
                  </a:lnTo>
                  <a:lnTo>
                    <a:pt x="62" y="36"/>
                  </a:lnTo>
                  <a:lnTo>
                    <a:pt x="66" y="30"/>
                  </a:lnTo>
                  <a:lnTo>
                    <a:pt x="71" y="24"/>
                  </a:lnTo>
                  <a:lnTo>
                    <a:pt x="75" y="17"/>
                  </a:lnTo>
                  <a:lnTo>
                    <a:pt x="80" y="9"/>
                  </a:lnTo>
                  <a:lnTo>
                    <a:pt x="83" y="5"/>
                  </a:lnTo>
                  <a:lnTo>
                    <a:pt x="86" y="0"/>
                  </a:lnTo>
                  <a:lnTo>
                    <a:pt x="84" y="5"/>
                  </a:lnTo>
                  <a:lnTo>
                    <a:pt x="81" y="9"/>
                  </a:lnTo>
                  <a:lnTo>
                    <a:pt x="78" y="14"/>
                  </a:lnTo>
                  <a:lnTo>
                    <a:pt x="74" y="20"/>
                  </a:lnTo>
                  <a:lnTo>
                    <a:pt x="71" y="24"/>
                  </a:lnTo>
                  <a:lnTo>
                    <a:pt x="69" y="29"/>
                  </a:lnTo>
                  <a:lnTo>
                    <a:pt x="68" y="33"/>
                  </a:lnTo>
                  <a:lnTo>
                    <a:pt x="65" y="39"/>
                  </a:lnTo>
                  <a:lnTo>
                    <a:pt x="62" y="45"/>
                  </a:lnTo>
                  <a:lnTo>
                    <a:pt x="60" y="50"/>
                  </a:lnTo>
                  <a:lnTo>
                    <a:pt x="57" y="56"/>
                  </a:lnTo>
                  <a:lnTo>
                    <a:pt x="56" y="62"/>
                  </a:lnTo>
                  <a:lnTo>
                    <a:pt x="53" y="68"/>
                  </a:lnTo>
                  <a:lnTo>
                    <a:pt x="50" y="73"/>
                  </a:lnTo>
                  <a:lnTo>
                    <a:pt x="48" y="77"/>
                  </a:lnTo>
                  <a:lnTo>
                    <a:pt x="45" y="82"/>
                  </a:lnTo>
                  <a:lnTo>
                    <a:pt x="44" y="86"/>
                  </a:lnTo>
                  <a:lnTo>
                    <a:pt x="39" y="94"/>
                  </a:lnTo>
                  <a:lnTo>
                    <a:pt x="36" y="98"/>
                  </a:lnTo>
                  <a:lnTo>
                    <a:pt x="33" y="103"/>
                  </a:lnTo>
                  <a:lnTo>
                    <a:pt x="30" y="109"/>
                  </a:lnTo>
                  <a:lnTo>
                    <a:pt x="26" y="115"/>
                  </a:lnTo>
                  <a:lnTo>
                    <a:pt x="23" y="119"/>
                  </a:lnTo>
                  <a:lnTo>
                    <a:pt x="20" y="124"/>
                  </a:lnTo>
                  <a:lnTo>
                    <a:pt x="15" y="130"/>
                  </a:lnTo>
                  <a:lnTo>
                    <a:pt x="9" y="134"/>
                  </a:lnTo>
                  <a:lnTo>
                    <a:pt x="6" y="139"/>
                  </a:lnTo>
                  <a:lnTo>
                    <a:pt x="2" y="142"/>
                  </a:lnTo>
                  <a:lnTo>
                    <a:pt x="0" y="136"/>
                  </a:lnTo>
                  <a:lnTo>
                    <a:pt x="2" y="130"/>
                  </a:lnTo>
                  <a:lnTo>
                    <a:pt x="2" y="125"/>
                  </a:lnTo>
                  <a:lnTo>
                    <a:pt x="5" y="121"/>
                  </a:lnTo>
                  <a:lnTo>
                    <a:pt x="6" y="116"/>
                  </a:lnTo>
                  <a:lnTo>
                    <a:pt x="9" y="112"/>
                  </a:lnTo>
                  <a:lnTo>
                    <a:pt x="14" y="106"/>
                  </a:lnTo>
                  <a:lnTo>
                    <a:pt x="18" y="101"/>
                  </a:lnTo>
                  <a:lnTo>
                    <a:pt x="24" y="95"/>
                  </a:lnTo>
                  <a:lnTo>
                    <a:pt x="30" y="89"/>
                  </a:lnTo>
                  <a:lnTo>
                    <a:pt x="36" y="83"/>
                  </a:lnTo>
                  <a:lnTo>
                    <a:pt x="42" y="79"/>
                  </a:lnTo>
                  <a:lnTo>
                    <a:pt x="48" y="76"/>
                  </a:lnTo>
                  <a:lnTo>
                    <a:pt x="54" y="73"/>
                  </a:lnTo>
                  <a:lnTo>
                    <a:pt x="60" y="71"/>
                  </a:lnTo>
                  <a:lnTo>
                    <a:pt x="65" y="70"/>
                  </a:lnTo>
                  <a:lnTo>
                    <a:pt x="71" y="71"/>
                  </a:lnTo>
                  <a:lnTo>
                    <a:pt x="74" y="73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2574" y="2035"/>
              <a:ext cx="70" cy="79"/>
            </a:xfrm>
            <a:custGeom>
              <a:avLst/>
              <a:gdLst>
                <a:gd name="T0" fmla="*/ 69 w 70"/>
                <a:gd name="T1" fmla="*/ 12 h 79"/>
                <a:gd name="T2" fmla="*/ 67 w 70"/>
                <a:gd name="T3" fmla="*/ 7 h 79"/>
                <a:gd name="T4" fmla="*/ 64 w 70"/>
                <a:gd name="T5" fmla="*/ 4 h 79"/>
                <a:gd name="T6" fmla="*/ 60 w 70"/>
                <a:gd name="T7" fmla="*/ 2 h 79"/>
                <a:gd name="T8" fmla="*/ 55 w 70"/>
                <a:gd name="T9" fmla="*/ 0 h 79"/>
                <a:gd name="T10" fmla="*/ 51 w 70"/>
                <a:gd name="T11" fmla="*/ 0 h 79"/>
                <a:gd name="T12" fmla="*/ 45 w 70"/>
                <a:gd name="T13" fmla="*/ 0 h 79"/>
                <a:gd name="T14" fmla="*/ 40 w 70"/>
                <a:gd name="T15" fmla="*/ 1 h 79"/>
                <a:gd name="T16" fmla="*/ 36 w 70"/>
                <a:gd name="T17" fmla="*/ 4 h 79"/>
                <a:gd name="T18" fmla="*/ 32 w 70"/>
                <a:gd name="T19" fmla="*/ 7 h 79"/>
                <a:gd name="T20" fmla="*/ 28 w 70"/>
                <a:gd name="T21" fmla="*/ 10 h 79"/>
                <a:gd name="T22" fmla="*/ 24 w 70"/>
                <a:gd name="T23" fmla="*/ 15 h 79"/>
                <a:gd name="T24" fmla="*/ 19 w 70"/>
                <a:gd name="T25" fmla="*/ 19 h 79"/>
                <a:gd name="T26" fmla="*/ 16 w 70"/>
                <a:gd name="T27" fmla="*/ 24 h 79"/>
                <a:gd name="T28" fmla="*/ 13 w 70"/>
                <a:gd name="T29" fmla="*/ 28 h 79"/>
                <a:gd name="T30" fmla="*/ 10 w 70"/>
                <a:gd name="T31" fmla="*/ 33 h 79"/>
                <a:gd name="T32" fmla="*/ 7 w 70"/>
                <a:gd name="T33" fmla="*/ 39 h 79"/>
                <a:gd name="T34" fmla="*/ 4 w 70"/>
                <a:gd name="T35" fmla="*/ 44 h 79"/>
                <a:gd name="T36" fmla="*/ 2 w 70"/>
                <a:gd name="T37" fmla="*/ 48 h 79"/>
                <a:gd name="T38" fmla="*/ 0 w 70"/>
                <a:gd name="T39" fmla="*/ 55 h 79"/>
                <a:gd name="T40" fmla="*/ 0 w 70"/>
                <a:gd name="T41" fmla="*/ 60 h 79"/>
                <a:gd name="T42" fmla="*/ 0 w 70"/>
                <a:gd name="T43" fmla="*/ 65 h 79"/>
                <a:gd name="T44" fmla="*/ 1 w 70"/>
                <a:gd name="T45" fmla="*/ 69 h 79"/>
                <a:gd name="T46" fmla="*/ 3 w 70"/>
                <a:gd name="T47" fmla="*/ 73 h 79"/>
                <a:gd name="T48" fmla="*/ 6 w 70"/>
                <a:gd name="T49" fmla="*/ 75 h 79"/>
                <a:gd name="T50" fmla="*/ 10 w 70"/>
                <a:gd name="T51" fmla="*/ 77 h 79"/>
                <a:gd name="T52" fmla="*/ 16 w 70"/>
                <a:gd name="T53" fmla="*/ 78 h 79"/>
                <a:gd name="T54" fmla="*/ 21 w 70"/>
                <a:gd name="T55" fmla="*/ 78 h 79"/>
                <a:gd name="T56" fmla="*/ 25 w 70"/>
                <a:gd name="T57" fmla="*/ 78 h 79"/>
                <a:gd name="T58" fmla="*/ 30 w 70"/>
                <a:gd name="T59" fmla="*/ 77 h 79"/>
                <a:gd name="T60" fmla="*/ 34 w 70"/>
                <a:gd name="T61" fmla="*/ 76 h 79"/>
                <a:gd name="T62" fmla="*/ 39 w 70"/>
                <a:gd name="T63" fmla="*/ 72 h 79"/>
                <a:gd name="T64" fmla="*/ 40 w 70"/>
                <a:gd name="T65" fmla="*/ 71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0" h="79">
                  <a:moveTo>
                    <a:pt x="69" y="12"/>
                  </a:moveTo>
                  <a:lnTo>
                    <a:pt x="67" y="7"/>
                  </a:lnTo>
                  <a:lnTo>
                    <a:pt x="64" y="4"/>
                  </a:lnTo>
                  <a:lnTo>
                    <a:pt x="60" y="2"/>
                  </a:lnTo>
                  <a:lnTo>
                    <a:pt x="55" y="0"/>
                  </a:lnTo>
                  <a:lnTo>
                    <a:pt x="51" y="0"/>
                  </a:lnTo>
                  <a:lnTo>
                    <a:pt x="45" y="0"/>
                  </a:lnTo>
                  <a:lnTo>
                    <a:pt x="40" y="1"/>
                  </a:lnTo>
                  <a:lnTo>
                    <a:pt x="36" y="4"/>
                  </a:lnTo>
                  <a:lnTo>
                    <a:pt x="32" y="7"/>
                  </a:lnTo>
                  <a:lnTo>
                    <a:pt x="28" y="10"/>
                  </a:lnTo>
                  <a:lnTo>
                    <a:pt x="24" y="15"/>
                  </a:lnTo>
                  <a:lnTo>
                    <a:pt x="19" y="19"/>
                  </a:lnTo>
                  <a:lnTo>
                    <a:pt x="16" y="24"/>
                  </a:lnTo>
                  <a:lnTo>
                    <a:pt x="13" y="28"/>
                  </a:lnTo>
                  <a:lnTo>
                    <a:pt x="10" y="33"/>
                  </a:lnTo>
                  <a:lnTo>
                    <a:pt x="7" y="39"/>
                  </a:lnTo>
                  <a:lnTo>
                    <a:pt x="4" y="44"/>
                  </a:lnTo>
                  <a:lnTo>
                    <a:pt x="2" y="48"/>
                  </a:lnTo>
                  <a:lnTo>
                    <a:pt x="0" y="55"/>
                  </a:lnTo>
                  <a:lnTo>
                    <a:pt x="0" y="60"/>
                  </a:lnTo>
                  <a:lnTo>
                    <a:pt x="0" y="65"/>
                  </a:lnTo>
                  <a:lnTo>
                    <a:pt x="1" y="69"/>
                  </a:lnTo>
                  <a:lnTo>
                    <a:pt x="3" y="73"/>
                  </a:lnTo>
                  <a:lnTo>
                    <a:pt x="6" y="75"/>
                  </a:lnTo>
                  <a:lnTo>
                    <a:pt x="10" y="77"/>
                  </a:lnTo>
                  <a:lnTo>
                    <a:pt x="16" y="78"/>
                  </a:lnTo>
                  <a:lnTo>
                    <a:pt x="21" y="78"/>
                  </a:lnTo>
                  <a:lnTo>
                    <a:pt x="25" y="78"/>
                  </a:lnTo>
                  <a:lnTo>
                    <a:pt x="30" y="77"/>
                  </a:lnTo>
                  <a:lnTo>
                    <a:pt x="34" y="76"/>
                  </a:lnTo>
                  <a:lnTo>
                    <a:pt x="39" y="72"/>
                  </a:lnTo>
                  <a:lnTo>
                    <a:pt x="40" y="71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2597" y="2035"/>
              <a:ext cx="87" cy="143"/>
            </a:xfrm>
            <a:custGeom>
              <a:avLst/>
              <a:gdLst>
                <a:gd name="T0" fmla="*/ 57 w 87"/>
                <a:gd name="T1" fmla="*/ 86 h 143"/>
                <a:gd name="T2" fmla="*/ 52 w 87"/>
                <a:gd name="T3" fmla="*/ 79 h 143"/>
                <a:gd name="T4" fmla="*/ 43 w 87"/>
                <a:gd name="T5" fmla="*/ 69 h 143"/>
                <a:gd name="T6" fmla="*/ 34 w 87"/>
                <a:gd name="T7" fmla="*/ 62 h 143"/>
                <a:gd name="T8" fmla="*/ 47 w 87"/>
                <a:gd name="T9" fmla="*/ 53 h 143"/>
                <a:gd name="T10" fmla="*/ 55 w 87"/>
                <a:gd name="T11" fmla="*/ 45 h 143"/>
                <a:gd name="T12" fmla="*/ 62 w 87"/>
                <a:gd name="T13" fmla="*/ 36 h 143"/>
                <a:gd name="T14" fmla="*/ 71 w 87"/>
                <a:gd name="T15" fmla="*/ 24 h 143"/>
                <a:gd name="T16" fmla="*/ 80 w 87"/>
                <a:gd name="T17" fmla="*/ 9 h 143"/>
                <a:gd name="T18" fmla="*/ 86 w 87"/>
                <a:gd name="T19" fmla="*/ 0 h 143"/>
                <a:gd name="T20" fmla="*/ 82 w 87"/>
                <a:gd name="T21" fmla="*/ 9 h 143"/>
                <a:gd name="T22" fmla="*/ 74 w 87"/>
                <a:gd name="T23" fmla="*/ 20 h 143"/>
                <a:gd name="T24" fmla="*/ 70 w 87"/>
                <a:gd name="T25" fmla="*/ 29 h 143"/>
                <a:gd name="T26" fmla="*/ 65 w 87"/>
                <a:gd name="T27" fmla="*/ 39 h 143"/>
                <a:gd name="T28" fmla="*/ 61 w 87"/>
                <a:gd name="T29" fmla="*/ 50 h 143"/>
                <a:gd name="T30" fmla="*/ 56 w 87"/>
                <a:gd name="T31" fmla="*/ 62 h 143"/>
                <a:gd name="T32" fmla="*/ 50 w 87"/>
                <a:gd name="T33" fmla="*/ 73 h 143"/>
                <a:gd name="T34" fmla="*/ 46 w 87"/>
                <a:gd name="T35" fmla="*/ 82 h 143"/>
                <a:gd name="T36" fmla="*/ 40 w 87"/>
                <a:gd name="T37" fmla="*/ 94 h 143"/>
                <a:gd name="T38" fmla="*/ 34 w 87"/>
                <a:gd name="T39" fmla="*/ 103 h 143"/>
                <a:gd name="T40" fmla="*/ 26 w 87"/>
                <a:gd name="T41" fmla="*/ 115 h 143"/>
                <a:gd name="T42" fmla="*/ 20 w 87"/>
                <a:gd name="T43" fmla="*/ 124 h 143"/>
                <a:gd name="T44" fmla="*/ 12 w 87"/>
                <a:gd name="T45" fmla="*/ 135 h 143"/>
                <a:gd name="T46" fmla="*/ 2 w 87"/>
                <a:gd name="T47" fmla="*/ 142 h 143"/>
                <a:gd name="T48" fmla="*/ 0 w 87"/>
                <a:gd name="T49" fmla="*/ 129 h 143"/>
                <a:gd name="T50" fmla="*/ 3 w 87"/>
                <a:gd name="T51" fmla="*/ 122 h 143"/>
                <a:gd name="T52" fmla="*/ 10 w 87"/>
                <a:gd name="T53" fmla="*/ 112 h 143"/>
                <a:gd name="T54" fmla="*/ 19 w 87"/>
                <a:gd name="T55" fmla="*/ 101 h 143"/>
                <a:gd name="T56" fmla="*/ 31 w 87"/>
                <a:gd name="T57" fmla="*/ 89 h 143"/>
                <a:gd name="T58" fmla="*/ 43 w 87"/>
                <a:gd name="T59" fmla="*/ 79 h 143"/>
                <a:gd name="T60" fmla="*/ 55 w 87"/>
                <a:gd name="T61" fmla="*/ 73 h 143"/>
                <a:gd name="T62" fmla="*/ 65 w 87"/>
                <a:gd name="T63" fmla="*/ 70 h 143"/>
                <a:gd name="T64" fmla="*/ 72 w 87"/>
                <a:gd name="T65" fmla="*/ 70 h 143"/>
                <a:gd name="T66" fmla="*/ 78 w 87"/>
                <a:gd name="T67" fmla="*/ 7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7" h="143">
                  <a:moveTo>
                    <a:pt x="61" y="92"/>
                  </a:moveTo>
                  <a:lnTo>
                    <a:pt x="57" y="86"/>
                  </a:lnTo>
                  <a:lnTo>
                    <a:pt x="55" y="83"/>
                  </a:lnTo>
                  <a:lnTo>
                    <a:pt x="52" y="79"/>
                  </a:lnTo>
                  <a:lnTo>
                    <a:pt x="47" y="74"/>
                  </a:lnTo>
                  <a:lnTo>
                    <a:pt x="43" y="69"/>
                  </a:lnTo>
                  <a:lnTo>
                    <a:pt x="38" y="66"/>
                  </a:lnTo>
                  <a:lnTo>
                    <a:pt x="34" y="62"/>
                  </a:lnTo>
                  <a:lnTo>
                    <a:pt x="42" y="57"/>
                  </a:lnTo>
                  <a:lnTo>
                    <a:pt x="47" y="53"/>
                  </a:lnTo>
                  <a:lnTo>
                    <a:pt x="50" y="50"/>
                  </a:lnTo>
                  <a:lnTo>
                    <a:pt x="55" y="45"/>
                  </a:lnTo>
                  <a:lnTo>
                    <a:pt x="58" y="41"/>
                  </a:lnTo>
                  <a:lnTo>
                    <a:pt x="62" y="36"/>
                  </a:lnTo>
                  <a:lnTo>
                    <a:pt x="67" y="30"/>
                  </a:lnTo>
                  <a:lnTo>
                    <a:pt x="71" y="24"/>
                  </a:lnTo>
                  <a:lnTo>
                    <a:pt x="76" y="17"/>
                  </a:lnTo>
                  <a:lnTo>
                    <a:pt x="80" y="9"/>
                  </a:lnTo>
                  <a:lnTo>
                    <a:pt x="83" y="5"/>
                  </a:lnTo>
                  <a:lnTo>
                    <a:pt x="86" y="0"/>
                  </a:lnTo>
                  <a:lnTo>
                    <a:pt x="85" y="5"/>
                  </a:lnTo>
                  <a:lnTo>
                    <a:pt x="82" y="9"/>
                  </a:lnTo>
                  <a:lnTo>
                    <a:pt x="79" y="14"/>
                  </a:lnTo>
                  <a:lnTo>
                    <a:pt x="74" y="20"/>
                  </a:lnTo>
                  <a:lnTo>
                    <a:pt x="71" y="24"/>
                  </a:lnTo>
                  <a:lnTo>
                    <a:pt x="70" y="29"/>
                  </a:lnTo>
                  <a:lnTo>
                    <a:pt x="68" y="33"/>
                  </a:lnTo>
                  <a:lnTo>
                    <a:pt x="65" y="39"/>
                  </a:lnTo>
                  <a:lnTo>
                    <a:pt x="63" y="44"/>
                  </a:lnTo>
                  <a:lnTo>
                    <a:pt x="61" y="50"/>
                  </a:lnTo>
                  <a:lnTo>
                    <a:pt x="58" y="56"/>
                  </a:lnTo>
                  <a:lnTo>
                    <a:pt x="56" y="62"/>
                  </a:lnTo>
                  <a:lnTo>
                    <a:pt x="53" y="68"/>
                  </a:lnTo>
                  <a:lnTo>
                    <a:pt x="50" y="73"/>
                  </a:lnTo>
                  <a:lnTo>
                    <a:pt x="49" y="77"/>
                  </a:lnTo>
                  <a:lnTo>
                    <a:pt x="46" y="82"/>
                  </a:lnTo>
                  <a:lnTo>
                    <a:pt x="44" y="86"/>
                  </a:lnTo>
                  <a:lnTo>
                    <a:pt x="40" y="94"/>
                  </a:lnTo>
                  <a:lnTo>
                    <a:pt x="37" y="98"/>
                  </a:lnTo>
                  <a:lnTo>
                    <a:pt x="34" y="103"/>
                  </a:lnTo>
                  <a:lnTo>
                    <a:pt x="31" y="109"/>
                  </a:lnTo>
                  <a:lnTo>
                    <a:pt x="26" y="115"/>
                  </a:lnTo>
                  <a:lnTo>
                    <a:pt x="23" y="119"/>
                  </a:lnTo>
                  <a:lnTo>
                    <a:pt x="20" y="124"/>
                  </a:lnTo>
                  <a:lnTo>
                    <a:pt x="16" y="130"/>
                  </a:lnTo>
                  <a:lnTo>
                    <a:pt x="12" y="135"/>
                  </a:lnTo>
                  <a:lnTo>
                    <a:pt x="8" y="140"/>
                  </a:lnTo>
                  <a:lnTo>
                    <a:pt x="2" y="142"/>
                  </a:lnTo>
                  <a:lnTo>
                    <a:pt x="0" y="137"/>
                  </a:lnTo>
                  <a:lnTo>
                    <a:pt x="0" y="129"/>
                  </a:lnTo>
                  <a:lnTo>
                    <a:pt x="2" y="125"/>
                  </a:lnTo>
                  <a:lnTo>
                    <a:pt x="3" y="122"/>
                  </a:lnTo>
                  <a:lnTo>
                    <a:pt x="7" y="116"/>
                  </a:lnTo>
                  <a:lnTo>
                    <a:pt x="10" y="112"/>
                  </a:lnTo>
                  <a:lnTo>
                    <a:pt x="14" y="106"/>
                  </a:lnTo>
                  <a:lnTo>
                    <a:pt x="19" y="101"/>
                  </a:lnTo>
                  <a:lnTo>
                    <a:pt x="25" y="95"/>
                  </a:lnTo>
                  <a:lnTo>
                    <a:pt x="31" y="89"/>
                  </a:lnTo>
                  <a:lnTo>
                    <a:pt x="37" y="83"/>
                  </a:lnTo>
                  <a:lnTo>
                    <a:pt x="43" y="79"/>
                  </a:lnTo>
                  <a:lnTo>
                    <a:pt x="49" y="76"/>
                  </a:lnTo>
                  <a:lnTo>
                    <a:pt x="55" y="73"/>
                  </a:lnTo>
                  <a:lnTo>
                    <a:pt x="61" y="71"/>
                  </a:lnTo>
                  <a:lnTo>
                    <a:pt x="65" y="70"/>
                  </a:lnTo>
                  <a:lnTo>
                    <a:pt x="69" y="70"/>
                  </a:lnTo>
                  <a:lnTo>
                    <a:pt x="72" y="70"/>
                  </a:lnTo>
                  <a:lnTo>
                    <a:pt x="76" y="72"/>
                  </a:lnTo>
                  <a:lnTo>
                    <a:pt x="78" y="74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Arrow: Down 13">
            <a:extLst>
              <a:ext uri="{FF2B5EF4-FFF2-40B4-BE49-F238E27FC236}">
                <a16:creationId xmlns:a16="http://schemas.microsoft.com/office/drawing/2014/main" id="{2541808C-A9F0-4DA6-9CA3-5EE4CC4357C0}"/>
              </a:ext>
            </a:extLst>
          </p:cNvPr>
          <p:cNvSpPr/>
          <p:nvPr/>
        </p:nvSpPr>
        <p:spPr>
          <a:xfrm rot="19683993">
            <a:off x="3654370" y="671817"/>
            <a:ext cx="267277" cy="3235870"/>
          </a:xfrm>
          <a:prstGeom prst="down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68032A-FC61-43A6-B826-DDC303260DE1}"/>
              </a:ext>
            </a:extLst>
          </p:cNvPr>
          <p:cNvSpPr txBox="1"/>
          <p:nvPr/>
        </p:nvSpPr>
        <p:spPr>
          <a:xfrm>
            <a:off x="4659682" y="71581"/>
            <a:ext cx="381041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charset="0"/>
              </a:rPr>
              <a:t>The epithelium regenerates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CF400412-BAB9-4C66-9807-50A8B6111248}"/>
              </a:ext>
            </a:extLst>
          </p:cNvPr>
          <p:cNvSpPr/>
          <p:nvPr/>
        </p:nvSpPr>
        <p:spPr>
          <a:xfrm rot="19683993">
            <a:off x="6604421" y="836742"/>
            <a:ext cx="251770" cy="779416"/>
          </a:xfrm>
          <a:prstGeom prst="down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6886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10402" y="6531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Laboratory Medicine</a:t>
            </a:r>
          </a:p>
        </p:txBody>
      </p:sp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1104902" y="1876513"/>
            <a:ext cx="693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266692"/>
                </a:solidFill>
                <a:latin typeface="Arial" panose="020B0604020202020204" pitchFamily="34" charset="0"/>
              </a:rPr>
              <a:t>What is a disease?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469204" y="2812314"/>
            <a:ext cx="6770671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Oxford Dictionary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: A disorder of structure or function in a human, animal, or plant.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Arial" panose="020B0604020202020204" pitchFamily="34" charset="0"/>
              </a:rPr>
              <a:t>Biomedical Terminology: </a:t>
            </a:r>
            <a:r>
              <a:rPr lang="en-US" altLang="en-US" sz="2800" dirty="0">
                <a:latin typeface="Arial" panose="020B0604020202020204" pitchFamily="34" charset="0"/>
              </a:rPr>
              <a:t>Molecular, cellular, tissue, organ or organismic disorder caused by an </a:t>
            </a:r>
            <a:r>
              <a:rPr lang="en-US" altLang="en-US" sz="2800" b="1" dirty="0">
                <a:latin typeface="Arial" panose="020B0604020202020204" pitchFamily="34" charset="0"/>
              </a:rPr>
              <a:t>etiology</a:t>
            </a:r>
            <a:r>
              <a:rPr lang="en-US" altLang="en-US" sz="2800" dirty="0">
                <a:latin typeface="Arial" panose="020B0604020202020204" pitchFamily="34" charset="0"/>
              </a:rPr>
              <a:t> and mediated by </a:t>
            </a:r>
            <a:r>
              <a:rPr lang="en-US" altLang="en-US" sz="2800" b="1" dirty="0">
                <a:latin typeface="Arial" panose="020B0604020202020204" pitchFamily="34" charset="0"/>
              </a:rPr>
              <a:t>pathogenic mechanisms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C40CB5-42EB-49CA-B3F4-DB743333F8D2}"/>
              </a:ext>
            </a:extLst>
          </p:cNvPr>
          <p:cNvSpPr txBox="1"/>
          <p:nvPr/>
        </p:nvSpPr>
        <p:spPr>
          <a:xfrm>
            <a:off x="729465" y="940137"/>
            <a:ext cx="76850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266692"/>
                </a:solidFill>
                <a:latin typeface="Arial" panose="020B0604020202020204" pitchFamily="34" charset="0"/>
              </a:rPr>
              <a:t>Introduction to Mechanisms of Disease </a:t>
            </a:r>
          </a:p>
        </p:txBody>
      </p:sp>
    </p:spTree>
    <p:extLst>
      <p:ext uri="{BB962C8B-B14F-4D97-AF65-F5344CB8AC3E}">
        <p14:creationId xmlns:p14="http://schemas.microsoft.com/office/powerpoint/2010/main" val="5478431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926" y="1073573"/>
            <a:ext cx="8346147" cy="54320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0779" y="103420"/>
            <a:ext cx="581393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charset="0"/>
              </a:rPr>
              <a:t>After the repair excess fibroblasts and collagen may remain as fibrosis (scar)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459126" y="179476"/>
            <a:ext cx="2894200" cy="345887"/>
            <a:chOff x="7956897" y="36161"/>
            <a:chExt cx="1280966" cy="523220"/>
          </a:xfrm>
        </p:grpSpPr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8092847" y="36161"/>
            <a:ext cx="1009067" cy="523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4" imgW="685440" imgH="355320" progId="">
                    <p:embed/>
                  </p:oleObj>
                </mc:Choice>
                <mc:Fallback>
                  <p:oleObj r:id="rId4" imgW="685440" imgH="35532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8092847" y="36161"/>
                          <a:ext cx="1009067" cy="5232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7956897" y="36161"/>
              <a:ext cx="12809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8F8F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UNC School of Medicine</a:t>
              </a: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496501" y="6062104"/>
            <a:ext cx="427423" cy="357485"/>
            <a:chOff x="2486" y="2029"/>
            <a:chExt cx="198" cy="149"/>
          </a:xfrm>
        </p:grpSpPr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2486" y="2029"/>
              <a:ext cx="87" cy="143"/>
            </a:xfrm>
            <a:custGeom>
              <a:avLst/>
              <a:gdLst>
                <a:gd name="T0" fmla="*/ 58 w 87"/>
                <a:gd name="T1" fmla="*/ 87 h 143"/>
                <a:gd name="T2" fmla="*/ 51 w 87"/>
                <a:gd name="T3" fmla="*/ 79 h 143"/>
                <a:gd name="T4" fmla="*/ 42 w 87"/>
                <a:gd name="T5" fmla="*/ 69 h 143"/>
                <a:gd name="T6" fmla="*/ 38 w 87"/>
                <a:gd name="T7" fmla="*/ 62 h 143"/>
                <a:gd name="T8" fmla="*/ 45 w 87"/>
                <a:gd name="T9" fmla="*/ 53 h 143"/>
                <a:gd name="T10" fmla="*/ 54 w 87"/>
                <a:gd name="T11" fmla="*/ 45 h 143"/>
                <a:gd name="T12" fmla="*/ 62 w 87"/>
                <a:gd name="T13" fmla="*/ 36 h 143"/>
                <a:gd name="T14" fmla="*/ 71 w 87"/>
                <a:gd name="T15" fmla="*/ 24 h 143"/>
                <a:gd name="T16" fmla="*/ 80 w 87"/>
                <a:gd name="T17" fmla="*/ 9 h 143"/>
                <a:gd name="T18" fmla="*/ 86 w 87"/>
                <a:gd name="T19" fmla="*/ 0 h 143"/>
                <a:gd name="T20" fmla="*/ 81 w 87"/>
                <a:gd name="T21" fmla="*/ 9 h 143"/>
                <a:gd name="T22" fmla="*/ 74 w 87"/>
                <a:gd name="T23" fmla="*/ 20 h 143"/>
                <a:gd name="T24" fmla="*/ 69 w 87"/>
                <a:gd name="T25" fmla="*/ 29 h 143"/>
                <a:gd name="T26" fmla="*/ 65 w 87"/>
                <a:gd name="T27" fmla="*/ 39 h 143"/>
                <a:gd name="T28" fmla="*/ 60 w 87"/>
                <a:gd name="T29" fmla="*/ 50 h 143"/>
                <a:gd name="T30" fmla="*/ 56 w 87"/>
                <a:gd name="T31" fmla="*/ 62 h 143"/>
                <a:gd name="T32" fmla="*/ 50 w 87"/>
                <a:gd name="T33" fmla="*/ 73 h 143"/>
                <a:gd name="T34" fmla="*/ 45 w 87"/>
                <a:gd name="T35" fmla="*/ 82 h 143"/>
                <a:gd name="T36" fmla="*/ 39 w 87"/>
                <a:gd name="T37" fmla="*/ 94 h 143"/>
                <a:gd name="T38" fmla="*/ 33 w 87"/>
                <a:gd name="T39" fmla="*/ 103 h 143"/>
                <a:gd name="T40" fmla="*/ 26 w 87"/>
                <a:gd name="T41" fmla="*/ 115 h 143"/>
                <a:gd name="T42" fmla="*/ 20 w 87"/>
                <a:gd name="T43" fmla="*/ 124 h 143"/>
                <a:gd name="T44" fmla="*/ 9 w 87"/>
                <a:gd name="T45" fmla="*/ 134 h 143"/>
                <a:gd name="T46" fmla="*/ 2 w 87"/>
                <a:gd name="T47" fmla="*/ 142 h 143"/>
                <a:gd name="T48" fmla="*/ 2 w 87"/>
                <a:gd name="T49" fmla="*/ 130 h 143"/>
                <a:gd name="T50" fmla="*/ 5 w 87"/>
                <a:gd name="T51" fmla="*/ 121 h 143"/>
                <a:gd name="T52" fmla="*/ 9 w 87"/>
                <a:gd name="T53" fmla="*/ 112 h 143"/>
                <a:gd name="T54" fmla="*/ 18 w 87"/>
                <a:gd name="T55" fmla="*/ 101 h 143"/>
                <a:gd name="T56" fmla="*/ 30 w 87"/>
                <a:gd name="T57" fmla="*/ 89 h 143"/>
                <a:gd name="T58" fmla="*/ 42 w 87"/>
                <a:gd name="T59" fmla="*/ 79 h 143"/>
                <a:gd name="T60" fmla="*/ 54 w 87"/>
                <a:gd name="T61" fmla="*/ 73 h 143"/>
                <a:gd name="T62" fmla="*/ 65 w 87"/>
                <a:gd name="T63" fmla="*/ 70 h 143"/>
                <a:gd name="T64" fmla="*/ 74 w 87"/>
                <a:gd name="T65" fmla="*/ 7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7" h="143">
                  <a:moveTo>
                    <a:pt x="60" y="92"/>
                  </a:moveTo>
                  <a:lnTo>
                    <a:pt x="58" y="87"/>
                  </a:lnTo>
                  <a:lnTo>
                    <a:pt x="54" y="83"/>
                  </a:lnTo>
                  <a:lnTo>
                    <a:pt x="51" y="79"/>
                  </a:lnTo>
                  <a:lnTo>
                    <a:pt x="47" y="74"/>
                  </a:lnTo>
                  <a:lnTo>
                    <a:pt x="42" y="69"/>
                  </a:lnTo>
                  <a:lnTo>
                    <a:pt x="34" y="64"/>
                  </a:lnTo>
                  <a:lnTo>
                    <a:pt x="38" y="62"/>
                  </a:lnTo>
                  <a:lnTo>
                    <a:pt x="42" y="57"/>
                  </a:lnTo>
                  <a:lnTo>
                    <a:pt x="45" y="53"/>
                  </a:lnTo>
                  <a:lnTo>
                    <a:pt x="50" y="50"/>
                  </a:lnTo>
                  <a:lnTo>
                    <a:pt x="54" y="45"/>
                  </a:lnTo>
                  <a:lnTo>
                    <a:pt x="57" y="41"/>
                  </a:lnTo>
                  <a:lnTo>
                    <a:pt x="62" y="36"/>
                  </a:lnTo>
                  <a:lnTo>
                    <a:pt x="66" y="30"/>
                  </a:lnTo>
                  <a:lnTo>
                    <a:pt x="71" y="24"/>
                  </a:lnTo>
                  <a:lnTo>
                    <a:pt x="75" y="17"/>
                  </a:lnTo>
                  <a:lnTo>
                    <a:pt x="80" y="9"/>
                  </a:lnTo>
                  <a:lnTo>
                    <a:pt x="83" y="5"/>
                  </a:lnTo>
                  <a:lnTo>
                    <a:pt x="86" y="0"/>
                  </a:lnTo>
                  <a:lnTo>
                    <a:pt x="84" y="5"/>
                  </a:lnTo>
                  <a:lnTo>
                    <a:pt x="81" y="9"/>
                  </a:lnTo>
                  <a:lnTo>
                    <a:pt x="78" y="14"/>
                  </a:lnTo>
                  <a:lnTo>
                    <a:pt x="74" y="20"/>
                  </a:lnTo>
                  <a:lnTo>
                    <a:pt x="71" y="24"/>
                  </a:lnTo>
                  <a:lnTo>
                    <a:pt x="69" y="29"/>
                  </a:lnTo>
                  <a:lnTo>
                    <a:pt x="68" y="33"/>
                  </a:lnTo>
                  <a:lnTo>
                    <a:pt x="65" y="39"/>
                  </a:lnTo>
                  <a:lnTo>
                    <a:pt x="62" y="45"/>
                  </a:lnTo>
                  <a:lnTo>
                    <a:pt x="60" y="50"/>
                  </a:lnTo>
                  <a:lnTo>
                    <a:pt x="57" y="56"/>
                  </a:lnTo>
                  <a:lnTo>
                    <a:pt x="56" y="62"/>
                  </a:lnTo>
                  <a:lnTo>
                    <a:pt x="53" y="68"/>
                  </a:lnTo>
                  <a:lnTo>
                    <a:pt x="50" y="73"/>
                  </a:lnTo>
                  <a:lnTo>
                    <a:pt x="48" y="77"/>
                  </a:lnTo>
                  <a:lnTo>
                    <a:pt x="45" y="82"/>
                  </a:lnTo>
                  <a:lnTo>
                    <a:pt x="44" y="86"/>
                  </a:lnTo>
                  <a:lnTo>
                    <a:pt x="39" y="94"/>
                  </a:lnTo>
                  <a:lnTo>
                    <a:pt x="36" y="98"/>
                  </a:lnTo>
                  <a:lnTo>
                    <a:pt x="33" y="103"/>
                  </a:lnTo>
                  <a:lnTo>
                    <a:pt x="30" y="109"/>
                  </a:lnTo>
                  <a:lnTo>
                    <a:pt x="26" y="115"/>
                  </a:lnTo>
                  <a:lnTo>
                    <a:pt x="23" y="119"/>
                  </a:lnTo>
                  <a:lnTo>
                    <a:pt x="20" y="124"/>
                  </a:lnTo>
                  <a:lnTo>
                    <a:pt x="15" y="130"/>
                  </a:lnTo>
                  <a:lnTo>
                    <a:pt x="9" y="134"/>
                  </a:lnTo>
                  <a:lnTo>
                    <a:pt x="6" y="139"/>
                  </a:lnTo>
                  <a:lnTo>
                    <a:pt x="2" y="142"/>
                  </a:lnTo>
                  <a:lnTo>
                    <a:pt x="0" y="136"/>
                  </a:lnTo>
                  <a:lnTo>
                    <a:pt x="2" y="130"/>
                  </a:lnTo>
                  <a:lnTo>
                    <a:pt x="2" y="125"/>
                  </a:lnTo>
                  <a:lnTo>
                    <a:pt x="5" y="121"/>
                  </a:lnTo>
                  <a:lnTo>
                    <a:pt x="6" y="116"/>
                  </a:lnTo>
                  <a:lnTo>
                    <a:pt x="9" y="112"/>
                  </a:lnTo>
                  <a:lnTo>
                    <a:pt x="14" y="106"/>
                  </a:lnTo>
                  <a:lnTo>
                    <a:pt x="18" y="101"/>
                  </a:lnTo>
                  <a:lnTo>
                    <a:pt x="24" y="95"/>
                  </a:lnTo>
                  <a:lnTo>
                    <a:pt x="30" y="89"/>
                  </a:lnTo>
                  <a:lnTo>
                    <a:pt x="36" y="83"/>
                  </a:lnTo>
                  <a:lnTo>
                    <a:pt x="42" y="79"/>
                  </a:lnTo>
                  <a:lnTo>
                    <a:pt x="48" y="76"/>
                  </a:lnTo>
                  <a:lnTo>
                    <a:pt x="54" y="73"/>
                  </a:lnTo>
                  <a:lnTo>
                    <a:pt x="60" y="71"/>
                  </a:lnTo>
                  <a:lnTo>
                    <a:pt x="65" y="70"/>
                  </a:lnTo>
                  <a:lnTo>
                    <a:pt x="71" y="71"/>
                  </a:lnTo>
                  <a:lnTo>
                    <a:pt x="74" y="73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2574" y="2035"/>
              <a:ext cx="70" cy="79"/>
            </a:xfrm>
            <a:custGeom>
              <a:avLst/>
              <a:gdLst>
                <a:gd name="T0" fmla="*/ 69 w 70"/>
                <a:gd name="T1" fmla="*/ 12 h 79"/>
                <a:gd name="T2" fmla="*/ 67 w 70"/>
                <a:gd name="T3" fmla="*/ 7 h 79"/>
                <a:gd name="T4" fmla="*/ 64 w 70"/>
                <a:gd name="T5" fmla="*/ 4 h 79"/>
                <a:gd name="T6" fmla="*/ 60 w 70"/>
                <a:gd name="T7" fmla="*/ 2 h 79"/>
                <a:gd name="T8" fmla="*/ 55 w 70"/>
                <a:gd name="T9" fmla="*/ 0 h 79"/>
                <a:gd name="T10" fmla="*/ 51 w 70"/>
                <a:gd name="T11" fmla="*/ 0 h 79"/>
                <a:gd name="T12" fmla="*/ 45 w 70"/>
                <a:gd name="T13" fmla="*/ 0 h 79"/>
                <a:gd name="T14" fmla="*/ 40 w 70"/>
                <a:gd name="T15" fmla="*/ 1 h 79"/>
                <a:gd name="T16" fmla="*/ 36 w 70"/>
                <a:gd name="T17" fmla="*/ 4 h 79"/>
                <a:gd name="T18" fmla="*/ 32 w 70"/>
                <a:gd name="T19" fmla="*/ 7 h 79"/>
                <a:gd name="T20" fmla="*/ 28 w 70"/>
                <a:gd name="T21" fmla="*/ 10 h 79"/>
                <a:gd name="T22" fmla="*/ 24 w 70"/>
                <a:gd name="T23" fmla="*/ 15 h 79"/>
                <a:gd name="T24" fmla="*/ 19 w 70"/>
                <a:gd name="T25" fmla="*/ 19 h 79"/>
                <a:gd name="T26" fmla="*/ 16 w 70"/>
                <a:gd name="T27" fmla="*/ 24 h 79"/>
                <a:gd name="T28" fmla="*/ 13 w 70"/>
                <a:gd name="T29" fmla="*/ 28 h 79"/>
                <a:gd name="T30" fmla="*/ 10 w 70"/>
                <a:gd name="T31" fmla="*/ 33 h 79"/>
                <a:gd name="T32" fmla="*/ 7 w 70"/>
                <a:gd name="T33" fmla="*/ 39 h 79"/>
                <a:gd name="T34" fmla="*/ 4 w 70"/>
                <a:gd name="T35" fmla="*/ 44 h 79"/>
                <a:gd name="T36" fmla="*/ 2 w 70"/>
                <a:gd name="T37" fmla="*/ 48 h 79"/>
                <a:gd name="T38" fmla="*/ 0 w 70"/>
                <a:gd name="T39" fmla="*/ 55 h 79"/>
                <a:gd name="T40" fmla="*/ 0 w 70"/>
                <a:gd name="T41" fmla="*/ 60 h 79"/>
                <a:gd name="T42" fmla="*/ 0 w 70"/>
                <a:gd name="T43" fmla="*/ 65 h 79"/>
                <a:gd name="T44" fmla="*/ 1 w 70"/>
                <a:gd name="T45" fmla="*/ 69 h 79"/>
                <a:gd name="T46" fmla="*/ 3 w 70"/>
                <a:gd name="T47" fmla="*/ 73 h 79"/>
                <a:gd name="T48" fmla="*/ 6 w 70"/>
                <a:gd name="T49" fmla="*/ 75 h 79"/>
                <a:gd name="T50" fmla="*/ 10 w 70"/>
                <a:gd name="T51" fmla="*/ 77 h 79"/>
                <a:gd name="T52" fmla="*/ 16 w 70"/>
                <a:gd name="T53" fmla="*/ 78 h 79"/>
                <a:gd name="T54" fmla="*/ 21 w 70"/>
                <a:gd name="T55" fmla="*/ 78 h 79"/>
                <a:gd name="T56" fmla="*/ 25 w 70"/>
                <a:gd name="T57" fmla="*/ 78 h 79"/>
                <a:gd name="T58" fmla="*/ 30 w 70"/>
                <a:gd name="T59" fmla="*/ 77 h 79"/>
                <a:gd name="T60" fmla="*/ 34 w 70"/>
                <a:gd name="T61" fmla="*/ 76 h 79"/>
                <a:gd name="T62" fmla="*/ 39 w 70"/>
                <a:gd name="T63" fmla="*/ 72 h 79"/>
                <a:gd name="T64" fmla="*/ 40 w 70"/>
                <a:gd name="T65" fmla="*/ 71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0" h="79">
                  <a:moveTo>
                    <a:pt x="69" y="12"/>
                  </a:moveTo>
                  <a:lnTo>
                    <a:pt x="67" y="7"/>
                  </a:lnTo>
                  <a:lnTo>
                    <a:pt x="64" y="4"/>
                  </a:lnTo>
                  <a:lnTo>
                    <a:pt x="60" y="2"/>
                  </a:lnTo>
                  <a:lnTo>
                    <a:pt x="55" y="0"/>
                  </a:lnTo>
                  <a:lnTo>
                    <a:pt x="51" y="0"/>
                  </a:lnTo>
                  <a:lnTo>
                    <a:pt x="45" y="0"/>
                  </a:lnTo>
                  <a:lnTo>
                    <a:pt x="40" y="1"/>
                  </a:lnTo>
                  <a:lnTo>
                    <a:pt x="36" y="4"/>
                  </a:lnTo>
                  <a:lnTo>
                    <a:pt x="32" y="7"/>
                  </a:lnTo>
                  <a:lnTo>
                    <a:pt x="28" y="10"/>
                  </a:lnTo>
                  <a:lnTo>
                    <a:pt x="24" y="15"/>
                  </a:lnTo>
                  <a:lnTo>
                    <a:pt x="19" y="19"/>
                  </a:lnTo>
                  <a:lnTo>
                    <a:pt x="16" y="24"/>
                  </a:lnTo>
                  <a:lnTo>
                    <a:pt x="13" y="28"/>
                  </a:lnTo>
                  <a:lnTo>
                    <a:pt x="10" y="33"/>
                  </a:lnTo>
                  <a:lnTo>
                    <a:pt x="7" y="39"/>
                  </a:lnTo>
                  <a:lnTo>
                    <a:pt x="4" y="44"/>
                  </a:lnTo>
                  <a:lnTo>
                    <a:pt x="2" y="48"/>
                  </a:lnTo>
                  <a:lnTo>
                    <a:pt x="0" y="55"/>
                  </a:lnTo>
                  <a:lnTo>
                    <a:pt x="0" y="60"/>
                  </a:lnTo>
                  <a:lnTo>
                    <a:pt x="0" y="65"/>
                  </a:lnTo>
                  <a:lnTo>
                    <a:pt x="1" y="69"/>
                  </a:lnTo>
                  <a:lnTo>
                    <a:pt x="3" y="73"/>
                  </a:lnTo>
                  <a:lnTo>
                    <a:pt x="6" y="75"/>
                  </a:lnTo>
                  <a:lnTo>
                    <a:pt x="10" y="77"/>
                  </a:lnTo>
                  <a:lnTo>
                    <a:pt x="16" y="78"/>
                  </a:lnTo>
                  <a:lnTo>
                    <a:pt x="21" y="78"/>
                  </a:lnTo>
                  <a:lnTo>
                    <a:pt x="25" y="78"/>
                  </a:lnTo>
                  <a:lnTo>
                    <a:pt x="30" y="77"/>
                  </a:lnTo>
                  <a:lnTo>
                    <a:pt x="34" y="76"/>
                  </a:lnTo>
                  <a:lnTo>
                    <a:pt x="39" y="72"/>
                  </a:lnTo>
                  <a:lnTo>
                    <a:pt x="40" y="71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2597" y="2035"/>
              <a:ext cx="87" cy="143"/>
            </a:xfrm>
            <a:custGeom>
              <a:avLst/>
              <a:gdLst>
                <a:gd name="T0" fmla="*/ 57 w 87"/>
                <a:gd name="T1" fmla="*/ 86 h 143"/>
                <a:gd name="T2" fmla="*/ 52 w 87"/>
                <a:gd name="T3" fmla="*/ 79 h 143"/>
                <a:gd name="T4" fmla="*/ 43 w 87"/>
                <a:gd name="T5" fmla="*/ 69 h 143"/>
                <a:gd name="T6" fmla="*/ 34 w 87"/>
                <a:gd name="T7" fmla="*/ 62 h 143"/>
                <a:gd name="T8" fmla="*/ 47 w 87"/>
                <a:gd name="T9" fmla="*/ 53 h 143"/>
                <a:gd name="T10" fmla="*/ 55 w 87"/>
                <a:gd name="T11" fmla="*/ 45 h 143"/>
                <a:gd name="T12" fmla="*/ 62 w 87"/>
                <a:gd name="T13" fmla="*/ 36 h 143"/>
                <a:gd name="T14" fmla="*/ 71 w 87"/>
                <a:gd name="T15" fmla="*/ 24 h 143"/>
                <a:gd name="T16" fmla="*/ 80 w 87"/>
                <a:gd name="T17" fmla="*/ 9 h 143"/>
                <a:gd name="T18" fmla="*/ 86 w 87"/>
                <a:gd name="T19" fmla="*/ 0 h 143"/>
                <a:gd name="T20" fmla="*/ 82 w 87"/>
                <a:gd name="T21" fmla="*/ 9 h 143"/>
                <a:gd name="T22" fmla="*/ 74 w 87"/>
                <a:gd name="T23" fmla="*/ 20 h 143"/>
                <a:gd name="T24" fmla="*/ 70 w 87"/>
                <a:gd name="T25" fmla="*/ 29 h 143"/>
                <a:gd name="T26" fmla="*/ 65 w 87"/>
                <a:gd name="T27" fmla="*/ 39 h 143"/>
                <a:gd name="T28" fmla="*/ 61 w 87"/>
                <a:gd name="T29" fmla="*/ 50 h 143"/>
                <a:gd name="T30" fmla="*/ 56 w 87"/>
                <a:gd name="T31" fmla="*/ 62 h 143"/>
                <a:gd name="T32" fmla="*/ 50 w 87"/>
                <a:gd name="T33" fmla="*/ 73 h 143"/>
                <a:gd name="T34" fmla="*/ 46 w 87"/>
                <a:gd name="T35" fmla="*/ 82 h 143"/>
                <a:gd name="T36" fmla="*/ 40 w 87"/>
                <a:gd name="T37" fmla="*/ 94 h 143"/>
                <a:gd name="T38" fmla="*/ 34 w 87"/>
                <a:gd name="T39" fmla="*/ 103 h 143"/>
                <a:gd name="T40" fmla="*/ 26 w 87"/>
                <a:gd name="T41" fmla="*/ 115 h 143"/>
                <a:gd name="T42" fmla="*/ 20 w 87"/>
                <a:gd name="T43" fmla="*/ 124 h 143"/>
                <a:gd name="T44" fmla="*/ 12 w 87"/>
                <a:gd name="T45" fmla="*/ 135 h 143"/>
                <a:gd name="T46" fmla="*/ 2 w 87"/>
                <a:gd name="T47" fmla="*/ 142 h 143"/>
                <a:gd name="T48" fmla="*/ 0 w 87"/>
                <a:gd name="T49" fmla="*/ 129 h 143"/>
                <a:gd name="T50" fmla="*/ 3 w 87"/>
                <a:gd name="T51" fmla="*/ 122 h 143"/>
                <a:gd name="T52" fmla="*/ 10 w 87"/>
                <a:gd name="T53" fmla="*/ 112 h 143"/>
                <a:gd name="T54" fmla="*/ 19 w 87"/>
                <a:gd name="T55" fmla="*/ 101 h 143"/>
                <a:gd name="T56" fmla="*/ 31 w 87"/>
                <a:gd name="T57" fmla="*/ 89 h 143"/>
                <a:gd name="T58" fmla="*/ 43 w 87"/>
                <a:gd name="T59" fmla="*/ 79 h 143"/>
                <a:gd name="T60" fmla="*/ 55 w 87"/>
                <a:gd name="T61" fmla="*/ 73 h 143"/>
                <a:gd name="T62" fmla="*/ 65 w 87"/>
                <a:gd name="T63" fmla="*/ 70 h 143"/>
                <a:gd name="T64" fmla="*/ 72 w 87"/>
                <a:gd name="T65" fmla="*/ 70 h 143"/>
                <a:gd name="T66" fmla="*/ 78 w 87"/>
                <a:gd name="T67" fmla="*/ 74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7" h="143">
                  <a:moveTo>
                    <a:pt x="61" y="92"/>
                  </a:moveTo>
                  <a:lnTo>
                    <a:pt x="57" y="86"/>
                  </a:lnTo>
                  <a:lnTo>
                    <a:pt x="55" y="83"/>
                  </a:lnTo>
                  <a:lnTo>
                    <a:pt x="52" y="79"/>
                  </a:lnTo>
                  <a:lnTo>
                    <a:pt x="47" y="74"/>
                  </a:lnTo>
                  <a:lnTo>
                    <a:pt x="43" y="69"/>
                  </a:lnTo>
                  <a:lnTo>
                    <a:pt x="38" y="66"/>
                  </a:lnTo>
                  <a:lnTo>
                    <a:pt x="34" y="62"/>
                  </a:lnTo>
                  <a:lnTo>
                    <a:pt x="42" y="57"/>
                  </a:lnTo>
                  <a:lnTo>
                    <a:pt x="47" y="53"/>
                  </a:lnTo>
                  <a:lnTo>
                    <a:pt x="50" y="50"/>
                  </a:lnTo>
                  <a:lnTo>
                    <a:pt x="55" y="45"/>
                  </a:lnTo>
                  <a:lnTo>
                    <a:pt x="58" y="41"/>
                  </a:lnTo>
                  <a:lnTo>
                    <a:pt x="62" y="36"/>
                  </a:lnTo>
                  <a:lnTo>
                    <a:pt x="67" y="30"/>
                  </a:lnTo>
                  <a:lnTo>
                    <a:pt x="71" y="24"/>
                  </a:lnTo>
                  <a:lnTo>
                    <a:pt x="76" y="17"/>
                  </a:lnTo>
                  <a:lnTo>
                    <a:pt x="80" y="9"/>
                  </a:lnTo>
                  <a:lnTo>
                    <a:pt x="83" y="5"/>
                  </a:lnTo>
                  <a:lnTo>
                    <a:pt x="86" y="0"/>
                  </a:lnTo>
                  <a:lnTo>
                    <a:pt x="85" y="5"/>
                  </a:lnTo>
                  <a:lnTo>
                    <a:pt x="82" y="9"/>
                  </a:lnTo>
                  <a:lnTo>
                    <a:pt x="79" y="14"/>
                  </a:lnTo>
                  <a:lnTo>
                    <a:pt x="74" y="20"/>
                  </a:lnTo>
                  <a:lnTo>
                    <a:pt x="71" y="24"/>
                  </a:lnTo>
                  <a:lnTo>
                    <a:pt x="70" y="29"/>
                  </a:lnTo>
                  <a:lnTo>
                    <a:pt x="68" y="33"/>
                  </a:lnTo>
                  <a:lnTo>
                    <a:pt x="65" y="39"/>
                  </a:lnTo>
                  <a:lnTo>
                    <a:pt x="63" y="44"/>
                  </a:lnTo>
                  <a:lnTo>
                    <a:pt x="61" y="50"/>
                  </a:lnTo>
                  <a:lnTo>
                    <a:pt x="58" y="56"/>
                  </a:lnTo>
                  <a:lnTo>
                    <a:pt x="56" y="62"/>
                  </a:lnTo>
                  <a:lnTo>
                    <a:pt x="53" y="68"/>
                  </a:lnTo>
                  <a:lnTo>
                    <a:pt x="50" y="73"/>
                  </a:lnTo>
                  <a:lnTo>
                    <a:pt x="49" y="77"/>
                  </a:lnTo>
                  <a:lnTo>
                    <a:pt x="46" y="82"/>
                  </a:lnTo>
                  <a:lnTo>
                    <a:pt x="44" y="86"/>
                  </a:lnTo>
                  <a:lnTo>
                    <a:pt x="40" y="94"/>
                  </a:lnTo>
                  <a:lnTo>
                    <a:pt x="37" y="98"/>
                  </a:lnTo>
                  <a:lnTo>
                    <a:pt x="34" y="103"/>
                  </a:lnTo>
                  <a:lnTo>
                    <a:pt x="31" y="109"/>
                  </a:lnTo>
                  <a:lnTo>
                    <a:pt x="26" y="115"/>
                  </a:lnTo>
                  <a:lnTo>
                    <a:pt x="23" y="119"/>
                  </a:lnTo>
                  <a:lnTo>
                    <a:pt x="20" y="124"/>
                  </a:lnTo>
                  <a:lnTo>
                    <a:pt x="16" y="130"/>
                  </a:lnTo>
                  <a:lnTo>
                    <a:pt x="12" y="135"/>
                  </a:lnTo>
                  <a:lnTo>
                    <a:pt x="8" y="140"/>
                  </a:lnTo>
                  <a:lnTo>
                    <a:pt x="2" y="142"/>
                  </a:lnTo>
                  <a:lnTo>
                    <a:pt x="0" y="137"/>
                  </a:lnTo>
                  <a:lnTo>
                    <a:pt x="0" y="129"/>
                  </a:lnTo>
                  <a:lnTo>
                    <a:pt x="2" y="125"/>
                  </a:lnTo>
                  <a:lnTo>
                    <a:pt x="3" y="122"/>
                  </a:lnTo>
                  <a:lnTo>
                    <a:pt x="7" y="116"/>
                  </a:lnTo>
                  <a:lnTo>
                    <a:pt x="10" y="112"/>
                  </a:lnTo>
                  <a:lnTo>
                    <a:pt x="14" y="106"/>
                  </a:lnTo>
                  <a:lnTo>
                    <a:pt x="19" y="101"/>
                  </a:lnTo>
                  <a:lnTo>
                    <a:pt x="25" y="95"/>
                  </a:lnTo>
                  <a:lnTo>
                    <a:pt x="31" y="89"/>
                  </a:lnTo>
                  <a:lnTo>
                    <a:pt x="37" y="83"/>
                  </a:lnTo>
                  <a:lnTo>
                    <a:pt x="43" y="79"/>
                  </a:lnTo>
                  <a:lnTo>
                    <a:pt x="49" y="76"/>
                  </a:lnTo>
                  <a:lnTo>
                    <a:pt x="55" y="73"/>
                  </a:lnTo>
                  <a:lnTo>
                    <a:pt x="61" y="71"/>
                  </a:lnTo>
                  <a:lnTo>
                    <a:pt x="65" y="70"/>
                  </a:lnTo>
                  <a:lnTo>
                    <a:pt x="69" y="70"/>
                  </a:lnTo>
                  <a:lnTo>
                    <a:pt x="72" y="70"/>
                  </a:lnTo>
                  <a:lnTo>
                    <a:pt x="76" y="72"/>
                  </a:lnTo>
                  <a:lnTo>
                    <a:pt x="78" y="74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Arrow: Down 14">
            <a:extLst>
              <a:ext uri="{FF2B5EF4-FFF2-40B4-BE49-F238E27FC236}">
                <a16:creationId xmlns:a16="http://schemas.microsoft.com/office/drawing/2014/main" id="{C7578B40-F43B-4D60-BD5D-4EB7AF29139A}"/>
              </a:ext>
            </a:extLst>
          </p:cNvPr>
          <p:cNvSpPr/>
          <p:nvPr/>
        </p:nvSpPr>
        <p:spPr>
          <a:xfrm rot="19683993">
            <a:off x="3899082" y="624986"/>
            <a:ext cx="208497" cy="3725783"/>
          </a:xfrm>
          <a:prstGeom prst="downArrow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98E7C20-B9A4-4311-ADBD-CADACB749488}"/>
              </a:ext>
            </a:extLst>
          </p:cNvPr>
          <p:cNvCxnSpPr>
            <a:cxnSpLocks/>
          </p:cNvCxnSpPr>
          <p:nvPr/>
        </p:nvCxnSpPr>
        <p:spPr>
          <a:xfrm flipV="1">
            <a:off x="6104714" y="3287407"/>
            <a:ext cx="312562" cy="400356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9E9FA87-1AC2-4FB6-9E4C-711EB1D27F72}"/>
              </a:ext>
            </a:extLst>
          </p:cNvPr>
          <p:cNvSpPr txBox="1"/>
          <p:nvPr/>
        </p:nvSpPr>
        <p:spPr>
          <a:xfrm>
            <a:off x="5954251" y="2967335"/>
            <a:ext cx="230819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charset="0"/>
              </a:rPr>
              <a:t>Fibroblast</a:t>
            </a:r>
          </a:p>
        </p:txBody>
      </p:sp>
    </p:spTree>
    <p:extLst>
      <p:ext uri="{BB962C8B-B14F-4D97-AF65-F5344CB8AC3E}">
        <p14:creationId xmlns:p14="http://schemas.microsoft.com/office/powerpoint/2010/main" val="2634029645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10402" y="6531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</a:t>
            </a:r>
          </a:p>
          <a:p>
            <a:pPr algn="ctr"/>
            <a:r>
              <a:rPr lang="en-US"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Laboratory Medicine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15" y="3083938"/>
            <a:ext cx="2001041" cy="18681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441" y="3076589"/>
            <a:ext cx="2001041" cy="18681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481" y="3076588"/>
            <a:ext cx="2001041" cy="18681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473" y="3076588"/>
            <a:ext cx="2001041" cy="18681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16703" y="2249499"/>
            <a:ext cx="1733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14141"/>
                </a:solidFill>
              </a:rPr>
              <a:t>Erythema and eschar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7165" y="2249499"/>
            <a:ext cx="1560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14141"/>
                </a:solidFill>
              </a:rPr>
              <a:t>Incised wound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29397" y="2249499"/>
            <a:ext cx="2706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14141"/>
                </a:solidFill>
              </a:rPr>
              <a:t>Re-</a:t>
            </a:r>
            <a:r>
              <a:rPr lang="en-US" sz="2400" dirty="0" err="1">
                <a:solidFill>
                  <a:srgbClr val="414141"/>
                </a:solidFill>
              </a:rPr>
              <a:t>epitheliazed</a:t>
            </a:r>
            <a:r>
              <a:rPr lang="en-US" sz="2400" dirty="0">
                <a:solidFill>
                  <a:srgbClr val="414141"/>
                </a:solidFill>
              </a:rPr>
              <a:t> granulation tissue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35454" y="2618831"/>
            <a:ext cx="1522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14141"/>
                </a:solidFill>
              </a:rPr>
              <a:t>Scar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8848" y="181201"/>
            <a:ext cx="4853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7663" algn="l"/>
                <a:tab pos="739775" algn="l"/>
                <a:tab pos="1196975" algn="l"/>
              </a:tabLst>
            </a:pPr>
            <a:r>
              <a:rPr lang="en-US" sz="2400" b="1" dirty="0">
                <a:solidFill>
                  <a:srgbClr val="266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Tissue Response to Injury</a:t>
            </a:r>
            <a:endParaRPr lang="en-US" sz="2400" dirty="0">
              <a:solidFill>
                <a:srgbClr val="266692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515" y="5013248"/>
            <a:ext cx="2001041" cy="164272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7441" y="4996621"/>
            <a:ext cx="1996724" cy="16593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8481" y="5088951"/>
            <a:ext cx="2001041" cy="15670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03838" y="5088950"/>
            <a:ext cx="2013676" cy="1567025"/>
          </a:xfrm>
          <a:prstGeom prst="rect">
            <a:avLst/>
          </a:prstGeom>
        </p:spPr>
      </p:pic>
      <p:sp>
        <p:nvSpPr>
          <p:cNvPr id="22" name="Rectangle 382"/>
          <p:cNvSpPr>
            <a:spLocks noChangeArrowheads="1"/>
          </p:cNvSpPr>
          <p:nvPr/>
        </p:nvSpPr>
        <p:spPr bwMode="auto">
          <a:xfrm>
            <a:off x="496854" y="863862"/>
            <a:ext cx="8443254" cy="1200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266692"/>
                </a:solidFill>
                <a:latin typeface="Arial" charset="0"/>
              </a:rPr>
              <a:t>Response to injury is biologically similar in all tissues, and in injury caused by many etiologies. </a:t>
            </a:r>
            <a:r>
              <a:rPr lang="en-US" altLang="en-US" b="1" u="sng" dirty="0">
                <a:solidFill>
                  <a:srgbClr val="266692"/>
                </a:solidFill>
                <a:latin typeface="Arial" charset="0"/>
              </a:rPr>
              <a:t>Knowing one example informs all examples.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7284FDC-45AE-4C77-A3E8-ADC0A94F6BA7}"/>
              </a:ext>
            </a:extLst>
          </p:cNvPr>
          <p:cNvGrpSpPr/>
          <p:nvPr/>
        </p:nvGrpSpPr>
        <p:grpSpPr>
          <a:xfrm>
            <a:off x="6484178" y="34023"/>
            <a:ext cx="2894200" cy="345887"/>
            <a:chOff x="7956897" y="36161"/>
            <a:chExt cx="1280966" cy="523220"/>
          </a:xfrm>
        </p:grpSpPr>
        <p:graphicFrame>
          <p:nvGraphicFramePr>
            <p:cNvPr id="24" name="Object 23">
              <a:extLst>
                <a:ext uri="{FF2B5EF4-FFF2-40B4-BE49-F238E27FC236}">
                  <a16:creationId xmlns:a16="http://schemas.microsoft.com/office/drawing/2014/main" id="{31D6A52F-F349-40A0-8BDC-7CFC48F618D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092847" y="36161"/>
            <a:ext cx="1009067" cy="523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11" imgW="685440" imgH="355320" progId="">
                    <p:embed/>
                  </p:oleObj>
                </mc:Choice>
                <mc:Fallback>
                  <p:oleObj r:id="rId11" imgW="685440" imgH="355320" progId="">
                    <p:embed/>
                    <p:pic>
                      <p:nvPicPr>
                        <p:cNvPr id="9" name="Object 8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8092847" y="36161"/>
                          <a:ext cx="1009067" cy="5232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4F23CF5-BA14-47F3-8526-A731D5912965}"/>
                </a:ext>
              </a:extLst>
            </p:cNvPr>
            <p:cNvSpPr txBox="1"/>
            <p:nvPr/>
          </p:nvSpPr>
          <p:spPr>
            <a:xfrm>
              <a:off x="7956897" y="36161"/>
              <a:ext cx="12809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8F8F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UNC School of Medicine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4008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" t="44154" r="38067" b="363"/>
          <a:stretch/>
        </p:blipFill>
        <p:spPr>
          <a:xfrm rot="16200000">
            <a:off x="6664602" y="4144879"/>
            <a:ext cx="1606854" cy="13761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18" y="2276880"/>
            <a:ext cx="7532115" cy="17304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104" y="501706"/>
            <a:ext cx="1428435" cy="17777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971" y="501706"/>
            <a:ext cx="1413957" cy="17777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537" y="501705"/>
            <a:ext cx="1373544" cy="17640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371484" y="1978881"/>
            <a:ext cx="1183016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altLang="en-US" sz="2000" dirty="0">
                <a:latin typeface="Arial" charset="0"/>
              </a:rPr>
              <a:t>12 hours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945497" y="1978881"/>
            <a:ext cx="1013098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altLang="en-US" sz="2000" dirty="0">
                <a:latin typeface="Arial" charset="0"/>
              </a:rPr>
              <a:t>Normal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887401" y="100953"/>
            <a:ext cx="1183017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altLang="en-US" sz="2000" dirty="0">
                <a:latin typeface="Arial" charset="0"/>
              </a:rPr>
              <a:t>24 hours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5371306" y="100953"/>
            <a:ext cx="1126912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altLang="en-US" sz="2000" dirty="0">
                <a:latin typeface="Arial" charset="0"/>
              </a:rPr>
              <a:t>3 weeks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6799107" y="100953"/>
            <a:ext cx="1239122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altLang="en-US" sz="2000" dirty="0">
                <a:latin typeface="Arial" charset="0"/>
              </a:rPr>
              <a:t>3 months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2071679" y="5589166"/>
            <a:ext cx="1815722" cy="70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/>
            <a:r>
              <a:rPr lang="en-US" altLang="en-US" sz="2000" dirty="0">
                <a:latin typeface="Arial" charset="0"/>
              </a:rPr>
              <a:t>Coagulative necrosis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3562810" y="5589166"/>
            <a:ext cx="1815722" cy="70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/>
            <a:r>
              <a:rPr lang="en-US" altLang="en-US" sz="2000" dirty="0">
                <a:latin typeface="Arial" charset="0"/>
              </a:rPr>
              <a:t>Acute inflammation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037465" y="5589166"/>
            <a:ext cx="1815722" cy="70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/>
            <a:r>
              <a:rPr lang="en-US" altLang="en-US" sz="2000" dirty="0">
                <a:latin typeface="Arial" charset="0"/>
              </a:rPr>
              <a:t>Granulation tissue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6643928" y="5589166"/>
            <a:ext cx="1815722" cy="70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/>
            <a:r>
              <a:rPr lang="en-US" altLang="en-US" sz="2000" dirty="0">
                <a:latin typeface="Arial" charset="0"/>
              </a:rPr>
              <a:t>Fibrous tissue (scar)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576649" y="729445"/>
            <a:ext cx="2849377" cy="831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/>
            <a:r>
              <a:rPr lang="en-US" altLang="en-US" sz="2400" b="1" dirty="0">
                <a:latin typeface="Arial" charset="0"/>
              </a:rPr>
              <a:t>Acute Myocardial Infarction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2249374" y="6398352"/>
            <a:ext cx="3019012" cy="0"/>
          </a:xfrm>
          <a:prstGeom prst="straightConnector1">
            <a:avLst/>
          </a:prstGeom>
          <a:ln w="57150">
            <a:solidFill>
              <a:srgbClr val="2666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279959" y="6397004"/>
            <a:ext cx="2965008" cy="1348"/>
          </a:xfrm>
          <a:prstGeom prst="straightConnector1">
            <a:avLst/>
          </a:prstGeom>
          <a:ln w="57150">
            <a:solidFill>
              <a:srgbClr val="2666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1931604" y="6336562"/>
            <a:ext cx="3573473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/>
            <a:r>
              <a:rPr lang="en-US" altLang="en-US" sz="2000" dirty="0">
                <a:solidFill>
                  <a:srgbClr val="266692"/>
                </a:solidFill>
                <a:latin typeface="Arial" charset="0"/>
              </a:rPr>
              <a:t>Acute response to injury</a:t>
            </a: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6179324" y="6340360"/>
            <a:ext cx="1430321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/>
            <a:r>
              <a:rPr lang="en-US" altLang="en-US" sz="2000" dirty="0">
                <a:solidFill>
                  <a:srgbClr val="266692"/>
                </a:solidFill>
                <a:latin typeface="Arial" charset="0"/>
              </a:rPr>
              <a:t>Repair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-3114" y="95765"/>
            <a:ext cx="1280966" cy="523220"/>
            <a:chOff x="7956897" y="36161"/>
            <a:chExt cx="1280966" cy="523220"/>
          </a:xfrm>
        </p:grpSpPr>
        <p:graphicFrame>
          <p:nvGraphicFramePr>
            <p:cNvPr id="29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6368572"/>
                </p:ext>
              </p:extLst>
            </p:nvPr>
          </p:nvGraphicFramePr>
          <p:xfrm>
            <a:off x="8092847" y="36161"/>
            <a:ext cx="1009067" cy="523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7" imgW="685440" imgH="355320" progId="">
                    <p:embed/>
                  </p:oleObj>
                </mc:Choice>
                <mc:Fallback>
                  <p:oleObj r:id="rId7" imgW="685440" imgH="35532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8092847" y="36161"/>
                          <a:ext cx="1009067" cy="5232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TextBox 30"/>
            <p:cNvSpPr txBox="1"/>
            <p:nvPr/>
          </p:nvSpPr>
          <p:spPr>
            <a:xfrm>
              <a:off x="7956897" y="36161"/>
              <a:ext cx="12809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UNC School of Medicine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120" y="4024006"/>
            <a:ext cx="1442972" cy="1600477"/>
          </a:xfrm>
          <a:prstGeom prst="rect">
            <a:avLst/>
          </a:prstGeom>
          <a:ln>
            <a:solidFill>
              <a:srgbClr val="020202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25" y="4015968"/>
            <a:ext cx="1456855" cy="1608515"/>
          </a:xfrm>
          <a:prstGeom prst="rect">
            <a:avLst/>
          </a:prstGeom>
          <a:ln>
            <a:solidFill>
              <a:srgbClr val="020202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68387" y="4024006"/>
            <a:ext cx="1407542" cy="1608398"/>
          </a:xfrm>
          <a:prstGeom prst="rect">
            <a:avLst/>
          </a:prstGeom>
        </p:spPr>
      </p:pic>
      <p:cxnSp>
        <p:nvCxnSpPr>
          <p:cNvPr id="39" name="Straight Arrow Connector 38"/>
          <p:cNvCxnSpPr/>
          <p:nvPr/>
        </p:nvCxnSpPr>
        <p:spPr>
          <a:xfrm flipV="1">
            <a:off x="3000116" y="5157926"/>
            <a:ext cx="259126" cy="50542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4292972" y="4651899"/>
            <a:ext cx="490798" cy="108124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5839386" y="5206911"/>
            <a:ext cx="259126" cy="50542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7314041" y="5206911"/>
            <a:ext cx="262672" cy="4970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947215" y="5619087"/>
            <a:ext cx="1013098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altLang="en-US" sz="2000" dirty="0">
                <a:latin typeface="Arial" charset="0"/>
              </a:rPr>
              <a:t>Normal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4525287" y="980522"/>
            <a:ext cx="259126" cy="50542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5824159" y="1383737"/>
            <a:ext cx="259126" cy="50542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7150664" y="1656526"/>
            <a:ext cx="259126" cy="50542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1434" y="4024006"/>
            <a:ext cx="1426588" cy="16131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662187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10402" y="6531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Laboratory Medicine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13568" y="610136"/>
            <a:ext cx="371686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b="1" dirty="0">
                <a:solidFill>
                  <a:srgbClr val="266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Cellular responses to injury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rgbClr val="000000"/>
                </a:solidFill>
              </a:rPr>
              <a:t>Intracellular response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Cell death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Hypertrophy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Hyperplasia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Atrophy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Metaplasia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Dysplasia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Neoplasia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b="1" dirty="0">
                <a:solidFill>
                  <a:srgbClr val="266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Tissue response to injury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Inflammation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Repair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Hemostasis/thrombosis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Ischemia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b="1" dirty="0">
                <a:solidFill>
                  <a:srgbClr val="266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Abnormal morphogenesis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Teratogenic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b="1" dirty="0">
                <a:solidFill>
                  <a:srgbClr val="266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Biochemical disorder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Acquired	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120" y="96093"/>
            <a:ext cx="8226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7663" algn="l"/>
                <a:tab pos="739775" algn="l"/>
                <a:tab pos="1196975" algn="l"/>
              </a:tabLst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Mechanisms of Disease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CD6276-169E-499A-B77C-96C88728DEF3}"/>
              </a:ext>
            </a:extLst>
          </p:cNvPr>
          <p:cNvSpPr/>
          <p:nvPr/>
        </p:nvSpPr>
        <p:spPr>
          <a:xfrm>
            <a:off x="2559457" y="4325420"/>
            <a:ext cx="3533120" cy="60617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793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562" y="1653590"/>
            <a:ext cx="373979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66692"/>
                </a:solidFill>
              </a:rPr>
              <a:t>Thrombosis involves activation of circulating </a:t>
            </a:r>
            <a:r>
              <a:rPr lang="en-US" sz="2400" b="1" u="sng" dirty="0">
                <a:solidFill>
                  <a:srgbClr val="266692"/>
                </a:solidFill>
              </a:rPr>
              <a:t>platelets</a:t>
            </a:r>
            <a:r>
              <a:rPr lang="en-US" sz="2400" b="1" dirty="0">
                <a:solidFill>
                  <a:srgbClr val="266692"/>
                </a:solidFill>
              </a:rPr>
              <a:t> and </a:t>
            </a:r>
            <a:r>
              <a:rPr lang="en-US" sz="2400" b="1" u="sng" dirty="0">
                <a:solidFill>
                  <a:srgbClr val="266692"/>
                </a:solidFill>
              </a:rPr>
              <a:t>coagulation factors</a:t>
            </a:r>
            <a:r>
              <a:rPr lang="en-US" sz="2400" b="1" dirty="0">
                <a:solidFill>
                  <a:srgbClr val="266692"/>
                </a:solidFill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26669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Thrombosis occurs when endothelial function is altered, endothelial continuity is lost, or blood flow is reduced.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85"/>
          <a:stretch/>
        </p:blipFill>
        <p:spPr>
          <a:xfrm>
            <a:off x="3670521" y="339122"/>
            <a:ext cx="5087063" cy="2451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7" r="18850"/>
          <a:stretch/>
        </p:blipFill>
        <p:spPr>
          <a:xfrm>
            <a:off x="3832260" y="3242014"/>
            <a:ext cx="5147352" cy="3124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39085" y="2658495"/>
            <a:ext cx="1713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Endothelial injury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23794" y="4837976"/>
            <a:ext cx="1253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Fibrin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14053" y="6294296"/>
            <a:ext cx="2080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Thrombus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981255" y="3304095"/>
            <a:ext cx="731106" cy="5515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827124" y="3094936"/>
            <a:ext cx="1253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Thrombin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60707" y="2871919"/>
            <a:ext cx="1503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Fibrinogen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89051" y="412552"/>
            <a:ext cx="1253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Platelet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5752209" y="3200111"/>
            <a:ext cx="1" cy="32384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ight Brace 36"/>
          <p:cNvSpPr/>
          <p:nvPr/>
        </p:nvSpPr>
        <p:spPr>
          <a:xfrm rot="5400000">
            <a:off x="7096670" y="4873691"/>
            <a:ext cx="232948" cy="2608266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72990" y="62739"/>
            <a:ext cx="1280966" cy="523220"/>
            <a:chOff x="7956897" y="36161"/>
            <a:chExt cx="1280966" cy="523220"/>
          </a:xfrm>
        </p:grpSpPr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05811947"/>
                </p:ext>
              </p:extLst>
            </p:nvPr>
          </p:nvGraphicFramePr>
          <p:xfrm>
            <a:off x="8092847" y="36161"/>
            <a:ext cx="1009067" cy="523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4" imgW="685440" imgH="355320" progId="">
                    <p:embed/>
                  </p:oleObj>
                </mc:Choice>
                <mc:Fallback>
                  <p:oleObj r:id="rId4" imgW="685440" imgH="35532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8092847" y="36161"/>
                          <a:ext cx="1009067" cy="5232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Box 19"/>
            <p:cNvSpPr txBox="1"/>
            <p:nvPr/>
          </p:nvSpPr>
          <p:spPr>
            <a:xfrm>
              <a:off x="7956897" y="36161"/>
              <a:ext cx="12809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UNC School of Medicine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ED39B18-BD33-42E8-BA1D-AD0EBB760E5E}"/>
              </a:ext>
            </a:extLst>
          </p:cNvPr>
          <p:cNvSpPr txBox="1"/>
          <p:nvPr/>
        </p:nvSpPr>
        <p:spPr>
          <a:xfrm>
            <a:off x="-4900" y="832795"/>
            <a:ext cx="491193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266692"/>
                </a:solidFill>
              </a:rPr>
              <a:t>Thrombosis and Hemostasis</a:t>
            </a:r>
            <a:endParaRPr lang="en-US" alt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6600526" y="340866"/>
            <a:ext cx="2080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Platelet aggregation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D6365E-7BA1-42BD-8333-B6A26181B0C8}"/>
              </a:ext>
            </a:extLst>
          </p:cNvPr>
          <p:cNvSpPr/>
          <p:nvPr/>
        </p:nvSpPr>
        <p:spPr>
          <a:xfrm>
            <a:off x="6961027" y="339509"/>
            <a:ext cx="1359370" cy="69898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51EBABE-09CB-4569-B0C6-34A1FA75F92B}"/>
              </a:ext>
            </a:extLst>
          </p:cNvPr>
          <p:cNvSpPr/>
          <p:nvPr/>
        </p:nvSpPr>
        <p:spPr>
          <a:xfrm>
            <a:off x="3856095" y="2882018"/>
            <a:ext cx="2547277" cy="96002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8A5D89A-6091-4832-A5ED-EF02D2AED3D0}"/>
              </a:ext>
            </a:extLst>
          </p:cNvPr>
          <p:cNvCxnSpPr/>
          <p:nvPr/>
        </p:nvCxnSpPr>
        <p:spPr>
          <a:xfrm flipH="1">
            <a:off x="5080571" y="5038031"/>
            <a:ext cx="731106" cy="5515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48049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85"/>
          <a:stretch/>
        </p:blipFill>
        <p:spPr>
          <a:xfrm>
            <a:off x="3670521" y="339122"/>
            <a:ext cx="5087063" cy="2451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7" r="18850"/>
          <a:stretch/>
        </p:blipFill>
        <p:spPr>
          <a:xfrm>
            <a:off x="3832260" y="3242014"/>
            <a:ext cx="5147352" cy="3124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39085" y="2658495"/>
            <a:ext cx="1713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Endothelial injury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23794" y="4837976"/>
            <a:ext cx="1253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Fibrin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14053" y="6294296"/>
            <a:ext cx="2080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Thrombus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981255" y="3304095"/>
            <a:ext cx="731106" cy="5515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827124" y="3094936"/>
            <a:ext cx="1253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Thrombin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60707" y="2871919"/>
            <a:ext cx="1503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Fibrinogen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89051" y="412552"/>
            <a:ext cx="1253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Platelet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5752209" y="3200111"/>
            <a:ext cx="1" cy="32384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ight Brace 36"/>
          <p:cNvSpPr/>
          <p:nvPr/>
        </p:nvSpPr>
        <p:spPr>
          <a:xfrm rot="5400000">
            <a:off x="7096670" y="4873691"/>
            <a:ext cx="232948" cy="2608266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72990" y="62739"/>
            <a:ext cx="1280966" cy="523220"/>
            <a:chOff x="7956897" y="36161"/>
            <a:chExt cx="1280966" cy="523220"/>
          </a:xfrm>
        </p:grpSpPr>
        <p:graphicFrame>
          <p:nvGraphicFramePr>
            <p:cNvPr id="19" name="Object 18"/>
            <p:cNvGraphicFramePr>
              <a:graphicFrameLocks noChangeAspect="1"/>
            </p:cNvGraphicFramePr>
            <p:nvPr/>
          </p:nvGraphicFramePr>
          <p:xfrm>
            <a:off x="8092847" y="36161"/>
            <a:ext cx="1009067" cy="523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4" imgW="685440" imgH="355320" progId="">
                    <p:embed/>
                  </p:oleObj>
                </mc:Choice>
                <mc:Fallback>
                  <p:oleObj r:id="rId4" imgW="685440" imgH="355320" progId="">
                    <p:embed/>
                    <p:pic>
                      <p:nvPicPr>
                        <p:cNvPr id="19" name="Object 18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8092847" y="36161"/>
                          <a:ext cx="1009067" cy="5232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Box 19"/>
            <p:cNvSpPr txBox="1"/>
            <p:nvPr/>
          </p:nvSpPr>
          <p:spPr>
            <a:xfrm>
              <a:off x="7956897" y="36161"/>
              <a:ext cx="12809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UNC School of Medicine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ED39B18-BD33-42E8-BA1D-AD0EBB760E5E}"/>
              </a:ext>
            </a:extLst>
          </p:cNvPr>
          <p:cNvSpPr txBox="1"/>
          <p:nvPr/>
        </p:nvSpPr>
        <p:spPr>
          <a:xfrm>
            <a:off x="0" y="722653"/>
            <a:ext cx="4911936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266692"/>
                </a:solidFill>
              </a:rPr>
              <a:t>Thrombosis and Hemostasis</a:t>
            </a:r>
          </a:p>
          <a:p>
            <a:pPr algn="ctr"/>
            <a:r>
              <a:rPr lang="en-US" altLang="en-US" sz="2800" b="1" dirty="0">
                <a:solidFill>
                  <a:srgbClr val="266692"/>
                </a:solidFill>
              </a:rPr>
              <a:t>Mechanisms of Disease</a:t>
            </a:r>
            <a:endParaRPr lang="en-US" alt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6600526" y="340866"/>
            <a:ext cx="2080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Platelet aggregation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D6365E-7BA1-42BD-8333-B6A26181B0C8}"/>
              </a:ext>
            </a:extLst>
          </p:cNvPr>
          <p:cNvSpPr/>
          <p:nvPr/>
        </p:nvSpPr>
        <p:spPr>
          <a:xfrm>
            <a:off x="6961027" y="339509"/>
            <a:ext cx="1359370" cy="69898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51EBABE-09CB-4569-B0C6-34A1FA75F92B}"/>
              </a:ext>
            </a:extLst>
          </p:cNvPr>
          <p:cNvSpPr/>
          <p:nvPr/>
        </p:nvSpPr>
        <p:spPr>
          <a:xfrm>
            <a:off x="3856095" y="2882018"/>
            <a:ext cx="2547277" cy="96002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8A5D89A-6091-4832-A5ED-EF02D2AED3D0}"/>
              </a:ext>
            </a:extLst>
          </p:cNvPr>
          <p:cNvCxnSpPr/>
          <p:nvPr/>
        </p:nvCxnSpPr>
        <p:spPr>
          <a:xfrm flipH="1">
            <a:off x="5080571" y="5038031"/>
            <a:ext cx="731106" cy="5515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41BD423-A56B-4B1E-AAB0-69C4C676E75F}"/>
              </a:ext>
            </a:extLst>
          </p:cNvPr>
          <p:cNvSpPr txBox="1"/>
          <p:nvPr/>
        </p:nvSpPr>
        <p:spPr>
          <a:xfrm>
            <a:off x="304850" y="1769981"/>
            <a:ext cx="3452109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Inadequate thrombosis causes </a:t>
            </a:r>
            <a:r>
              <a:rPr lang="en-US" sz="2400" b="1" dirty="0"/>
              <a:t>hemorrhagic diseases</a:t>
            </a:r>
            <a:r>
              <a:rPr lang="en-US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Thrombosis that obstructs adequate flow causes </a:t>
            </a:r>
            <a:r>
              <a:rPr lang="en-US" sz="2400" b="1" dirty="0"/>
              <a:t>ischemic diseases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Embolization causes </a:t>
            </a:r>
            <a:r>
              <a:rPr lang="en-US" sz="2400" b="1" dirty="0"/>
              <a:t>thromboembolic disease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67399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10402" y="6531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</a:t>
            </a:r>
          </a:p>
          <a:p>
            <a:pPr algn="ctr"/>
            <a:r>
              <a:rPr lang="en-US"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Laboratory Medicine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45730" y="782055"/>
            <a:ext cx="4011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266692"/>
                </a:solidFill>
                <a:latin typeface="Arial" charset="0"/>
              </a:rPr>
              <a:t>Lower Extremity Deep Vein Thrombosis (DVT)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58AFA1-A35A-47EF-93DA-0914EE8AC2E3}"/>
              </a:ext>
            </a:extLst>
          </p:cNvPr>
          <p:cNvSpPr txBox="1"/>
          <p:nvPr/>
        </p:nvSpPr>
        <p:spPr>
          <a:xfrm>
            <a:off x="261971" y="2274980"/>
            <a:ext cx="3814968" cy="3046988"/>
          </a:xfrm>
          <a:prstGeom prst="rect">
            <a:avLst/>
          </a:prstGeom>
          <a:noFill/>
          <a:ln>
            <a:solidFill>
              <a:srgbClr val="266692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266692"/>
                </a:solidFill>
                <a:latin typeface="Arial" charset="0"/>
              </a:rPr>
              <a:t>A fragment (</a:t>
            </a:r>
            <a:r>
              <a:rPr lang="en-US" sz="2400" u="sng" dirty="0">
                <a:solidFill>
                  <a:srgbClr val="266692"/>
                </a:solidFill>
                <a:latin typeface="Arial" charset="0"/>
              </a:rPr>
              <a:t>embolus</a:t>
            </a:r>
            <a:r>
              <a:rPr lang="en-US" sz="2400" dirty="0">
                <a:solidFill>
                  <a:srgbClr val="266692"/>
                </a:solidFill>
                <a:latin typeface="Arial" charset="0"/>
              </a:rPr>
              <a:t>) could break away from the thrombus and move through veins (</a:t>
            </a:r>
            <a:r>
              <a:rPr lang="en-US" sz="2400" u="sng" dirty="0">
                <a:solidFill>
                  <a:srgbClr val="266692"/>
                </a:solidFill>
                <a:latin typeface="Arial" charset="0"/>
              </a:rPr>
              <a:t>embolize</a:t>
            </a:r>
            <a:r>
              <a:rPr lang="en-US" sz="2400" dirty="0">
                <a:solidFill>
                  <a:srgbClr val="266692"/>
                </a:solidFill>
                <a:latin typeface="Arial" charset="0"/>
              </a:rPr>
              <a:t>) to reach the lungs and occlude a renal artery causing localized ischemia and pulmonary infarction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C81B3C4-1294-41D2-96F8-343E255C8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101" y="872349"/>
            <a:ext cx="3947701" cy="5650786"/>
          </a:xfrm>
          <a:prstGeom prst="rect">
            <a:avLst/>
          </a:prstGeom>
          <a:ln>
            <a:noFill/>
          </a:ln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FBC0D52-2C91-4025-825A-0F07193AE5DA}"/>
              </a:ext>
            </a:extLst>
          </p:cNvPr>
          <p:cNvCxnSpPr>
            <a:cxnSpLocks/>
          </p:cNvCxnSpPr>
          <p:nvPr/>
        </p:nvCxnSpPr>
        <p:spPr>
          <a:xfrm flipH="1">
            <a:off x="5639088" y="3744929"/>
            <a:ext cx="1624741" cy="0"/>
          </a:xfrm>
          <a:prstGeom prst="straightConnector1">
            <a:avLst/>
          </a:prstGeom>
          <a:ln w="57150">
            <a:solidFill>
              <a:srgbClr val="26669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B978A95-B592-4C00-8A75-D45E619901BF}"/>
              </a:ext>
            </a:extLst>
          </p:cNvPr>
          <p:cNvSpPr txBox="1"/>
          <p:nvPr/>
        </p:nvSpPr>
        <p:spPr>
          <a:xfrm>
            <a:off x="4076939" y="3144765"/>
            <a:ext cx="18753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266692"/>
                </a:solidFill>
                <a:latin typeface="Arial" charset="0"/>
              </a:rPr>
              <a:t>Thrombus in a cut open vein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9EB5D888-0EB7-4901-9E08-36628E99EECE}"/>
              </a:ext>
            </a:extLst>
          </p:cNvPr>
          <p:cNvSpPr/>
          <p:nvPr/>
        </p:nvSpPr>
        <p:spPr>
          <a:xfrm>
            <a:off x="4097487" y="2455524"/>
            <a:ext cx="351223" cy="2578812"/>
          </a:xfrm>
          <a:prstGeom prst="leftBrace">
            <a:avLst>
              <a:gd name="adj1" fmla="val 8333"/>
              <a:gd name="adj2" fmla="val 51221"/>
            </a:avLst>
          </a:prstGeom>
          <a:ln w="38100">
            <a:solidFill>
              <a:srgbClr val="2666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257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10402" y="6531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Laboratory Medicine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13568" y="610136"/>
            <a:ext cx="371686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b="1" dirty="0">
                <a:solidFill>
                  <a:srgbClr val="266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Cellular responses to injury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rgbClr val="000000"/>
                </a:solidFill>
              </a:rPr>
              <a:t>Intracellular response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Cell death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Hypertrophy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Hyperplasia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Atrophy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Metaplasia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Dysplasia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Neoplasia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b="1" dirty="0">
                <a:solidFill>
                  <a:srgbClr val="266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Tissue response to injury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Inflammation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Repair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Hemostasis/thrombosis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Ischemia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b="1" dirty="0">
                <a:solidFill>
                  <a:srgbClr val="266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Abnormal morphogenesis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Teratogenic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b="1" dirty="0">
                <a:solidFill>
                  <a:srgbClr val="266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Biochemical disorder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Acquired	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120" y="96093"/>
            <a:ext cx="8226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7663" algn="l"/>
                <a:tab pos="739775" algn="l"/>
                <a:tab pos="1196975" algn="l"/>
              </a:tabLst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Mechanisms of Disease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CD6276-169E-499A-B77C-96C88728DEF3}"/>
              </a:ext>
            </a:extLst>
          </p:cNvPr>
          <p:cNvSpPr/>
          <p:nvPr/>
        </p:nvSpPr>
        <p:spPr>
          <a:xfrm>
            <a:off x="2713567" y="4910203"/>
            <a:ext cx="3368735" cy="96661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993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10402" y="6531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</a:t>
            </a:r>
          </a:p>
          <a:p>
            <a:pPr algn="ctr"/>
            <a:r>
              <a:rPr lang="en-US"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Laboratory Medicine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227" y="1219336"/>
            <a:ext cx="4493824" cy="43187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3611" y="2757408"/>
            <a:ext cx="18753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rgbClr val="266692"/>
                </a:solidFill>
                <a:latin typeface="Arial" charset="0"/>
              </a:rPr>
              <a:t>Normal Kidney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0949" y="619916"/>
            <a:ext cx="7064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7663" algn="l"/>
                <a:tab pos="739775" algn="l"/>
                <a:tab pos="1196975" algn="l"/>
              </a:tabLst>
            </a:pPr>
            <a:r>
              <a:rPr lang="en-US" sz="2800" dirty="0">
                <a:solidFill>
                  <a:srgbClr val="266692"/>
                </a:solidFill>
                <a:latin typeface="Arial" charset="0"/>
              </a:rPr>
              <a:t>Genetic Abnormal Morphogenesis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80051" y="2111078"/>
            <a:ext cx="18753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66692"/>
                </a:solidFill>
                <a:latin typeface="Arial" charset="0"/>
              </a:rPr>
              <a:t>Autosomal dominant polycystic kidney disease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31091" y="5651137"/>
            <a:ext cx="71419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266692"/>
                </a:solidFill>
                <a:latin typeface="Arial" charset="0"/>
              </a:rPr>
              <a:t>ADPKD is caused by genetic mutations that disrupt kidney structure and function. </a:t>
            </a:r>
          </a:p>
        </p:txBody>
      </p:sp>
    </p:spTree>
    <p:extLst>
      <p:ext uri="{BB962C8B-B14F-4D97-AF65-F5344CB8AC3E}">
        <p14:creationId xmlns:p14="http://schemas.microsoft.com/office/powerpoint/2010/main" val="25008931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10402" y="6531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</a:t>
            </a:r>
          </a:p>
          <a:p>
            <a:pPr algn="ctr"/>
            <a:r>
              <a:rPr lang="en-US"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Laboratory Medicine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0949" y="619916"/>
            <a:ext cx="7064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7663" algn="l"/>
                <a:tab pos="739775" algn="l"/>
                <a:tab pos="1196975" algn="l"/>
              </a:tabLst>
            </a:pPr>
            <a:r>
              <a:rPr lang="en-US" sz="2800" dirty="0">
                <a:solidFill>
                  <a:srgbClr val="266692"/>
                </a:solidFill>
                <a:latin typeface="Arial" charset="0"/>
              </a:rPr>
              <a:t>Abnormal Morphogenesis</a:t>
            </a:r>
          </a:p>
        </p:txBody>
      </p:sp>
      <p:sp>
        <p:nvSpPr>
          <p:cNvPr id="2" name="Rectangle 1"/>
          <p:cNvSpPr/>
          <p:nvPr/>
        </p:nvSpPr>
        <p:spPr>
          <a:xfrm>
            <a:off x="688931" y="1174516"/>
            <a:ext cx="7766138" cy="5736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Agenesis: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complete </a:t>
            </a:r>
            <a:r>
              <a:rPr lang="en-US" sz="2400" dirty="0">
                <a:solidFill>
                  <a:srgbClr val="26669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absence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an organ or component of an organ  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en-US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Aplasia: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persistence of an </a:t>
            </a:r>
            <a:r>
              <a:rPr lang="en-US" sz="2400" dirty="0">
                <a:solidFill>
                  <a:srgbClr val="26669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undeveloped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organ anlage without the mature organ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Hypoplasia: </a:t>
            </a:r>
            <a:r>
              <a:rPr lang="en-US" sz="2400" dirty="0">
                <a:solidFill>
                  <a:srgbClr val="26669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reduced size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caused by incomplete development</a:t>
            </a:r>
          </a:p>
          <a:p>
            <a:pPr>
              <a:lnSpc>
                <a:spcPct val="107000"/>
              </a:lnSpc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Dysplasia: </a:t>
            </a:r>
            <a:r>
              <a:rPr lang="en-US" sz="2400" dirty="0">
                <a:solidFill>
                  <a:srgbClr val="26669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abnormal tissue differentiation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during development </a:t>
            </a:r>
            <a:r>
              <a:rPr lang="en-US" sz="2400" dirty="0">
                <a:solidFill>
                  <a:srgbClr val="26669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(distinct from dysplasia developing in a previously normally developed tissue)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Ectopia: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normally formed organ that is outside its normal anatomic location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754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10402" y="6531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Laboratory Medicine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66269" y="3501857"/>
            <a:ext cx="1731171" cy="8316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/>
            <a:r>
              <a:rPr lang="en-US" altLang="en-US" sz="2400" b="1" dirty="0">
                <a:latin typeface="Arial" charset="0"/>
              </a:rPr>
              <a:t>Etiology</a:t>
            </a:r>
          </a:p>
          <a:p>
            <a:pPr algn="ctr"/>
            <a:r>
              <a:rPr lang="en-US" altLang="en-US" sz="2400" b="1" dirty="0">
                <a:latin typeface="Arial" charset="0"/>
              </a:rPr>
              <a:t>(Cause)</a:t>
            </a:r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2097440" y="3979232"/>
            <a:ext cx="494912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574650" y="3012343"/>
            <a:ext cx="3994700" cy="83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/>
            <a:r>
              <a:rPr lang="en-US" altLang="en-US" sz="2400" b="1" dirty="0">
                <a:latin typeface="Arial" charset="0"/>
              </a:rPr>
              <a:t>Pathogenesis</a:t>
            </a:r>
          </a:p>
          <a:p>
            <a:pPr algn="ctr"/>
            <a:r>
              <a:rPr lang="en-US" altLang="en-US" sz="2400" b="1" dirty="0">
                <a:latin typeface="Arial" charset="0"/>
              </a:rPr>
              <a:t>(Mechanism of Disease)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046560" y="3748078"/>
            <a:ext cx="1731171" cy="4623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/>
            <a:r>
              <a:rPr lang="en-US" altLang="en-US" sz="2400" b="1" dirty="0">
                <a:latin typeface="Arial" charset="0"/>
              </a:rPr>
              <a:t>Disease</a:t>
            </a: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H="1" flipV="1">
            <a:off x="1869948" y="4333495"/>
            <a:ext cx="1801368" cy="1702626"/>
          </a:xfrm>
          <a:prstGeom prst="line">
            <a:avLst/>
          </a:prstGeom>
          <a:noFill/>
          <a:ln w="38100">
            <a:solidFill>
              <a:srgbClr val="266692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>
              <a:solidFill>
                <a:srgbClr val="0000CC"/>
              </a:solidFill>
            </a:endParaRP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H="1" flipV="1">
            <a:off x="4291964" y="3979231"/>
            <a:ext cx="1731171" cy="2056887"/>
          </a:xfrm>
          <a:prstGeom prst="line">
            <a:avLst/>
          </a:prstGeom>
          <a:noFill/>
          <a:ln w="38100">
            <a:solidFill>
              <a:srgbClr val="266692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>
              <a:solidFill>
                <a:srgbClr val="0000CC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966591" y="6051186"/>
            <a:ext cx="7210817" cy="462307"/>
          </a:xfrm>
          <a:prstGeom prst="rect">
            <a:avLst/>
          </a:prstGeom>
          <a:noFill/>
          <a:ln w="38100">
            <a:solidFill>
              <a:srgbClr val="26669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/>
            <a:r>
              <a:rPr lang="en-US" altLang="en-US" sz="2400" b="1" dirty="0">
                <a:solidFill>
                  <a:srgbClr val="266692"/>
                </a:solidFill>
                <a:latin typeface="Arial" charset="0"/>
              </a:rPr>
              <a:t>Targets for prevention and treatment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803256" y="2259895"/>
            <a:ext cx="7315200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266692"/>
                </a:solidFill>
                <a:latin typeface="Arial" charset="0"/>
              </a:rPr>
              <a:t>Pathogenesis (Mechanism of Disease)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8054ECBA-260C-400F-923C-27A40096F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898" y="1247116"/>
            <a:ext cx="693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266692"/>
                </a:solidFill>
                <a:latin typeface="Arial" panose="020B0604020202020204" pitchFamily="34" charset="0"/>
              </a:rPr>
              <a:t>What a mechanism of disease?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C46A5E-B101-4A4E-805F-3AD6349647CA}"/>
              </a:ext>
            </a:extLst>
          </p:cNvPr>
          <p:cNvSpPr txBox="1"/>
          <p:nvPr/>
        </p:nvSpPr>
        <p:spPr>
          <a:xfrm>
            <a:off x="729464" y="575660"/>
            <a:ext cx="76850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266692"/>
                </a:solidFill>
                <a:latin typeface="Arial" panose="020B0604020202020204" pitchFamily="34" charset="0"/>
              </a:rPr>
              <a:t>Introduction to Mechanisms of Disease </a:t>
            </a:r>
          </a:p>
        </p:txBody>
      </p:sp>
    </p:spTree>
    <p:extLst>
      <p:ext uri="{BB962C8B-B14F-4D97-AF65-F5344CB8AC3E}">
        <p14:creationId xmlns:p14="http://schemas.microsoft.com/office/powerpoint/2010/main" val="10238260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660" y="2805838"/>
            <a:ext cx="3859102" cy="33957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10402" y="6531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</a:t>
            </a:r>
          </a:p>
          <a:p>
            <a:pPr algn="ctr"/>
            <a:r>
              <a:rPr lang="en-US"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Laboratory Medicine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821548" y="3211010"/>
            <a:ext cx="1419225" cy="9524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127950" y="2846363"/>
            <a:ext cx="2552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266692"/>
                </a:solidFill>
                <a:latin typeface="Arial" charset="0"/>
              </a:rPr>
              <a:t>Microcephaly</a:t>
            </a:r>
          </a:p>
          <a:p>
            <a:pPr algn="ctr"/>
            <a:r>
              <a:rPr lang="en-US" sz="2800" dirty="0">
                <a:solidFill>
                  <a:srgbClr val="266692"/>
                </a:solidFill>
                <a:latin typeface="Arial" charset="0"/>
              </a:rPr>
              <a:t>(hypoplasia)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74722" y="656396"/>
            <a:ext cx="7064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7663" algn="l"/>
                <a:tab pos="739775" algn="l"/>
                <a:tab pos="1196975" algn="l"/>
              </a:tabLst>
            </a:pPr>
            <a:r>
              <a:rPr lang="en-US" sz="2800" dirty="0">
                <a:solidFill>
                  <a:srgbClr val="266692"/>
                </a:solidFill>
                <a:latin typeface="Arial" charset="0"/>
              </a:rPr>
              <a:t>Teratogenic Abnormal Morphogenesis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65111" y="3988673"/>
            <a:ext cx="36269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Pathogenesis: Zika virus infection of fetal neural stem cells causes defective neurogenesis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2013" y="1232640"/>
            <a:ext cx="77999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66692"/>
                </a:solidFill>
                <a:latin typeface="Arial" charset="0"/>
              </a:rPr>
              <a:t>Teratogen:</a:t>
            </a:r>
            <a:r>
              <a:rPr lang="en-US" sz="2800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sz="2800" dirty="0"/>
              <a:t>a factor (e.g., chemical, drug, infection) that causes malformation of an embryo or fetus.</a:t>
            </a:r>
            <a:endParaRPr lang="en-US" sz="28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37D013-856C-4969-A171-FD5CA88DFC88}"/>
              </a:ext>
            </a:extLst>
          </p:cNvPr>
          <p:cNvSpPr txBox="1"/>
          <p:nvPr/>
        </p:nvSpPr>
        <p:spPr>
          <a:xfrm>
            <a:off x="241735" y="6306906"/>
            <a:ext cx="52209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/>
              <a:t>(Cell Stem Cell. 2016, S1934-5909(16)30214-4)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960438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10402" y="6531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Laboratory Medicine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13568" y="610136"/>
            <a:ext cx="371686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b="1" dirty="0">
                <a:solidFill>
                  <a:srgbClr val="266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Cellular responses to injury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rgbClr val="000000"/>
                </a:solidFill>
              </a:rPr>
              <a:t>Intracellular response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Cell death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Hypertrophy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Hyperplasia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Atrophy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Metaplasia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Dysplasia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Neoplasia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b="1" dirty="0">
                <a:solidFill>
                  <a:srgbClr val="266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Tissue response to injury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Inflammation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Repair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Hemostasis/thrombosis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Ischemia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b="1" dirty="0">
                <a:solidFill>
                  <a:srgbClr val="266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Abnormal morphogenesis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Teratogenic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b="1" dirty="0">
                <a:solidFill>
                  <a:srgbClr val="266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Biochemical disorder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Acquired	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120" y="96093"/>
            <a:ext cx="8226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7663" algn="l"/>
                <a:tab pos="739775" algn="l"/>
                <a:tab pos="1196975" algn="l"/>
              </a:tabLst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Mechanisms of Disease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59CF41-FFE2-487F-A676-FF7D5A1F95CD}"/>
              </a:ext>
            </a:extLst>
          </p:cNvPr>
          <p:cNvSpPr/>
          <p:nvPr/>
        </p:nvSpPr>
        <p:spPr>
          <a:xfrm>
            <a:off x="2713568" y="5845995"/>
            <a:ext cx="2731736" cy="91591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2334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10402" y="6531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</a:t>
            </a:r>
          </a:p>
          <a:p>
            <a:pPr algn="ctr"/>
            <a:r>
              <a:rPr lang="en-US"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Laboratory Medicine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6650" y="880037"/>
            <a:ext cx="460354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66692"/>
                </a:solidFill>
              </a:rPr>
              <a:t>Cystic fibrosis (CF) is an autosomal recessive genetic disease </a:t>
            </a:r>
            <a:r>
              <a:rPr lang="en-US" sz="2400" dirty="0"/>
              <a:t>that results from a defective chloride channel, that results in thick mucus in lungs and other tissues.</a:t>
            </a:r>
            <a:endParaRPr lang="en-US" sz="2400" dirty="0">
              <a:solidFill>
                <a:srgbClr val="266692"/>
              </a:solidFill>
            </a:endParaRPr>
          </a:p>
          <a:p>
            <a:endParaRPr lang="en-US" sz="2400" dirty="0"/>
          </a:p>
          <a:p>
            <a:r>
              <a:rPr lang="en-US" sz="2400" dirty="0"/>
              <a:t>Characterized by chronic pulmonary disease caused by thick mucus and </a:t>
            </a:r>
            <a:r>
              <a:rPr lang="en-US" sz="2400" dirty="0" err="1"/>
              <a:t>infectins</a:t>
            </a:r>
            <a:r>
              <a:rPr lang="en-US" sz="2400" dirty="0"/>
              <a:t>. </a:t>
            </a:r>
          </a:p>
          <a:p>
            <a:endParaRPr lang="en-US" sz="2400" dirty="0"/>
          </a:p>
          <a:p>
            <a:pPr marL="0" lvl="1"/>
            <a:r>
              <a:rPr lang="en-US" sz="2400" dirty="0"/>
              <a:t>Thick mucus causes disease in multiple other organs, including small intestine, liver, pancreas and reproductive tract.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120" y="96093"/>
            <a:ext cx="8226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7663" algn="l"/>
                <a:tab pos="739775" algn="l"/>
                <a:tab pos="1196975" algn="l"/>
              </a:tabLst>
            </a:pPr>
            <a:r>
              <a:rPr lang="en-US" sz="2400" b="1" dirty="0">
                <a:solidFill>
                  <a:srgbClr val="FFFFFF"/>
                </a:solidFill>
              </a:rPr>
              <a:t>Cystic Fibrosis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C8F0CF-7AA8-4CB7-8B43-0FFB8BBAB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107" y="2757121"/>
            <a:ext cx="2333068" cy="23256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28BBCF-DF70-4B61-9EF0-4414AF7B33D8}"/>
              </a:ext>
            </a:extLst>
          </p:cNvPr>
          <p:cNvSpPr txBox="1"/>
          <p:nvPr/>
        </p:nvSpPr>
        <p:spPr>
          <a:xfrm>
            <a:off x="5160735" y="2309935"/>
            <a:ext cx="2849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266692"/>
                </a:solidFill>
                <a:latin typeface="Arial" charset="0"/>
              </a:rPr>
              <a:t>Cystic Fibrosis  Lung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EE1B5A5-9DB2-45DB-AED9-D951E068B752}"/>
              </a:ext>
            </a:extLst>
          </p:cNvPr>
          <p:cNvCxnSpPr/>
          <p:nvPr/>
        </p:nvCxnSpPr>
        <p:spPr>
          <a:xfrm flipV="1">
            <a:off x="7105498" y="3233789"/>
            <a:ext cx="894401" cy="524699"/>
          </a:xfrm>
          <a:prstGeom prst="straightConnector1">
            <a:avLst/>
          </a:prstGeom>
          <a:ln w="57150">
            <a:solidFill>
              <a:srgbClr val="26669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ABBE577-E6B5-4657-B4EA-EC2889CA870F}"/>
              </a:ext>
            </a:extLst>
          </p:cNvPr>
          <p:cNvSpPr txBox="1"/>
          <p:nvPr/>
        </p:nvSpPr>
        <p:spPr>
          <a:xfrm>
            <a:off x="7948529" y="2961614"/>
            <a:ext cx="768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266692"/>
                </a:solidFill>
                <a:latin typeface="Arial" charset="0"/>
              </a:rPr>
              <a:t>Cyst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1ABC30A-B5BF-4E7D-B818-8BA1CA26C1C1}"/>
              </a:ext>
            </a:extLst>
          </p:cNvPr>
          <p:cNvCxnSpPr/>
          <p:nvPr/>
        </p:nvCxnSpPr>
        <p:spPr>
          <a:xfrm flipV="1">
            <a:off x="7042443" y="3720296"/>
            <a:ext cx="957456" cy="586193"/>
          </a:xfrm>
          <a:prstGeom prst="straightConnector1">
            <a:avLst/>
          </a:prstGeom>
          <a:ln w="57150">
            <a:solidFill>
              <a:srgbClr val="26669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DE7CC38-A5E2-45ED-A06F-E79A4A356023}"/>
              </a:ext>
            </a:extLst>
          </p:cNvPr>
          <p:cNvSpPr txBox="1"/>
          <p:nvPr/>
        </p:nvSpPr>
        <p:spPr>
          <a:xfrm>
            <a:off x="7957689" y="3496138"/>
            <a:ext cx="1110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266692"/>
                </a:solidFill>
                <a:latin typeface="Arial" charset="0"/>
              </a:rPr>
              <a:t>Fibrosis</a:t>
            </a:r>
          </a:p>
        </p:txBody>
      </p:sp>
    </p:spTree>
    <p:extLst>
      <p:ext uri="{BB962C8B-B14F-4D97-AF65-F5344CB8AC3E}">
        <p14:creationId xmlns:p14="http://schemas.microsoft.com/office/powerpoint/2010/main" val="24900987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10402" y="6531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</a:t>
            </a:r>
          </a:p>
          <a:p>
            <a:pPr algn="ctr"/>
            <a:r>
              <a:rPr lang="en-US"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Laboratory Medicine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89" y="1250597"/>
            <a:ext cx="2333068" cy="23029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489" y="4359890"/>
            <a:ext cx="2333068" cy="2325607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2449971" y="2016447"/>
            <a:ext cx="957255" cy="561572"/>
          </a:xfrm>
          <a:prstGeom prst="straightConnector1">
            <a:avLst/>
          </a:prstGeom>
          <a:ln w="57150">
            <a:solidFill>
              <a:srgbClr val="26669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17991" y="762987"/>
            <a:ext cx="2849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266692"/>
                </a:solidFill>
                <a:latin typeface="Arial" charset="0"/>
              </a:rPr>
              <a:t>Normal Pancreas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7914" y="1169280"/>
            <a:ext cx="2341067" cy="23288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1913" y="4258954"/>
            <a:ext cx="2337068" cy="2328874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6294189" y="3551068"/>
            <a:ext cx="2849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266692"/>
                </a:solidFill>
                <a:latin typeface="Arial" charset="0"/>
              </a:rPr>
              <a:t>Cystic Fibrosis  Pancreas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5519" y="791323"/>
            <a:ext cx="2849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266692"/>
                </a:solidFill>
                <a:latin typeface="Arial" charset="0"/>
              </a:rPr>
              <a:t>Cystic Fibrosis  Lung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1117" y="3912704"/>
            <a:ext cx="28498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266692"/>
                </a:solidFill>
                <a:latin typeface="Arial" charset="0"/>
              </a:rPr>
              <a:t>Cystic Fibrosis  Lung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07227" y="1469704"/>
            <a:ext cx="20764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266692"/>
                </a:solidFill>
                <a:latin typeface="Arial" charset="0"/>
              </a:rPr>
              <a:t>Thick mucus plug in bronchial airway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2575880" y="4836558"/>
            <a:ext cx="894401" cy="524699"/>
          </a:xfrm>
          <a:prstGeom prst="straightConnector1">
            <a:avLst/>
          </a:prstGeom>
          <a:ln w="57150">
            <a:solidFill>
              <a:srgbClr val="26669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470281" y="4564383"/>
            <a:ext cx="768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266692"/>
                </a:solidFill>
                <a:latin typeface="Arial" charset="0"/>
              </a:rPr>
              <a:t>Cyst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2512825" y="5323065"/>
            <a:ext cx="957456" cy="586193"/>
          </a:xfrm>
          <a:prstGeom prst="straightConnector1">
            <a:avLst/>
          </a:prstGeom>
          <a:ln w="57150">
            <a:solidFill>
              <a:srgbClr val="26669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479441" y="5098907"/>
            <a:ext cx="1130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266692"/>
                </a:solidFill>
                <a:latin typeface="Arial" charset="0"/>
              </a:rPr>
              <a:t>Fibrosis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6138071" y="4900526"/>
            <a:ext cx="775005" cy="422539"/>
          </a:xfrm>
          <a:prstGeom prst="straightConnector1">
            <a:avLst/>
          </a:prstGeom>
          <a:ln w="57150">
            <a:solidFill>
              <a:srgbClr val="26669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483692" y="4625963"/>
            <a:ext cx="768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266692"/>
                </a:solidFill>
                <a:latin typeface="Arial" charset="0"/>
              </a:rPr>
              <a:t>Cyst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6071396" y="5495068"/>
            <a:ext cx="651567" cy="324708"/>
          </a:xfrm>
          <a:prstGeom prst="straightConnector1">
            <a:avLst/>
          </a:prstGeom>
          <a:ln w="57150">
            <a:solidFill>
              <a:srgbClr val="26669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093617" y="5161202"/>
            <a:ext cx="1130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266692"/>
                </a:solidFill>
                <a:latin typeface="Arial" charset="0"/>
              </a:rPr>
              <a:t>Fibrosis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65120" y="96093"/>
            <a:ext cx="8226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7663" algn="l"/>
                <a:tab pos="739775" algn="l"/>
                <a:tab pos="1196975" algn="l"/>
              </a:tabLst>
            </a:pPr>
            <a:r>
              <a:rPr lang="en-US" sz="2400" b="1" dirty="0">
                <a:solidFill>
                  <a:srgbClr val="FFFFFF"/>
                </a:solidFill>
              </a:rPr>
              <a:t>Cystic Fibrosis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7816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10402" y="6531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</a:t>
            </a:r>
          </a:p>
          <a:p>
            <a:pPr algn="ctr"/>
            <a:r>
              <a:rPr lang="en-US"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Laboratory Medicine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120" y="96093"/>
            <a:ext cx="8226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7663" algn="l"/>
                <a:tab pos="739775" algn="l"/>
                <a:tab pos="1196975" algn="l"/>
              </a:tabLst>
            </a:pPr>
            <a:r>
              <a:rPr lang="en-US" sz="2400" b="1" dirty="0">
                <a:solidFill>
                  <a:srgbClr val="FFFFFF"/>
                </a:solidFill>
              </a:rPr>
              <a:t>Case Study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87546" y="4833826"/>
            <a:ext cx="7904144" cy="1631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b="1" dirty="0">
                <a:latin typeface="Arial" panose="020B0604020202020204" pitchFamily="34" charset="0"/>
              </a:rPr>
              <a:t>Symptoms: </a:t>
            </a:r>
            <a:r>
              <a:rPr lang="en-US" altLang="en-US" sz="2000" dirty="0">
                <a:latin typeface="Arial" panose="020B0604020202020204" pitchFamily="34" charset="0"/>
              </a:rPr>
              <a:t>abdominal pain and chest pain</a:t>
            </a:r>
            <a:endParaRPr lang="en-US" altLang="en-US" sz="2000" b="1" dirty="0"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b="1" dirty="0">
                <a:latin typeface="Arial" panose="020B0604020202020204" pitchFamily="34" charset="0"/>
              </a:rPr>
              <a:t>Signs: </a:t>
            </a:r>
            <a:r>
              <a:rPr lang="en-US" altLang="en-US" sz="2000" dirty="0">
                <a:latin typeface="Arial" panose="020B0604020202020204" pitchFamily="34" charset="0"/>
              </a:rPr>
              <a:t>abdominal tenderness, elevated blood fibrin fragments and intracellular enzymes, and intracardiac thrombus by imaging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b="1" dirty="0">
                <a:latin typeface="Arial" panose="020B0604020202020204" pitchFamily="34" charset="0"/>
              </a:rPr>
              <a:t>Diagnosis: </a:t>
            </a:r>
            <a:r>
              <a:rPr lang="en-US" altLang="en-US" sz="2000" dirty="0">
                <a:latin typeface="Arial" panose="020B0604020202020204" pitchFamily="34" charset="0"/>
              </a:rPr>
              <a:t>cardiac thrombus and splenic infarcts secondary to thromboembolism</a:t>
            </a: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465534" y="840044"/>
            <a:ext cx="8395244" cy="390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n-US" altLang="en-US" sz="2000" dirty="0">
                <a:latin typeface="Arial" panose="020B0604020202020204" pitchFamily="34" charset="0"/>
              </a:rPr>
              <a:t>A 67-year-old man presented to the emergency department with acute abdominal pain and chest pain. On physical examination he had tenderness in the upper-left-quadrant of his abdomen. His medical history was remarkable for a myocardial infarction one month earlier.</a:t>
            </a:r>
          </a:p>
          <a:p>
            <a:endParaRPr lang="en-US" altLang="en-US" sz="1400" dirty="0">
              <a:latin typeface="Arial" panose="020B0604020202020204" pitchFamily="34" charset="0"/>
            </a:endParaRPr>
          </a:p>
          <a:p>
            <a:r>
              <a:rPr lang="en-US" altLang="en-US" sz="2000" dirty="0">
                <a:latin typeface="Arial" panose="020B0604020202020204" pitchFamily="34" charset="0"/>
              </a:rPr>
              <a:t>Laboratory studies revealed elevated circulating fibrin fragments (D-dimers) indicating thrombosis, and elevated lactate-dehydrogenase (intracellular enzyme) indicating tissue necrosis. </a:t>
            </a:r>
          </a:p>
          <a:p>
            <a:endParaRPr lang="en-US" altLang="en-US" sz="1400" dirty="0">
              <a:latin typeface="Arial" panose="020B0604020202020204" pitchFamily="34" charset="0"/>
            </a:endParaRPr>
          </a:p>
          <a:p>
            <a:r>
              <a:rPr lang="en-US" altLang="en-US" sz="2000" dirty="0">
                <a:latin typeface="Arial" panose="020B0604020202020204" pitchFamily="34" charset="0"/>
              </a:rPr>
              <a:t>Abdominal CT scan revealed multiple wedged-shaped areas of decreased density in the spleen, consistent with multiple infarcts. Echocardiogram demonstrated a large thrombus in the left ventricle of the heart. </a:t>
            </a:r>
          </a:p>
        </p:txBody>
      </p:sp>
    </p:spTree>
    <p:extLst>
      <p:ext uri="{BB962C8B-B14F-4D97-AF65-F5344CB8AC3E}">
        <p14:creationId xmlns:p14="http://schemas.microsoft.com/office/powerpoint/2010/main" val="13804864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10402" y="6531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</a:t>
            </a:r>
          </a:p>
          <a:p>
            <a:pPr algn="ctr"/>
            <a:r>
              <a:rPr lang="en-US"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Laboratory Medicine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388" y="789304"/>
            <a:ext cx="3387595" cy="2468068"/>
          </a:xfrm>
          <a:prstGeom prst="rect">
            <a:avLst/>
          </a:prstGeom>
        </p:spPr>
      </p:pic>
      <p:sp>
        <p:nvSpPr>
          <p:cNvPr id="9" name="Line 8"/>
          <p:cNvSpPr>
            <a:spLocks noChangeShapeType="1"/>
          </p:cNvSpPr>
          <p:nvPr/>
        </p:nvSpPr>
        <p:spPr bwMode="auto">
          <a:xfrm flipV="1">
            <a:off x="5249432" y="1910716"/>
            <a:ext cx="1489229" cy="25517"/>
          </a:xfrm>
          <a:prstGeom prst="line">
            <a:avLst/>
          </a:prstGeom>
          <a:noFill/>
          <a:ln w="50800">
            <a:solidFill>
              <a:srgbClr val="0000CC"/>
            </a:solidFill>
            <a:round/>
            <a:headEnd type="stealth" w="med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739319" y="1683820"/>
            <a:ext cx="1961382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n-US" altLang="en-US" dirty="0">
                <a:latin typeface="Arial" panose="020B0604020202020204" pitchFamily="34" charset="0"/>
              </a:rPr>
              <a:t>Acute thrombus</a:t>
            </a: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V="1">
            <a:off x="5439470" y="2902935"/>
            <a:ext cx="1299192" cy="19092"/>
          </a:xfrm>
          <a:prstGeom prst="line">
            <a:avLst/>
          </a:prstGeom>
          <a:noFill/>
          <a:ln w="50800">
            <a:solidFill>
              <a:srgbClr val="0000CC"/>
            </a:solidFill>
            <a:round/>
            <a:headEnd type="stealth" w="med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>
            <a:off x="5249432" y="1062957"/>
            <a:ext cx="1489229" cy="25517"/>
          </a:xfrm>
          <a:prstGeom prst="line">
            <a:avLst/>
          </a:prstGeom>
          <a:noFill/>
          <a:ln w="50800">
            <a:solidFill>
              <a:srgbClr val="0000CC"/>
            </a:solidFill>
            <a:round/>
            <a:headEnd type="stealth" w="med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6739319" y="796243"/>
            <a:ext cx="1961382" cy="64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n-US" altLang="en-US" dirty="0">
                <a:latin typeface="Arial" panose="020B0604020202020204" pitchFamily="34" charset="0"/>
              </a:rPr>
              <a:t>Left ventricular lumen</a:t>
            </a: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6738661" y="2414688"/>
            <a:ext cx="2370966" cy="923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n-US" altLang="en-US" dirty="0">
                <a:latin typeface="Arial" panose="020B0604020202020204" pitchFamily="34" charset="0"/>
              </a:rPr>
              <a:t>Atrophic and fibrotic myocardium caused by repair of infarct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67" y="3556597"/>
            <a:ext cx="4005925" cy="2665297"/>
          </a:xfrm>
          <a:prstGeom prst="rect">
            <a:avLst/>
          </a:prstGeom>
        </p:spPr>
      </p:pic>
      <p:sp>
        <p:nvSpPr>
          <p:cNvPr id="18" name="Line 8"/>
          <p:cNvSpPr>
            <a:spLocks noChangeShapeType="1"/>
          </p:cNvSpPr>
          <p:nvPr/>
        </p:nvSpPr>
        <p:spPr bwMode="auto">
          <a:xfrm flipH="1">
            <a:off x="2186545" y="5699089"/>
            <a:ext cx="485523" cy="411034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stealth" w="med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1129526" y="6110123"/>
            <a:ext cx="3198366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n-US" altLang="en-US" dirty="0">
                <a:latin typeface="Arial" panose="020B0604020202020204" pitchFamily="34" charset="0"/>
              </a:rPr>
              <a:t>Ischemic infarct with necrosis</a:t>
            </a: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4931931" y="5886859"/>
            <a:ext cx="1921998" cy="92397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2075" tIns="46038" rIns="92075" bIns="46038">
            <a:spAutoFit/>
          </a:bodyPr>
          <a:lstStyle/>
          <a:p>
            <a:r>
              <a:rPr lang="en-US" altLang="en-US" dirty="0">
                <a:latin typeface="Arial" panose="020B0604020202020204" pitchFamily="34" charset="0"/>
              </a:rPr>
              <a:t>Normal spleen with normal staining of nuclei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103" y="3581993"/>
            <a:ext cx="3551007" cy="2280523"/>
          </a:xfrm>
          <a:prstGeom prst="rect">
            <a:avLst/>
          </a:prstGeom>
        </p:spPr>
      </p:pic>
      <p:sp>
        <p:nvSpPr>
          <p:cNvPr id="22" name="Rectangle 10"/>
          <p:cNvSpPr>
            <a:spLocks noChangeArrowheads="1"/>
          </p:cNvSpPr>
          <p:nvPr/>
        </p:nvSpPr>
        <p:spPr bwMode="auto">
          <a:xfrm>
            <a:off x="6853929" y="5878700"/>
            <a:ext cx="2083069" cy="92397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2075" tIns="46038" rIns="92075" bIns="46038">
            <a:spAutoFit/>
          </a:bodyPr>
          <a:lstStyle/>
          <a:p>
            <a:r>
              <a:rPr lang="en-US" altLang="en-US" dirty="0">
                <a:latin typeface="Arial" panose="020B0604020202020204" pitchFamily="34" charset="0"/>
              </a:rPr>
              <a:t>Necrotic spleen with loss of nuclear staining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2955" y="642004"/>
            <a:ext cx="28922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b="1" dirty="0">
                <a:latin typeface="Arial" panose="020B0604020202020204" pitchFamily="34" charset="0"/>
              </a:rPr>
              <a:t>Pathogenesis: </a:t>
            </a:r>
            <a:r>
              <a:rPr lang="en-US" altLang="en-US" sz="2000" dirty="0">
                <a:latin typeface="Arial" panose="020B0604020202020204" pitchFamily="34" charset="0"/>
              </a:rPr>
              <a:t>thrombosis in the heart overlying a myocardial infarct scar released emboli that lodged in splenic arteries resulting in ischemic necrosis (infarction).</a:t>
            </a:r>
            <a:endParaRPr lang="en-US" sz="2000" dirty="0"/>
          </a:p>
        </p:txBody>
      </p:sp>
      <p:sp>
        <p:nvSpPr>
          <p:cNvPr id="24" name="Line 8"/>
          <p:cNvSpPr>
            <a:spLocks noChangeShapeType="1"/>
          </p:cNvSpPr>
          <p:nvPr/>
        </p:nvSpPr>
        <p:spPr bwMode="auto">
          <a:xfrm>
            <a:off x="3366789" y="2613368"/>
            <a:ext cx="0" cy="749814"/>
          </a:xfrm>
          <a:prstGeom prst="line">
            <a:avLst/>
          </a:prstGeom>
          <a:noFill/>
          <a:ln w="50800">
            <a:solidFill>
              <a:srgbClr val="0000CC"/>
            </a:solidFill>
            <a:round/>
            <a:headEnd type="stealth" w="med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3130763" y="3309643"/>
            <a:ext cx="1671027" cy="64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n-US" altLang="en-US" dirty="0">
                <a:latin typeface="Arial" panose="020B0604020202020204" pitchFamily="34" charset="0"/>
              </a:rPr>
              <a:t>Normal myocardium</a:t>
            </a:r>
          </a:p>
        </p:txBody>
      </p:sp>
      <p:sp>
        <p:nvSpPr>
          <p:cNvPr id="26" name="Rectangle 10"/>
          <p:cNvSpPr>
            <a:spLocks noChangeArrowheads="1"/>
          </p:cNvSpPr>
          <p:nvPr/>
        </p:nvSpPr>
        <p:spPr bwMode="auto">
          <a:xfrm>
            <a:off x="321967" y="3771283"/>
            <a:ext cx="1205429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n-US" altLang="en-US" dirty="0">
                <a:latin typeface="Arial" panose="020B0604020202020204" pitchFamily="34" charset="0"/>
              </a:rPr>
              <a:t>Spleen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D2E3DB-AE7F-4485-9E9B-89E09688C3C5}"/>
              </a:ext>
            </a:extLst>
          </p:cNvPr>
          <p:cNvSpPr txBox="1"/>
          <p:nvPr/>
        </p:nvSpPr>
        <p:spPr>
          <a:xfrm>
            <a:off x="365120" y="96093"/>
            <a:ext cx="8226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47663" algn="l"/>
                <a:tab pos="739775" algn="l"/>
                <a:tab pos="1196975" algn="l"/>
              </a:tabLst>
            </a:pPr>
            <a:r>
              <a:rPr lang="en-US" sz="2400" b="1" dirty="0">
                <a:solidFill>
                  <a:srgbClr val="FFFFFF"/>
                </a:solidFill>
              </a:rPr>
              <a:t>Case Study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F2E24D-893E-4159-A1B9-696C143EEFA6}"/>
              </a:ext>
            </a:extLst>
          </p:cNvPr>
          <p:cNvSpPr txBox="1"/>
          <p:nvPr/>
        </p:nvSpPr>
        <p:spPr>
          <a:xfrm>
            <a:off x="207002" y="6556283"/>
            <a:ext cx="208044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266692"/>
                </a:solidFill>
              </a:rPr>
              <a:t>Not an actual patient case</a:t>
            </a:r>
          </a:p>
        </p:txBody>
      </p:sp>
    </p:spTree>
    <p:extLst>
      <p:ext uri="{BB962C8B-B14F-4D97-AF65-F5344CB8AC3E}">
        <p14:creationId xmlns:p14="http://schemas.microsoft.com/office/powerpoint/2010/main" val="1564453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10402" y="6531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Laboratory Medicine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635A29-50B7-44D8-A522-CD517CC0DFD5}"/>
              </a:ext>
            </a:extLst>
          </p:cNvPr>
          <p:cNvSpPr txBox="1"/>
          <p:nvPr/>
        </p:nvSpPr>
        <p:spPr>
          <a:xfrm>
            <a:off x="829219" y="793786"/>
            <a:ext cx="76850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Module 1: The Basics of Pathology </a:t>
            </a:r>
            <a:endParaRPr lang="en-US" sz="2400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endParaRPr lang="en-US" sz="2400" b="1" dirty="0">
              <a:solidFill>
                <a:schemeClr val="tx1">
                  <a:lumMod val="50000"/>
                </a:schemeClr>
              </a:solidFill>
            </a:endParaRPr>
          </a:p>
          <a:p>
            <a:pPr algn="ctr"/>
            <a:r>
              <a:rPr lang="en-US" sz="2400" b="1" dirty="0">
                <a:solidFill>
                  <a:srgbClr val="266692"/>
                </a:solidFill>
              </a:rPr>
              <a:t>Introduction to Mechanisms of Disease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DEED81-C0EC-4F33-A6E1-2953CAEAC2BC}"/>
              </a:ext>
            </a:extLst>
          </p:cNvPr>
          <p:cNvSpPr txBox="1"/>
          <p:nvPr/>
        </p:nvSpPr>
        <p:spPr>
          <a:xfrm>
            <a:off x="582108" y="5019750"/>
            <a:ext cx="768506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Charles Jennette, M.D.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Professor of Pathology and Laboratory Medicine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Professor of Medicine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School of Medicine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 of North Carolina at Chapel Hill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D527F4-87D5-4B9B-A86F-243EB6693AC6}"/>
              </a:ext>
            </a:extLst>
          </p:cNvPr>
          <p:cNvSpPr txBox="1"/>
          <p:nvPr/>
        </p:nvSpPr>
        <p:spPr>
          <a:xfrm>
            <a:off x="1665561" y="2490281"/>
            <a:ext cx="637354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Learning and understanding pathology terminology helps learn and understand mechanisms of disease. 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This was the goal of this presentation</a:t>
            </a:r>
          </a:p>
        </p:txBody>
      </p:sp>
    </p:spTree>
    <p:extLst>
      <p:ext uri="{BB962C8B-B14F-4D97-AF65-F5344CB8AC3E}">
        <p14:creationId xmlns:p14="http://schemas.microsoft.com/office/powerpoint/2010/main" val="3509267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10402" y="6531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Laboratory Medicine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8821" y="1505530"/>
            <a:ext cx="794393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discuss and understand mechanisms of disease one must know pathology terminology (terms and definitions) that are vital elements of the </a:t>
            </a:r>
            <a:r>
              <a:rPr lang="en-US" sz="2400" u="sng" dirty="0">
                <a:solidFill>
                  <a:srgbClr val="266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 of biomedical science and clinical medicine</a:t>
            </a:r>
            <a:r>
              <a:rPr lang="en-US" sz="2400" dirty="0">
                <a:solidFill>
                  <a:srgbClr val="266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endParaRPr lang="en-US" sz="2400" dirty="0">
              <a:solidFill>
                <a:srgbClr val="2666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encounter these terms and concepts repeatedly in any vocation or avocation involving biomedical science or clinical medicine.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and understanding pathology terminology helps learn and understand mechanisms of disease. </a:t>
            </a:r>
          </a:p>
          <a:p>
            <a:pPr>
              <a:tabLst>
                <a:tab pos="347663" algn="l"/>
                <a:tab pos="739775" algn="l"/>
                <a:tab pos="1196975" algn="l"/>
              </a:tabLst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347663" algn="l"/>
                <a:tab pos="739775" algn="l"/>
                <a:tab pos="1196975" algn="l"/>
              </a:tabLst>
            </a:pPr>
            <a:r>
              <a:rPr lang="en-US" sz="2400" b="1" dirty="0">
                <a:solidFill>
                  <a:srgbClr val="2666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goal of this 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4C3130-FEB5-4D75-9D8B-8DBEBAB3A3A4}"/>
              </a:ext>
            </a:extLst>
          </p:cNvPr>
          <p:cNvSpPr txBox="1"/>
          <p:nvPr/>
        </p:nvSpPr>
        <p:spPr>
          <a:xfrm>
            <a:off x="512282" y="683152"/>
            <a:ext cx="76850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266692"/>
                </a:solidFill>
                <a:latin typeface="Arial" panose="020B0604020202020204" pitchFamily="34" charset="0"/>
              </a:rPr>
              <a:t>Introduction to Mechanisms of Disease </a:t>
            </a:r>
          </a:p>
        </p:txBody>
      </p:sp>
    </p:spTree>
    <p:extLst>
      <p:ext uri="{BB962C8B-B14F-4D97-AF65-F5344CB8AC3E}">
        <p14:creationId xmlns:p14="http://schemas.microsoft.com/office/powerpoint/2010/main" val="4269577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10402" y="6531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Laboratory Medicine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64328" y="792132"/>
            <a:ext cx="8418512" cy="5940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altLang="en-US" sz="2000" b="1" dirty="0">
                <a:latin typeface="Arial" panose="020B0604020202020204" pitchFamily="34" charset="0"/>
              </a:rPr>
              <a:t>Disease:  </a:t>
            </a:r>
            <a:r>
              <a:rPr lang="en-US" altLang="en-US" sz="2000" dirty="0">
                <a:latin typeface="Arial" panose="020B0604020202020204" pitchFamily="34" charset="0"/>
              </a:rPr>
              <a:t>molecular, cellular, tissue, organ and organismic </a:t>
            </a:r>
            <a:r>
              <a:rPr lang="en-US" altLang="en-US" sz="2000" b="1" dirty="0">
                <a:solidFill>
                  <a:srgbClr val="266692"/>
                </a:solidFill>
                <a:latin typeface="Arial" panose="020B0604020202020204" pitchFamily="34" charset="0"/>
              </a:rPr>
              <a:t>disorder</a:t>
            </a:r>
            <a:r>
              <a:rPr lang="en-US" altLang="en-US" sz="2000" dirty="0">
                <a:latin typeface="Arial" panose="020B0604020202020204" pitchFamily="34" charset="0"/>
              </a:rPr>
              <a:t> caused by an etiology and mediated by pathogenic mechanisms</a:t>
            </a:r>
          </a:p>
          <a:p>
            <a:endParaRPr lang="en-US" altLang="en-US" sz="2000" dirty="0">
              <a:latin typeface="Arial" panose="020B0604020202020204" pitchFamily="34" charset="0"/>
            </a:endParaRPr>
          </a:p>
          <a:p>
            <a:r>
              <a:rPr lang="en-US" altLang="en-US" sz="2000" b="1" dirty="0">
                <a:latin typeface="Arial" panose="020B0604020202020204" pitchFamily="34" charset="0"/>
              </a:rPr>
              <a:t>Diagnosis</a:t>
            </a:r>
            <a:r>
              <a:rPr lang="en-US" altLang="en-US" sz="2000" dirty="0">
                <a:latin typeface="Arial" panose="020B0604020202020204" pitchFamily="34" charset="0"/>
              </a:rPr>
              <a:t>: the </a:t>
            </a:r>
            <a:r>
              <a:rPr lang="en-US" altLang="en-US" sz="2000" b="1" dirty="0">
                <a:solidFill>
                  <a:srgbClr val="266692"/>
                </a:solidFill>
                <a:latin typeface="Arial" panose="020B0604020202020204" pitchFamily="34" charset="0"/>
              </a:rPr>
              <a:t>name</a:t>
            </a:r>
            <a:r>
              <a:rPr lang="en-US" altLang="en-US" sz="2000" dirty="0">
                <a:latin typeface="Arial" panose="020B0604020202020204" pitchFamily="34" charset="0"/>
              </a:rPr>
              <a:t> for a disease</a:t>
            </a:r>
          </a:p>
          <a:p>
            <a:endParaRPr lang="en-US" altLang="en-US" sz="2000" b="1" dirty="0">
              <a:latin typeface="Arial" panose="020B0604020202020204" pitchFamily="34" charset="0"/>
            </a:endParaRPr>
          </a:p>
          <a:p>
            <a:r>
              <a:rPr lang="en-US" altLang="en-US" sz="2000" b="1" dirty="0">
                <a:latin typeface="Arial" panose="020B0604020202020204" pitchFamily="34" charset="0"/>
              </a:rPr>
              <a:t>Etiology: </a:t>
            </a:r>
            <a:r>
              <a:rPr lang="en-US" altLang="en-US" sz="2000" dirty="0">
                <a:latin typeface="Arial" panose="020B0604020202020204" pitchFamily="34" charset="0"/>
              </a:rPr>
              <a:t>the </a:t>
            </a:r>
            <a:r>
              <a:rPr lang="en-US" altLang="en-US" sz="2000" b="1" dirty="0">
                <a:solidFill>
                  <a:srgbClr val="266692"/>
                </a:solidFill>
                <a:latin typeface="Arial" panose="020B0604020202020204" pitchFamily="34" charset="0"/>
              </a:rPr>
              <a:t>cause</a:t>
            </a:r>
            <a:r>
              <a:rPr lang="en-US" altLang="en-US" sz="2000" dirty="0">
                <a:latin typeface="Arial" panose="020B0604020202020204" pitchFamily="34" charset="0"/>
              </a:rPr>
              <a:t> of disease (many categories: infectious, physical, chemical, genetic, immune, etc.)</a:t>
            </a:r>
          </a:p>
          <a:p>
            <a:endParaRPr lang="en-US" altLang="en-US" sz="2000" b="1" dirty="0">
              <a:latin typeface="Arial" panose="020B0604020202020204" pitchFamily="34" charset="0"/>
            </a:endParaRPr>
          </a:p>
          <a:p>
            <a:r>
              <a:rPr lang="en-US" altLang="en-US" sz="2000" b="1" dirty="0">
                <a:latin typeface="Arial" panose="020B0604020202020204" pitchFamily="34" charset="0"/>
              </a:rPr>
              <a:t>Pathogenesis: </a:t>
            </a:r>
            <a:r>
              <a:rPr lang="en-US" altLang="en-US" sz="2000" dirty="0">
                <a:latin typeface="Arial" panose="020B0604020202020204" pitchFamily="34" charset="0"/>
              </a:rPr>
              <a:t>the </a:t>
            </a:r>
            <a:r>
              <a:rPr lang="en-US" altLang="en-US" sz="2000" b="1" dirty="0">
                <a:solidFill>
                  <a:srgbClr val="266692"/>
                </a:solidFill>
                <a:latin typeface="Arial" panose="020B0604020202020204" pitchFamily="34" charset="0"/>
              </a:rPr>
              <a:t>sequence of events </a:t>
            </a:r>
            <a:r>
              <a:rPr lang="en-US" altLang="en-US" sz="2000" dirty="0">
                <a:latin typeface="Arial" panose="020B0604020202020204" pitchFamily="34" charset="0"/>
              </a:rPr>
              <a:t>that leads from the etiology to the manifestations of disease</a:t>
            </a:r>
          </a:p>
          <a:p>
            <a:endParaRPr lang="en-US" altLang="en-US" sz="2000" b="1" dirty="0">
              <a:latin typeface="Arial" panose="020B0604020202020204" pitchFamily="34" charset="0"/>
            </a:endParaRPr>
          </a:p>
          <a:p>
            <a:r>
              <a:rPr lang="en-US" altLang="en-US" sz="2000" b="1" dirty="0">
                <a:latin typeface="Arial" panose="020B0604020202020204" pitchFamily="34" charset="0"/>
              </a:rPr>
              <a:t>Symptom: </a:t>
            </a:r>
            <a:r>
              <a:rPr lang="en-US" sz="2000" dirty="0">
                <a:latin typeface="Arial" panose="020B0604020202020204" pitchFamily="34" charset="0"/>
              </a:rPr>
              <a:t>disease manifestation </a:t>
            </a:r>
            <a:r>
              <a:rPr lang="en-US" sz="2000" b="1" dirty="0">
                <a:solidFill>
                  <a:srgbClr val="266692"/>
                </a:solidFill>
                <a:latin typeface="Arial" panose="020B0604020202020204" pitchFamily="34" charset="0"/>
              </a:rPr>
              <a:t>perceived and reported by the patient </a:t>
            </a:r>
            <a:endParaRPr lang="en-US" altLang="en-US" sz="2000" b="1" dirty="0">
              <a:solidFill>
                <a:srgbClr val="266692"/>
              </a:solidFill>
              <a:latin typeface="Arial" panose="020B0604020202020204" pitchFamily="34" charset="0"/>
            </a:endParaRPr>
          </a:p>
          <a:p>
            <a:endParaRPr lang="en-US" altLang="en-US" sz="2000" b="1" dirty="0">
              <a:latin typeface="Arial" panose="020B0604020202020204" pitchFamily="34" charset="0"/>
            </a:endParaRPr>
          </a:p>
          <a:p>
            <a:r>
              <a:rPr lang="en-US" altLang="en-US" sz="2000" b="1" dirty="0">
                <a:latin typeface="Arial" panose="020B0604020202020204" pitchFamily="34" charset="0"/>
              </a:rPr>
              <a:t>Sign: </a:t>
            </a:r>
            <a:r>
              <a:rPr lang="en-US" sz="2000" dirty="0">
                <a:latin typeface="Arial" panose="020B0604020202020204" pitchFamily="34" charset="0"/>
              </a:rPr>
              <a:t>manifestation of disease that </a:t>
            </a:r>
            <a:r>
              <a:rPr lang="en-US" sz="2000" b="1" dirty="0">
                <a:solidFill>
                  <a:srgbClr val="266692"/>
                </a:solidFill>
                <a:latin typeface="Arial" panose="020B0604020202020204" pitchFamily="34" charset="0"/>
              </a:rPr>
              <a:t>can be identified </a:t>
            </a:r>
            <a:r>
              <a:rPr lang="en-US" sz="2000" dirty="0">
                <a:latin typeface="Arial" panose="020B0604020202020204" pitchFamily="34" charset="0"/>
              </a:rPr>
              <a:t>by physical examination, laboratory tests, imaging studies, and other methods</a:t>
            </a:r>
            <a:r>
              <a:rPr lang="en-US" sz="2000" b="1" dirty="0">
                <a:latin typeface="Arial" panose="020B0604020202020204" pitchFamily="34" charset="0"/>
              </a:rPr>
              <a:t>. </a:t>
            </a:r>
            <a:endParaRPr lang="en-US" altLang="en-US" sz="2000" b="1" dirty="0">
              <a:latin typeface="Arial" panose="020B0604020202020204" pitchFamily="34" charset="0"/>
            </a:endParaRPr>
          </a:p>
          <a:p>
            <a:endParaRPr lang="en-US" altLang="en-US" sz="2000" b="1" dirty="0">
              <a:latin typeface="Arial" panose="020B0604020202020204" pitchFamily="34" charset="0"/>
            </a:endParaRPr>
          </a:p>
          <a:p>
            <a:r>
              <a:rPr lang="en-US" altLang="en-US" sz="2000" b="1" dirty="0">
                <a:latin typeface="Arial" panose="020B0604020202020204" pitchFamily="34" charset="0"/>
              </a:rPr>
              <a:t>Differential Diagnosis: </a:t>
            </a:r>
            <a:r>
              <a:rPr lang="en-US" altLang="en-US" sz="2000" dirty="0">
                <a:latin typeface="Arial" panose="020B0604020202020204" pitchFamily="34" charset="0"/>
              </a:rPr>
              <a:t>A </a:t>
            </a:r>
            <a:r>
              <a:rPr lang="en-US" altLang="en-US" sz="2000" b="1" dirty="0">
                <a:solidFill>
                  <a:srgbClr val="266692"/>
                </a:solidFill>
                <a:latin typeface="Arial" panose="020B0604020202020204" pitchFamily="34" charset="0"/>
              </a:rPr>
              <a:t>ranked list </a:t>
            </a:r>
            <a:r>
              <a:rPr lang="en-US" altLang="en-US" sz="2000" dirty="0">
                <a:latin typeface="Arial" panose="020B0604020202020204" pitchFamily="34" charset="0"/>
              </a:rPr>
              <a:t>of the most likely diagnoses based on the signs and symptoms of disease in a patient. </a:t>
            </a:r>
            <a:endParaRPr lang="en-US" altLang="en-US" sz="2000" b="1" dirty="0"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372914" y="125138"/>
            <a:ext cx="2133597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DEFINITIONS</a:t>
            </a:r>
          </a:p>
        </p:txBody>
      </p:sp>
    </p:spTree>
    <p:extLst>
      <p:ext uri="{BB962C8B-B14F-4D97-AF65-F5344CB8AC3E}">
        <p14:creationId xmlns:p14="http://schemas.microsoft.com/office/powerpoint/2010/main" val="4046899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10402" y="6531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Laboratory Medicine</a:t>
            </a: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395554" y="3870430"/>
            <a:ext cx="835289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</a:rPr>
              <a:t>Myocarditis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</a:rPr>
              <a:t>	Viral myocarditis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</a:rPr>
              <a:t>		Coxsackievirus myocarditis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</a:rPr>
              <a:t>			Acute coxsackievirus myocarditis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8CB05FF9-8416-434B-927F-34183C0D2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808" y="1198431"/>
            <a:ext cx="783700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266692"/>
                </a:solidFill>
                <a:latin typeface="Arial" panose="020B0604020202020204" pitchFamily="34" charset="0"/>
              </a:rPr>
              <a:t>The name used for a disease (</a:t>
            </a:r>
            <a:r>
              <a:rPr lang="en-US" altLang="en-US" b="1" dirty="0">
                <a:solidFill>
                  <a:srgbClr val="266692"/>
                </a:solidFill>
                <a:latin typeface="Arial" panose="020B0604020202020204" pitchFamily="34" charset="0"/>
              </a:rPr>
              <a:t>diagnosis</a:t>
            </a:r>
            <a:r>
              <a:rPr lang="en-US" altLang="en-US" dirty="0">
                <a:solidFill>
                  <a:srgbClr val="266692"/>
                </a:solidFill>
                <a:latin typeface="Arial" panose="020B0604020202020204" pitchFamily="34" charset="0"/>
              </a:rPr>
              <a:t>) can contain more or less information  based on what is known about the </a:t>
            </a:r>
            <a:r>
              <a:rPr lang="en-US" altLang="en-US" b="1" dirty="0">
                <a:solidFill>
                  <a:srgbClr val="266692"/>
                </a:solidFill>
                <a:latin typeface="Arial" panose="020B0604020202020204" pitchFamily="34" charset="0"/>
              </a:rPr>
              <a:t>etiology, pathology, and pathogenesis</a:t>
            </a:r>
          </a:p>
        </p:txBody>
      </p:sp>
    </p:spTree>
    <p:extLst>
      <p:ext uri="{BB962C8B-B14F-4D97-AF65-F5344CB8AC3E}">
        <p14:creationId xmlns:p14="http://schemas.microsoft.com/office/powerpoint/2010/main" val="3314865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010402" y="6531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Pathology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Laboratory Medicine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13825" y="4221704"/>
            <a:ext cx="3003550" cy="5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n-US" altLang="en-US" sz="2800" b="1" dirty="0">
                <a:latin typeface="Arial" charset="0"/>
              </a:rPr>
              <a:t>Injury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69557" y="1914096"/>
            <a:ext cx="1626960" cy="95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n-US" altLang="en-US" sz="2800" b="1" dirty="0">
                <a:solidFill>
                  <a:srgbClr val="C00000"/>
                </a:solidFill>
                <a:latin typeface="Arial" charset="0"/>
              </a:rPr>
              <a:t>Etiology (cause)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220402" y="5049014"/>
            <a:ext cx="3422412" cy="5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altLang="en-US" sz="2800" b="1" dirty="0">
                <a:latin typeface="Arial" charset="0"/>
              </a:rPr>
              <a:t>Response to injury</a:t>
            </a: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1071401" y="4847176"/>
            <a:ext cx="1905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flipH="1">
            <a:off x="1071401" y="2868847"/>
            <a:ext cx="0" cy="187672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eft Brace 9"/>
          <p:cNvSpPr/>
          <p:nvPr/>
        </p:nvSpPr>
        <p:spPr>
          <a:xfrm>
            <a:off x="2023901" y="939133"/>
            <a:ext cx="1762406" cy="2732198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37515" y="5994593"/>
            <a:ext cx="7401587" cy="5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C00000"/>
                </a:solidFill>
                <a:latin typeface="Arial" charset="0"/>
              </a:rPr>
              <a:t>Pathogenesis (mechanism of disease)</a:t>
            </a:r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>
            <a:off x="1213825" y="5630755"/>
            <a:ext cx="3266440" cy="385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Left Brace 15"/>
          <p:cNvSpPr/>
          <p:nvPr/>
        </p:nvSpPr>
        <p:spPr>
          <a:xfrm rot="10800000">
            <a:off x="4252039" y="4372249"/>
            <a:ext cx="975964" cy="1537348"/>
          </a:xfrm>
          <a:prstGeom prst="leftBrac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>
            <a:off x="4977483" y="5141936"/>
            <a:ext cx="2381386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7308707" y="4878992"/>
            <a:ext cx="1577331" cy="5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n-US" altLang="en-US" sz="2800" b="1" dirty="0">
                <a:latin typeface="Arial" charset="0"/>
              </a:rPr>
              <a:t>Disease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7D0838-688C-4381-AF25-45697E3B35B1}"/>
              </a:ext>
            </a:extLst>
          </p:cNvPr>
          <p:cNvSpPr txBox="1"/>
          <p:nvPr/>
        </p:nvSpPr>
        <p:spPr>
          <a:xfrm>
            <a:off x="2976400" y="1111072"/>
            <a:ext cx="3588781" cy="250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sz="2800" dirty="0">
                <a:latin typeface="Arial" charset="0"/>
              </a:rPr>
              <a:t>Pathogen/infection</a:t>
            </a:r>
          </a:p>
          <a:p>
            <a:pPr>
              <a:lnSpc>
                <a:spcPct val="80000"/>
              </a:lnSpc>
            </a:pPr>
            <a:r>
              <a:rPr lang="en-US" altLang="en-US" sz="2800" dirty="0">
                <a:latin typeface="Arial" charset="0"/>
              </a:rPr>
              <a:t>Toxin</a:t>
            </a:r>
          </a:p>
          <a:p>
            <a:pPr>
              <a:lnSpc>
                <a:spcPct val="80000"/>
              </a:lnSpc>
            </a:pPr>
            <a:r>
              <a:rPr lang="en-US" altLang="en-US" sz="2800" dirty="0">
                <a:latin typeface="Arial" charset="0"/>
              </a:rPr>
              <a:t>Trauma</a:t>
            </a:r>
          </a:p>
          <a:p>
            <a:pPr>
              <a:lnSpc>
                <a:spcPct val="80000"/>
              </a:lnSpc>
            </a:pPr>
            <a:r>
              <a:rPr lang="en-US" altLang="en-US" sz="2800" dirty="0">
                <a:latin typeface="Arial" charset="0"/>
              </a:rPr>
              <a:t>Autoimmunity</a:t>
            </a:r>
          </a:p>
          <a:p>
            <a:pPr>
              <a:lnSpc>
                <a:spcPct val="80000"/>
              </a:lnSpc>
            </a:pPr>
            <a:r>
              <a:rPr lang="en-US" altLang="en-US" sz="2800" dirty="0">
                <a:latin typeface="Arial" charset="0"/>
              </a:rPr>
              <a:t>Carcinogen</a:t>
            </a:r>
          </a:p>
          <a:p>
            <a:pPr>
              <a:lnSpc>
                <a:spcPct val="80000"/>
              </a:lnSpc>
            </a:pPr>
            <a:r>
              <a:rPr lang="en-US" altLang="en-US" sz="2800" dirty="0">
                <a:latin typeface="Arial" charset="0"/>
              </a:rPr>
              <a:t>Teratogen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latin typeface="Arial" charset="0"/>
              </a:rPr>
              <a:t>Etc.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613174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PRESENTATIONGUID" val="9e2ba607-9f9b-416f-8edc-4ba1e808e32c"/>
  <p:tag name="TPVERSION" val="6"/>
  <p:tag name="TPFULLVERSION" val="7.4.0.111"/>
  <p:tag name="PPTVERSION" val="15"/>
  <p:tag name="TPOS" val="2"/>
  <p:tag name="TPLASTSAVEVERSION" val="6.2 P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C:\Temp\dentneo015.JPG"/>
  <p:tag name="PHOTO" val="TRU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0_Custom Design">
  <a:themeElements>
    <a:clrScheme name="Custom Design 13">
      <a:dk1>
        <a:srgbClr val="414141"/>
      </a:dk1>
      <a:lt1>
        <a:srgbClr val="FFFFFF"/>
      </a:lt1>
      <a:dk2>
        <a:srgbClr val="284B90"/>
      </a:dk2>
      <a:lt2>
        <a:srgbClr val="909090"/>
      </a:lt2>
      <a:accent1>
        <a:srgbClr val="BBE0E3"/>
      </a:accent1>
      <a:accent2>
        <a:srgbClr val="335FB7"/>
      </a:accent2>
      <a:accent3>
        <a:srgbClr val="FFFFFF"/>
      </a:accent3>
      <a:accent4>
        <a:srgbClr val="363636"/>
      </a:accent4>
      <a:accent5>
        <a:srgbClr val="DAEDEF"/>
      </a:accent5>
      <a:accent6>
        <a:srgbClr val="2D55A6"/>
      </a:accent6>
      <a:hlink>
        <a:srgbClr val="99CC00"/>
      </a:hlink>
      <a:folHlink>
        <a:srgbClr val="E9E08B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414141"/>
        </a:dk1>
        <a:lt1>
          <a:srgbClr val="FFFFFF"/>
        </a:lt1>
        <a:dk2>
          <a:srgbClr val="284B90"/>
        </a:dk2>
        <a:lt2>
          <a:srgbClr val="909090"/>
        </a:lt2>
        <a:accent1>
          <a:srgbClr val="BBE0E3"/>
        </a:accent1>
        <a:accent2>
          <a:srgbClr val="335FB7"/>
        </a:accent2>
        <a:accent3>
          <a:srgbClr val="FFFFFF"/>
        </a:accent3>
        <a:accent4>
          <a:srgbClr val="363636"/>
        </a:accent4>
        <a:accent5>
          <a:srgbClr val="DAEDEF"/>
        </a:accent5>
        <a:accent6>
          <a:srgbClr val="2D55A6"/>
        </a:accent6>
        <a:hlink>
          <a:srgbClr val="99CC00"/>
        </a:hlink>
        <a:folHlink>
          <a:srgbClr val="E9E08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Design">
  <a:themeElements>
    <a:clrScheme name="Custom Design 13">
      <a:dk1>
        <a:srgbClr val="414141"/>
      </a:dk1>
      <a:lt1>
        <a:srgbClr val="FFFFFF"/>
      </a:lt1>
      <a:dk2>
        <a:srgbClr val="284B90"/>
      </a:dk2>
      <a:lt2>
        <a:srgbClr val="909090"/>
      </a:lt2>
      <a:accent1>
        <a:srgbClr val="BBE0E3"/>
      </a:accent1>
      <a:accent2>
        <a:srgbClr val="335FB7"/>
      </a:accent2>
      <a:accent3>
        <a:srgbClr val="FFFFFF"/>
      </a:accent3>
      <a:accent4>
        <a:srgbClr val="363636"/>
      </a:accent4>
      <a:accent5>
        <a:srgbClr val="DAEDEF"/>
      </a:accent5>
      <a:accent6>
        <a:srgbClr val="2D55A6"/>
      </a:accent6>
      <a:hlink>
        <a:srgbClr val="99CC00"/>
      </a:hlink>
      <a:folHlink>
        <a:srgbClr val="E9E08B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414141"/>
        </a:dk1>
        <a:lt1>
          <a:srgbClr val="FFFFFF"/>
        </a:lt1>
        <a:dk2>
          <a:srgbClr val="284B90"/>
        </a:dk2>
        <a:lt2>
          <a:srgbClr val="909090"/>
        </a:lt2>
        <a:accent1>
          <a:srgbClr val="BBE0E3"/>
        </a:accent1>
        <a:accent2>
          <a:srgbClr val="335FB7"/>
        </a:accent2>
        <a:accent3>
          <a:srgbClr val="FFFFFF"/>
        </a:accent3>
        <a:accent4>
          <a:srgbClr val="363636"/>
        </a:accent4>
        <a:accent5>
          <a:srgbClr val="DAEDEF"/>
        </a:accent5>
        <a:accent6>
          <a:srgbClr val="2D55A6"/>
        </a:accent6>
        <a:hlink>
          <a:srgbClr val="99CC00"/>
        </a:hlink>
        <a:folHlink>
          <a:srgbClr val="E9E08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D3A691EFB61E409856101EB33284E7" ma:contentTypeVersion="12" ma:contentTypeDescription="Create a new document." ma:contentTypeScope="" ma:versionID="75d02fcc628cc47ea2af690053c8fcff">
  <xsd:schema xmlns:xsd="http://www.w3.org/2001/XMLSchema" xmlns:xs="http://www.w3.org/2001/XMLSchema" xmlns:p="http://schemas.microsoft.com/office/2006/metadata/properties" xmlns:ns2="c4da8a9a-c79d-4224-97e2-6407766d8965" xmlns:ns3="ccfa0781-3c9a-44bd-83e5-554a7bdb30b1" targetNamespace="http://schemas.microsoft.com/office/2006/metadata/properties" ma:root="true" ma:fieldsID="0692ad6dcec319ed7aceaeaa808d4ab0" ns2:_="" ns3:_="">
    <xsd:import namespace="c4da8a9a-c79d-4224-97e2-6407766d8965"/>
    <xsd:import namespace="ccfa0781-3c9a-44bd-83e5-554a7bdb30b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da8a9a-c79d-4224-97e2-6407766d896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a0781-3c9a-44bd-83e5-554a7bdb30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70AF8F3-BE65-435B-8BED-C50CA8434863}"/>
</file>

<file path=customXml/itemProps2.xml><?xml version="1.0" encoding="utf-8"?>
<ds:datastoreItem xmlns:ds="http://schemas.openxmlformats.org/officeDocument/2006/customXml" ds:itemID="{8F6851C3-2E15-4EA7-A473-D83C13249532}"/>
</file>

<file path=customXml/itemProps3.xml><?xml version="1.0" encoding="utf-8"?>
<ds:datastoreItem xmlns:ds="http://schemas.openxmlformats.org/officeDocument/2006/customXml" ds:itemID="{D6B76D70-95DD-4E0C-9B52-6DC910D88D97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17446</TotalTime>
  <Words>3179</Words>
  <Application>Microsoft Office PowerPoint</Application>
  <PresentationFormat>On-screen Show (4:3)</PresentationFormat>
  <Paragraphs>652</Paragraphs>
  <Slides>56</Slides>
  <Notes>53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56</vt:i4>
      </vt:variant>
    </vt:vector>
  </HeadingPairs>
  <TitlesOfParts>
    <vt:vector size="63" baseType="lpstr">
      <vt:lpstr>Arial</vt:lpstr>
      <vt:lpstr>Calibri</vt:lpstr>
      <vt:lpstr>Calibri Light</vt:lpstr>
      <vt:lpstr>Times New Roman</vt:lpstr>
      <vt:lpstr>Office Theme</vt:lpstr>
      <vt:lpstr>90_Custom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Lenovo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Jennette, J. Charles</dc:creator>
  <cp:lastModifiedBy>Jennette, J. Charles</cp:lastModifiedBy>
  <cp:revision>270</cp:revision>
  <dcterms:created xsi:type="dcterms:W3CDTF">2014-07-29T19:45:38Z</dcterms:created>
  <dcterms:modified xsi:type="dcterms:W3CDTF">2021-08-04T11:52:20Z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0x0101003AD3A691EFB61E409856101EB33284E7</vt:lpwstr>
  </property>
</Properties>
</file>