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7" r:id="rId2"/>
    <p:sldId id="505" r:id="rId3"/>
    <p:sldId id="846" r:id="rId4"/>
    <p:sldId id="845" r:id="rId5"/>
    <p:sldId id="348" r:id="rId6"/>
    <p:sldId id="847" r:id="rId7"/>
    <p:sldId id="491" r:id="rId8"/>
    <p:sldId id="492" r:id="rId9"/>
    <p:sldId id="281" r:id="rId10"/>
    <p:sldId id="848" r:id="rId11"/>
    <p:sldId id="849" r:id="rId12"/>
    <p:sldId id="850" r:id="rId13"/>
    <p:sldId id="851" r:id="rId14"/>
    <p:sldId id="852" r:id="rId15"/>
    <p:sldId id="282" r:id="rId16"/>
    <p:sldId id="853" r:id="rId17"/>
    <p:sldId id="283" r:id="rId18"/>
    <p:sldId id="287" r:id="rId19"/>
    <p:sldId id="854" r:id="rId20"/>
    <p:sldId id="276" r:id="rId21"/>
    <p:sldId id="855" r:id="rId22"/>
    <p:sldId id="856" r:id="rId23"/>
    <p:sldId id="857" r:id="rId24"/>
    <p:sldId id="485" r:id="rId25"/>
    <p:sldId id="486" r:id="rId26"/>
    <p:sldId id="493" r:id="rId27"/>
    <p:sldId id="494" r:id="rId28"/>
    <p:sldId id="495" r:id="rId29"/>
    <p:sldId id="85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8101"/>
    <p:restoredTop sz="87292"/>
  </p:normalViewPr>
  <p:slideViewPr>
    <p:cSldViewPr snapToGrid="0" snapToObjects="1">
      <p:cViewPr>
        <p:scale>
          <a:sx n="83" d="100"/>
          <a:sy n="83" d="100"/>
        </p:scale>
        <p:origin x="144" y="1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4978A-BD40-2D47-84F2-761153F102AD}" type="datetimeFigureOut">
              <a:rPr lang="en-US" smtClean="0"/>
              <a:t>10/4/21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9379FA-8C00-1D49-9DC7-BCFB70CC9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06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E4BFC-364A-914F-8201-2FC48B9782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69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Poll Question #1: Have you heard of the DNA Damage Response?  Yes or No</a:t>
            </a:r>
          </a:p>
          <a:p>
            <a:r>
              <a:rPr lang="en-US" dirty="0"/>
              <a:t>Poll Question #2: Have you heard of CRISPR/Cas9? Yes or no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379FA-8C00-1D49-9DC7-BCFB70CC99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6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E4BFC-364A-914F-8201-2FC48B9782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11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4A15CF-13D9-614F-B237-1FB111B20B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85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E4BFC-364A-914F-8201-2FC48B97825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70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D33C201-F24D-1249-B155-1042EF65E908}" type="slidenum">
              <a:rPr lang="en-US"/>
              <a:pPr/>
              <a:t>17</a:t>
            </a:fld>
            <a:endParaRPr lang="en-US"/>
          </a:p>
        </p:txBody>
      </p:sp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4FEB8596-476C-0C42-BCC6-814DE62759A1}" type="slidenum">
              <a:rPr lang="en-US" sz="1200"/>
              <a:pPr algn="r"/>
              <a:t>17</a:t>
            </a:fld>
            <a:endParaRPr lang="en-US" sz="1200"/>
          </a:p>
        </p:txBody>
      </p:sp>
      <p:sp>
        <p:nvSpPr>
          <p:cNvPr id="2253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2EB5766C-8074-034C-A49D-682E90E3B43F}" type="slidenum">
              <a:rPr lang="en-US" sz="1200"/>
              <a:pPr algn="r"/>
              <a:t>17</a:t>
            </a:fld>
            <a:endParaRPr lang="en-US" sz="1200"/>
          </a:p>
        </p:txBody>
      </p:sp>
      <p:sp>
        <p:nvSpPr>
          <p:cNvPr id="2253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37D9A6FA-6A13-8D4F-B918-B7D90BB9C399}" type="slidenum">
              <a:rPr lang="en-US" sz="1200"/>
              <a:pPr algn="r"/>
              <a:t>17</a:t>
            </a:fld>
            <a:endParaRPr lang="en-US" sz="1200"/>
          </a:p>
        </p:txBody>
      </p:sp>
      <p:sp>
        <p:nvSpPr>
          <p:cNvPr id="2253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53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7887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E4BFC-364A-914F-8201-2FC48B97825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6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E4BFC-364A-914F-8201-2FC48B97825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19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E4BFC-364A-914F-8201-2FC48B97825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41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19261-FEB3-3E42-9649-B7A4E53021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A58AB-475D-8A43-9733-D111044204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7EBF2-E8A4-E948-A455-E175A60A7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061E-29C0-2E4E-8EA8-5E8CB268FE0E}" type="datetimeFigureOut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0B65E-D6C7-F64C-8209-82A48072E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D0C01-5E20-5E45-B337-98AABAC65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E94F-BCDF-6F48-B89A-413646ED9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38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29DC1-3D7A-1F40-8F50-EB5AF11D2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96EFF5-A081-514A-9111-55F982CDF4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E87DA-03D0-E049-BA86-61EB50D7B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061E-29C0-2E4E-8EA8-5E8CB268FE0E}" type="datetimeFigureOut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9EE88-99C4-C74A-A475-A1D9A281F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97FBE-F1B1-7349-8F0A-E6B8C0422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E94F-BCDF-6F48-B89A-413646ED9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19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B2917B-A09E-674A-855B-DE6F3E2EB8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7149C3-3514-044C-8368-044E1FF4D5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7F2C4-5DA7-D44C-8E86-03552C856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061E-29C0-2E4E-8EA8-5E8CB268FE0E}" type="datetimeFigureOut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8367B-41A9-CD42-95F8-CAD289386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1640B-E7DE-9649-93C8-6F6684A52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E94F-BCDF-6F48-B89A-413646ED9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762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2507A-8F95-A541-B525-DA3D53659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3F28E-1622-CB4D-B8A8-34B23F90E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FDDE6-C433-4949-998E-9281E3B0B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061E-29C0-2E4E-8EA8-5E8CB268FE0E}" type="datetimeFigureOut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C3A40-963D-9940-B3FB-86197ECDE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42BDE-C537-DD44-AEA7-2B422974D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E94F-BCDF-6F48-B89A-413646ED9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2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A505A-D430-9444-9326-6E45F4E43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9710A8-E19E-F64B-9F81-AE68691A5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03366-39AE-864E-9191-9E2EA5144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061E-29C0-2E4E-8EA8-5E8CB268FE0E}" type="datetimeFigureOut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AC65A-CCA2-3E47-9D2E-E094E0A76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E78C9-D009-3B4E-9B8C-796BB6A1B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E94F-BCDF-6F48-B89A-413646ED9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95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CB062-51FD-C446-AAF7-5E5BCA87A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50CD1-F0CE-5646-AEBD-F8126A9CCC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E73F5F-CC49-CC41-92B0-2F7E20FA87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09154-1EA6-4948-AF5E-38B8A28BD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061E-29C0-2E4E-8EA8-5E8CB268FE0E}" type="datetimeFigureOut">
              <a:rPr lang="en-US" smtClean="0"/>
              <a:t>10/4/21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0DF81-CD92-624D-831B-A0B0BC744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304D1-904A-D54E-857C-E00B4E160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E94F-BCDF-6F48-B89A-413646ED9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0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BD4EB-6A34-5D44-B360-1BEE7512D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D813E2-77E9-BC45-999B-44FD28790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F8C35B-668A-A34E-A0F5-D780E8F8C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3B7330-413B-FC47-A0E3-4F1D267B4E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173339-8333-9840-973E-2F6D59573C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F66D3D-737E-7D45-8A68-1EC9C01B7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061E-29C0-2E4E-8EA8-5E8CB268FE0E}" type="datetimeFigureOut">
              <a:rPr lang="en-US" smtClean="0"/>
              <a:t>10/4/21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ECC09-264F-F44E-887F-09CAC46DB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BFD8A6-5A72-2C4D-8270-ED4BF7677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E94F-BCDF-6F48-B89A-413646ED9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46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4B0CD-EC3B-AF45-BB8D-62C905B29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11B617-0CD6-CB4D-B6D7-150B2532C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061E-29C0-2E4E-8EA8-5E8CB268FE0E}" type="datetimeFigureOut">
              <a:rPr lang="en-US" smtClean="0"/>
              <a:t>10/4/21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256581-62C1-0444-BCEC-873AE4B7F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2F38DE-54A4-D648-87A4-6EE6E1AA0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E94F-BCDF-6F48-B89A-413646ED9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32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37DCD9-AA10-E640-996D-1D9707BA2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061E-29C0-2E4E-8EA8-5E8CB268FE0E}" type="datetimeFigureOut">
              <a:rPr lang="en-US" smtClean="0"/>
              <a:t>10/4/21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E9A34C-5AD2-3444-AF2C-68DCC3E6F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AEF1E4-BBFD-C14D-9B17-8D78DDE3B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E94F-BCDF-6F48-B89A-413646ED9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88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D319F-5AF1-1F4B-A6F2-76E6B8027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FFB66-17D3-4B45-A972-1B98E0CD3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86D56E-0A25-874A-87D5-9B42DCE22A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1796F6-58BA-3340-8CFE-BAC157C3A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061E-29C0-2E4E-8EA8-5E8CB268FE0E}" type="datetimeFigureOut">
              <a:rPr lang="en-US" smtClean="0"/>
              <a:t>10/4/21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0E117D-E8D7-6446-A145-5DD7D392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9A4B62-F367-3E46-90AE-FCBCE4FC8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E94F-BCDF-6F48-B89A-413646ED9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5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A678A-EE82-7441-BD05-509F7D214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B460E2-FEFB-D84E-92B9-521D9CD5BA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E30C5F-2F36-3E48-BFAF-61579FD19F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604C9A-1C32-914B-8BDB-BB13489A1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061E-29C0-2E4E-8EA8-5E8CB268FE0E}" type="datetimeFigureOut">
              <a:rPr lang="en-US" smtClean="0"/>
              <a:t>10/4/21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C10425-C35C-C04B-8D84-5F1CCC6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10BD78-E104-6D4D-B09D-575F0B780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E94F-BCDF-6F48-B89A-413646ED9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44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A8F142-E370-5B40-9028-0D65F3F01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2F7021-4483-384B-A1E5-7FBFBC9F69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D1D7A-DDF6-234D-B0F0-A3F716EC36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7061E-29C0-2E4E-8EA8-5E8CB268FE0E}" type="datetimeFigureOut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C74D-F733-624D-8D1C-E2125FB40E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FD1F3-A199-7F41-B3EE-713115D907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8E94F-BCDF-6F48-B89A-413646ED9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5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tiff"/><Relationship Id="rId5" Type="http://schemas.openxmlformats.org/officeDocument/2006/relationships/image" Target="../media/image2.tiff"/><Relationship Id="rId4" Type="http://schemas.openxmlformats.org/officeDocument/2006/relationships/image" Target="../media/image3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tiff"/><Relationship Id="rId5" Type="http://schemas.openxmlformats.org/officeDocument/2006/relationships/image" Target="../media/image3.tiff"/><Relationship Id="rId4" Type="http://schemas.openxmlformats.org/officeDocument/2006/relationships/image" Target="../media/image1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D49C24-55FA-8B4D-9CBC-91F2216E5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63" y="269942"/>
            <a:ext cx="2597420" cy="19644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A18627-E5C7-D347-A4F1-FE0D7BDB8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1549" y="117389"/>
            <a:ext cx="2760899" cy="26378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0C49A5-85CE-0346-ADE9-9114194FA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82" y="4307346"/>
            <a:ext cx="4128852" cy="21773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79519F-0CF9-1145-A33F-37900A2FD1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6266" y="4021239"/>
            <a:ext cx="2904967" cy="27193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0971AF-5EAB-5849-BBD0-59A4C194155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939666" y="199012"/>
            <a:ext cx="9144000" cy="23876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How to Model </a:t>
            </a:r>
            <a:b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Disease in the Lab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603A91-AB7E-8D4A-9753-C51E3D626C4C}"/>
              </a:ext>
            </a:extLst>
          </p:cNvPr>
          <p:cNvSpPr txBox="1"/>
          <p:nvPr/>
        </p:nvSpPr>
        <p:spPr>
          <a:xfrm>
            <a:off x="3416298" y="2707269"/>
            <a:ext cx="61552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Andrew B. Gladden, PhD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Associate Professor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Department of Pathology &amp; Laboratory Medicine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University of North Carolina at Chapel Hill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Introduction to Pathology of Disease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October 5, 2021</a:t>
            </a:r>
          </a:p>
        </p:txBody>
      </p:sp>
    </p:spTree>
    <p:extLst>
      <p:ext uri="{BB962C8B-B14F-4D97-AF65-F5344CB8AC3E}">
        <p14:creationId xmlns:p14="http://schemas.microsoft.com/office/powerpoint/2010/main" val="425564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4DF5214-4EAA-6745-B35C-F11F97762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450"/>
            <a:ext cx="10515600" cy="784543"/>
          </a:xfrm>
        </p:spPr>
        <p:txBody>
          <a:bodyPr/>
          <a:lstStyle/>
          <a:p>
            <a:pPr algn="ctr"/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The Mouse Genetic Toolbox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E8FF70-9C0E-6249-BF28-396352D17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2887521"/>
            <a:ext cx="4656082" cy="37460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EA7480-C869-F34B-A0BB-E32095B59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65" y="3039009"/>
            <a:ext cx="4016015" cy="15877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C78CF9-691D-8745-AA33-CC13B56C522D}"/>
              </a:ext>
            </a:extLst>
          </p:cNvPr>
          <p:cNvSpPr txBox="1"/>
          <p:nvPr/>
        </p:nvSpPr>
        <p:spPr>
          <a:xfrm>
            <a:off x="4462074" y="911977"/>
            <a:ext cx="2578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Transgenic Mice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117DBC-CB1D-9446-9EFD-E29F9B564F17}"/>
              </a:ext>
            </a:extLst>
          </p:cNvPr>
          <p:cNvSpPr txBox="1"/>
          <p:nvPr/>
        </p:nvSpPr>
        <p:spPr>
          <a:xfrm>
            <a:off x="197463" y="1435756"/>
            <a:ext cx="103339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Relatively fast way to generate mice.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Random integration, does not target endogenous gene (generally)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Can be used to overexpress genes, examples: Eu-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Myc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(Lymphoma)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Can be used to drive expression of enzymes utilized in site-specific mutagenesis, examples: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MMTV-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Cre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Wnt7a-Cre, B-actin-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Flp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E4091B8-B00B-824B-A4A4-2348EAC174F8}"/>
              </a:ext>
            </a:extLst>
          </p:cNvPr>
          <p:cNvCxnSpPr/>
          <p:nvPr/>
        </p:nvCxnSpPr>
        <p:spPr>
          <a:xfrm flipH="1">
            <a:off x="10142482" y="3669626"/>
            <a:ext cx="861849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326FB16-BE98-9E4E-851A-D698A432F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0588" y="4579225"/>
            <a:ext cx="2497521" cy="213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0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0AE54A-475F-0342-B076-36A910468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184"/>
            <a:ext cx="10515600" cy="799646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Goals for today’s class!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F6D669-C150-D747-8D04-367C3A0C6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3587"/>
            <a:ext cx="10515600" cy="5310755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Understand the intrinsic cellular response used in genetic engineering.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Understand why the mouse is used as a disease model in the lab.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Learn how to overexpress a gene in a specific mouse tissue.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Identify how to disrupt an endogenous gene in mice or cells.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Become familiar with how human cells or tissue are studied in the lab.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Learn what type of mice are used to grow human tissue.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#1 GOAL!! Participate in class, ask questions as we move through different topics!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930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214290"/>
            <a:ext cx="876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How Can You as a Researcher Hijack the Cells Intrinsic Responses to Disrupt a Gene?</a:t>
            </a:r>
          </a:p>
        </p:txBody>
      </p:sp>
      <p:pic>
        <p:nvPicPr>
          <p:cNvPr id="4" name="Picture 5" descr="figure 5-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228195"/>
            <a:ext cx="7543800" cy="5189538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1563B1-8324-5942-9CD8-2C45CA78EE4F}"/>
              </a:ext>
            </a:extLst>
          </p:cNvPr>
          <p:cNvSpPr txBox="1"/>
          <p:nvPr/>
        </p:nvSpPr>
        <p:spPr>
          <a:xfrm>
            <a:off x="321733" y="1845733"/>
            <a:ext cx="201529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Remember: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DNA is double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Stranded (red bars).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Each mammalian gene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2 alleles (sisters) in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genome.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BB64D0-EC27-F049-8805-FD6D212E4345}"/>
              </a:ext>
            </a:extLst>
          </p:cNvPr>
          <p:cNvGrpSpPr/>
          <p:nvPr/>
        </p:nvGrpSpPr>
        <p:grpSpPr>
          <a:xfrm>
            <a:off x="5439905" y="1168397"/>
            <a:ext cx="6254619" cy="2372176"/>
            <a:chOff x="5439905" y="1168397"/>
            <a:chExt cx="6254619" cy="237217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B8DA7CE-3FCD-8046-BBC9-4220E5218858}"/>
                </a:ext>
              </a:extLst>
            </p:cNvPr>
            <p:cNvSpPr/>
            <p:nvPr/>
          </p:nvSpPr>
          <p:spPr>
            <a:xfrm>
              <a:off x="5548393" y="1168397"/>
              <a:ext cx="3440624" cy="520918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74CAA20-9DE0-E140-984A-043C0F06AFA9}"/>
                </a:ext>
              </a:extLst>
            </p:cNvPr>
            <p:cNvSpPr/>
            <p:nvPr/>
          </p:nvSpPr>
          <p:spPr>
            <a:xfrm>
              <a:off x="5439905" y="2340244"/>
              <a:ext cx="3208149" cy="495946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F2BD046-DB51-994A-BCDE-EC7E04CEE1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89018" y="1670344"/>
              <a:ext cx="1022887" cy="809385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9A2E45E-6482-0D4D-8A3E-9DADEA2231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93258" y="2645952"/>
              <a:ext cx="1318648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A8BE725-BE62-964B-914B-4CFB9AFC805A}"/>
                </a:ext>
              </a:extLst>
            </p:cNvPr>
            <p:cNvSpPr txBox="1"/>
            <p:nvPr/>
          </p:nvSpPr>
          <p:spPr>
            <a:xfrm>
              <a:off x="10135892" y="2340244"/>
              <a:ext cx="155863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What if you </a:t>
              </a:r>
            </a:p>
            <a:p>
              <a:r>
                <a:rPr lang="en-US" dirty="0"/>
                <a:t>substitute the </a:t>
              </a:r>
            </a:p>
            <a:p>
              <a:r>
                <a:rPr lang="en-US" dirty="0"/>
                <a:t>template for</a:t>
              </a:r>
            </a:p>
            <a:p>
              <a:r>
                <a:rPr lang="en-US" dirty="0"/>
                <a:t>repair?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810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214290"/>
            <a:ext cx="876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How Can You as a Researcher Hijack the Cells Intrinsic Responses to Disrupt a Gene?</a:t>
            </a:r>
          </a:p>
        </p:txBody>
      </p:sp>
      <p:pic>
        <p:nvPicPr>
          <p:cNvPr id="4" name="Picture 5" descr="figure 5-51"/>
          <p:cNvPicPr>
            <a:picLocks noChangeAspect="1" noChangeArrowheads="1"/>
          </p:cNvPicPr>
          <p:nvPr/>
        </p:nvPicPr>
        <p:blipFill rotWithShape="1">
          <a:blip r:embed="rId2" cstate="print"/>
          <a:srcRect l="43229"/>
          <a:stretch/>
        </p:blipFill>
        <p:spPr bwMode="auto">
          <a:xfrm>
            <a:off x="976393" y="1168397"/>
            <a:ext cx="4282699" cy="5189538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8C9928-0C4A-BB46-8AA9-4FD69718C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878" y="1168396"/>
            <a:ext cx="5875778" cy="48692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3D53A0-F8B0-7C4B-B357-26E85347964E}"/>
              </a:ext>
            </a:extLst>
          </p:cNvPr>
          <p:cNvSpPr txBox="1"/>
          <p:nvPr/>
        </p:nvSpPr>
        <p:spPr>
          <a:xfrm>
            <a:off x="5687878" y="2956704"/>
            <a:ext cx="1133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Targeting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Template</a:t>
            </a:r>
          </a:p>
        </p:txBody>
      </p:sp>
    </p:spTree>
    <p:extLst>
      <p:ext uri="{BB962C8B-B14F-4D97-AF65-F5344CB8AC3E}">
        <p14:creationId xmlns:p14="http://schemas.microsoft.com/office/powerpoint/2010/main" val="1477216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5912" y="214290"/>
            <a:ext cx="9930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How Do You Get Your Targeting Template Into a Mouse?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00FF72-3E6B-6448-930C-788DA6046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894" y="1326718"/>
            <a:ext cx="3409627" cy="53579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7F1E7-D325-9644-A11C-92C8A1ED3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900" y="1326718"/>
            <a:ext cx="3218266" cy="48394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DCFAB9-E8FB-4A47-A5CD-97E91FAFB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5166" y="1485867"/>
            <a:ext cx="3283790" cy="503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96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4DF5214-4EAA-6745-B35C-F11F97762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550"/>
            <a:ext cx="10515600" cy="784543"/>
          </a:xfrm>
        </p:spPr>
        <p:txBody>
          <a:bodyPr/>
          <a:lstStyle/>
          <a:p>
            <a:pPr algn="ctr"/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The Mouse Genetic Toolbox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C78CF9-691D-8745-AA33-CC13B56C522D}"/>
              </a:ext>
            </a:extLst>
          </p:cNvPr>
          <p:cNvSpPr txBox="1"/>
          <p:nvPr/>
        </p:nvSpPr>
        <p:spPr>
          <a:xfrm>
            <a:off x="2483472" y="823422"/>
            <a:ext cx="7225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Homologous Recombineering in Mice Using </a:t>
            </a:r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Cre</a:t>
            </a:r>
            <a:endParaRPr lang="en-US" sz="2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117DBC-CB1D-9446-9EFD-E29F9B564F17}"/>
              </a:ext>
            </a:extLst>
          </p:cNvPr>
          <p:cNvSpPr txBox="1"/>
          <p:nvPr/>
        </p:nvSpPr>
        <p:spPr>
          <a:xfrm>
            <a:off x="197463" y="1513558"/>
            <a:ext cx="10333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Not a fast may to generate mice includes multiple crosses.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Integration into the endogenous locus and uses endogenous promoter.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Can be used to knockout one or both alleles of a gene.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Can be used to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knockin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an altered allele (mutant, tagged etc.)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964230-B3DC-9E48-AC23-203D5FA4D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14" y="2796743"/>
            <a:ext cx="3721616" cy="39960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5838DA-2BB1-3549-9D6D-6ECA48B62384}"/>
              </a:ext>
            </a:extLst>
          </p:cNvPr>
          <p:cNvSpPr txBox="1"/>
          <p:nvPr/>
        </p:nvSpPr>
        <p:spPr>
          <a:xfrm>
            <a:off x="4182660" y="3251816"/>
            <a:ext cx="33393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LoxP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site contains internal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8bp non-palindromic sequence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surrounded by 13bp inverted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repeat.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9CE703A-6FD8-5E4F-951C-99C94F03CE58}"/>
              </a:ext>
            </a:extLst>
          </p:cNvPr>
          <p:cNvCxnSpPr>
            <a:cxnSpLocks/>
          </p:cNvCxnSpPr>
          <p:nvPr/>
        </p:nvCxnSpPr>
        <p:spPr>
          <a:xfrm flipH="1">
            <a:off x="6964208" y="2330977"/>
            <a:ext cx="1431144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BFF77A7E-11E4-AB4E-AD4A-BDC6F3C1F535}"/>
              </a:ext>
            </a:extLst>
          </p:cNvPr>
          <p:cNvGrpSpPr/>
          <p:nvPr/>
        </p:nvGrpSpPr>
        <p:grpSpPr>
          <a:xfrm>
            <a:off x="8162877" y="1030902"/>
            <a:ext cx="3831660" cy="5642155"/>
            <a:chOff x="8395352" y="1100443"/>
            <a:chExt cx="3831660" cy="564215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A904140-EABD-8645-9033-E818356DD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95352" y="1371454"/>
              <a:ext cx="3575220" cy="537114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F434053-48B3-FE43-9415-4A4E116E0E30}"/>
                </a:ext>
              </a:extLst>
            </p:cNvPr>
            <p:cNvSpPr txBox="1"/>
            <p:nvPr/>
          </p:nvSpPr>
          <p:spPr>
            <a:xfrm>
              <a:off x="11019622" y="1100443"/>
              <a:ext cx="12073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Targeting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Template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B95E01A-7304-674A-9FF6-8349A32E67AA}"/>
              </a:ext>
            </a:extLst>
          </p:cNvPr>
          <p:cNvSpPr txBox="1"/>
          <p:nvPr/>
        </p:nvSpPr>
        <p:spPr>
          <a:xfrm>
            <a:off x="4182660" y="4566589"/>
            <a:ext cx="34504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is an enzyme, specifically,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DNA recombinase that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identifies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LoxP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sites.</a:t>
            </a:r>
          </a:p>
        </p:txBody>
      </p:sp>
    </p:spTree>
    <p:extLst>
      <p:ext uri="{BB962C8B-B14F-4D97-AF65-F5344CB8AC3E}">
        <p14:creationId xmlns:p14="http://schemas.microsoft.com/office/powerpoint/2010/main" val="140162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4DF5214-4EAA-6745-B35C-F11F97762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550"/>
            <a:ext cx="10515600" cy="784543"/>
          </a:xfrm>
        </p:spPr>
        <p:txBody>
          <a:bodyPr/>
          <a:lstStyle/>
          <a:p>
            <a:pPr algn="ctr"/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The Mouse Genetic Toolbox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C78CF9-691D-8745-AA33-CC13B56C522D}"/>
              </a:ext>
            </a:extLst>
          </p:cNvPr>
          <p:cNvSpPr txBox="1"/>
          <p:nvPr/>
        </p:nvSpPr>
        <p:spPr>
          <a:xfrm>
            <a:off x="2483472" y="823422"/>
            <a:ext cx="7225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Homologous Recombineering in Mice Using </a:t>
            </a:r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Cre</a:t>
            </a:r>
            <a:endParaRPr lang="en-US" sz="2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9C0C5E-4784-5647-B774-92555395E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593" y="1350955"/>
            <a:ext cx="6276813" cy="4797109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4BB62CB-18DC-4B42-B88B-E9CD2123083C}"/>
              </a:ext>
            </a:extLst>
          </p:cNvPr>
          <p:cNvCxnSpPr>
            <a:cxnSpLocks/>
          </p:cNvCxnSpPr>
          <p:nvPr/>
        </p:nvCxnSpPr>
        <p:spPr>
          <a:xfrm flipH="1">
            <a:off x="8992955" y="2083003"/>
            <a:ext cx="1065445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E05BDB8-890F-FB4F-A977-9BD7287E6AD7}"/>
              </a:ext>
            </a:extLst>
          </p:cNvPr>
          <p:cNvSpPr txBox="1"/>
          <p:nvPr/>
        </p:nvSpPr>
        <p:spPr>
          <a:xfrm>
            <a:off x="10213384" y="1621338"/>
            <a:ext cx="13401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Targeted</a:t>
            </a:r>
          </a:p>
          <a:p>
            <a:r>
              <a:rPr lang="en-US" dirty="0"/>
              <a:t>Endogenous</a:t>
            </a:r>
          </a:p>
          <a:p>
            <a:r>
              <a:rPr lang="en-US" dirty="0"/>
              <a:t>Gene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7886CD6-4D09-4546-9751-01BD243D364B}"/>
              </a:ext>
            </a:extLst>
          </p:cNvPr>
          <p:cNvCxnSpPr>
            <a:cxnSpLocks/>
          </p:cNvCxnSpPr>
          <p:nvPr/>
        </p:nvCxnSpPr>
        <p:spPr>
          <a:xfrm>
            <a:off x="2247254" y="2083003"/>
            <a:ext cx="987035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59A047C-5A94-3147-B75B-920874AB7443}"/>
              </a:ext>
            </a:extLst>
          </p:cNvPr>
          <p:cNvSpPr txBox="1"/>
          <p:nvPr/>
        </p:nvSpPr>
        <p:spPr>
          <a:xfrm>
            <a:off x="384000" y="1621338"/>
            <a:ext cx="16204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Transgene</a:t>
            </a:r>
          </a:p>
          <a:p>
            <a:r>
              <a:rPr lang="en-US" dirty="0"/>
              <a:t>Overexpressing</a:t>
            </a:r>
          </a:p>
          <a:p>
            <a:r>
              <a:rPr lang="en-US" dirty="0" err="1"/>
              <a:t>Cre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076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0765" y="23813"/>
            <a:ext cx="10188146" cy="8382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Using a Conditional Nf2 knockout to Study Skin Biology</a:t>
            </a:r>
          </a:p>
        </p:txBody>
      </p:sp>
      <p:grpSp>
        <p:nvGrpSpPr>
          <p:cNvPr id="21632" name="Group 21631"/>
          <p:cNvGrpSpPr/>
          <p:nvPr/>
        </p:nvGrpSpPr>
        <p:grpSpPr>
          <a:xfrm>
            <a:off x="1752601" y="3657600"/>
            <a:ext cx="4584243" cy="2910140"/>
            <a:chOff x="228600" y="3657600"/>
            <a:chExt cx="4584243" cy="2910140"/>
          </a:xfrm>
        </p:grpSpPr>
        <p:pic>
          <p:nvPicPr>
            <p:cNvPr id="21847" name="Picture 327"/>
            <p:cNvPicPr>
              <a:picLocks noChangeAspect="1" noChangeArrowheads="1"/>
            </p:cNvPicPr>
            <p:nvPr/>
          </p:nvPicPr>
          <p:blipFill>
            <a:blip r:embed="rId3"/>
            <a:srcRect b="6207"/>
            <a:stretch>
              <a:fillRect/>
            </a:stretch>
          </p:blipFill>
          <p:spPr bwMode="auto">
            <a:xfrm>
              <a:off x="228600" y="4038599"/>
              <a:ext cx="2133600" cy="19939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1848" name="TextBox 328"/>
            <p:cNvSpPr txBox="1">
              <a:spLocks noChangeArrowheads="1"/>
            </p:cNvSpPr>
            <p:nvPr/>
          </p:nvSpPr>
          <p:spPr bwMode="auto">
            <a:xfrm>
              <a:off x="703263" y="3657600"/>
              <a:ext cx="109036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u="sng"/>
                <a:t>wild-type</a:t>
              </a:r>
            </a:p>
          </p:txBody>
        </p:sp>
        <p:pic>
          <p:nvPicPr>
            <p:cNvPr id="21843" name="Picture 32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89213" y="4038599"/>
              <a:ext cx="2171700" cy="2000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844" name="TextBox 329"/>
            <p:cNvSpPr txBox="1">
              <a:spLocks noChangeArrowheads="1"/>
            </p:cNvSpPr>
            <p:nvPr/>
          </p:nvSpPr>
          <p:spPr bwMode="auto">
            <a:xfrm>
              <a:off x="3082925" y="3657600"/>
              <a:ext cx="11747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u="sng">
                  <a:latin typeface="Helvetica" pitchFamily="28" charset="0"/>
                  <a:ea typeface="Helvetica" pitchFamily="28" charset="0"/>
                  <a:cs typeface="Helvetica" pitchFamily="28" charset="0"/>
                </a:rPr>
                <a:t>wild-type</a:t>
              </a:r>
            </a:p>
          </p:txBody>
        </p:sp>
        <p:sp>
          <p:nvSpPr>
            <p:cNvPr id="21845" name="Text Box 1048"/>
            <p:cNvSpPr txBox="1">
              <a:spLocks noChangeArrowheads="1"/>
            </p:cNvSpPr>
            <p:nvPr/>
          </p:nvSpPr>
          <p:spPr bwMode="auto">
            <a:xfrm>
              <a:off x="3579813" y="5982965"/>
              <a:ext cx="123303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1600" b="1" dirty="0">
                  <a:solidFill>
                    <a:srgbClr val="008000"/>
                  </a:solidFill>
                  <a:latin typeface="Helvetica" pitchFamily="28" charset="0"/>
                  <a:ea typeface="Helvetica" pitchFamily="28" charset="0"/>
                  <a:cs typeface="Helvetica" pitchFamily="28" charset="0"/>
                  <a:sym typeface="Symbol" pitchFamily="28" charset="2"/>
                </a:rPr>
                <a:t>Green:</a:t>
              </a:r>
            </a:p>
            <a:p>
              <a:pPr defTabSz="457200"/>
              <a:r>
                <a:rPr lang="en-US" sz="1600" dirty="0">
                  <a:solidFill>
                    <a:srgbClr val="008000"/>
                  </a:solidFill>
                  <a:latin typeface="Helvetica" pitchFamily="28" charset="0"/>
                  <a:ea typeface="Helvetica" pitchFamily="28" charset="0"/>
                  <a:cs typeface="Helvetica" pitchFamily="28" charset="0"/>
                  <a:sym typeface="Symbol" pitchFamily="28" charset="2"/>
                </a:rPr>
                <a:t></a:t>
              </a:r>
              <a:r>
                <a:rPr lang="en-US" sz="1600" b="1" dirty="0">
                  <a:solidFill>
                    <a:srgbClr val="008000"/>
                  </a:solidFill>
                  <a:latin typeface="Helvetica" pitchFamily="28" charset="0"/>
                  <a:ea typeface="Helvetica" pitchFamily="28" charset="0"/>
                  <a:cs typeface="Helvetica" pitchFamily="28" charset="0"/>
                </a:rPr>
                <a:t>4-Integrin</a:t>
              </a:r>
              <a:endParaRPr lang="en-US" sz="1600" dirty="0">
                <a:solidFill>
                  <a:srgbClr val="008000"/>
                </a:solidFill>
                <a:latin typeface="Helvetica" pitchFamily="28" charset="0"/>
                <a:ea typeface="Helvetica" pitchFamily="28" charset="0"/>
                <a:cs typeface="Helvetica" pitchFamily="28" charset="0"/>
              </a:endParaRPr>
            </a:p>
          </p:txBody>
        </p:sp>
        <p:sp>
          <p:nvSpPr>
            <p:cNvPr id="21846" name="TextBox 341"/>
            <p:cNvSpPr txBox="1">
              <a:spLocks noChangeArrowheads="1"/>
            </p:cNvSpPr>
            <p:nvPr/>
          </p:nvSpPr>
          <p:spPr bwMode="auto">
            <a:xfrm>
              <a:off x="2513013" y="5982965"/>
              <a:ext cx="692150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latin typeface="Helvetica" pitchFamily="28" charset="0"/>
                  <a:ea typeface="Helvetica" pitchFamily="28" charset="0"/>
                  <a:cs typeface="Helvetica" pitchFamily="28" charset="0"/>
                </a:rPr>
                <a:t>Red:</a:t>
              </a:r>
            </a:p>
            <a:p>
              <a:r>
                <a:rPr lang="en-US" sz="1600" b="1" dirty="0">
                  <a:solidFill>
                    <a:srgbClr val="FF0000"/>
                  </a:solidFill>
                  <a:latin typeface="Helvetica" pitchFamily="28" charset="0"/>
                  <a:ea typeface="Helvetica" pitchFamily="28" charset="0"/>
                  <a:cs typeface="Helvetica" pitchFamily="28" charset="0"/>
                </a:rPr>
                <a:t>Actin</a:t>
              </a:r>
            </a:p>
          </p:txBody>
        </p:sp>
      </p:grp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96114" y="4083304"/>
            <a:ext cx="3290887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96114" y="4807204"/>
            <a:ext cx="3290887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6959600" y="5970372"/>
            <a:ext cx="2184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latin typeface="Helvetica" pitchFamily="28" charset="0"/>
              </a:rPr>
              <a:t>Vasioukhin</a:t>
            </a:r>
            <a:r>
              <a:rPr lang="en-US" sz="1600" dirty="0">
                <a:latin typeface="Helvetica" pitchFamily="28" charset="0"/>
              </a:rPr>
              <a:t> et al. 1999</a:t>
            </a:r>
          </a:p>
        </p:txBody>
      </p:sp>
      <p:sp>
        <p:nvSpPr>
          <p:cNvPr id="21512" name="Rectangle 9"/>
          <p:cNvSpPr>
            <a:spLocks noChangeArrowheads="1"/>
          </p:cNvSpPr>
          <p:nvPr/>
        </p:nvSpPr>
        <p:spPr bwMode="auto">
          <a:xfrm>
            <a:off x="7392988" y="3776916"/>
            <a:ext cx="253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Helvetica" pitchFamily="28" charset="0"/>
              </a:rPr>
              <a:t>Keratin 14-Cre Mouse</a:t>
            </a:r>
            <a:endParaRPr lang="en-US" sz="1600" b="1" dirty="0">
              <a:latin typeface="Helvetica" pitchFamily="28" charset="0"/>
            </a:endParaRPr>
          </a:p>
        </p:txBody>
      </p:sp>
      <p:grpSp>
        <p:nvGrpSpPr>
          <p:cNvPr id="21631" name="Group 21630"/>
          <p:cNvGrpSpPr/>
          <p:nvPr/>
        </p:nvGrpSpPr>
        <p:grpSpPr>
          <a:xfrm>
            <a:off x="6910242" y="1089815"/>
            <a:ext cx="4853389" cy="2676638"/>
            <a:chOff x="5435600" y="2528888"/>
            <a:chExt cx="3556000" cy="2003962"/>
          </a:xfrm>
        </p:grpSpPr>
        <p:sp>
          <p:nvSpPr>
            <p:cNvPr id="21511" name="Text Box 8"/>
            <p:cNvSpPr txBox="1">
              <a:spLocks noChangeArrowheads="1"/>
            </p:cNvSpPr>
            <p:nvPr/>
          </p:nvSpPr>
          <p:spPr bwMode="auto">
            <a:xfrm>
              <a:off x="6483350" y="2528888"/>
              <a:ext cx="184056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>
                  <a:latin typeface="Helvetica" pitchFamily="28" charset="0"/>
                </a:rPr>
                <a:t>Nf2</a:t>
              </a:r>
              <a:r>
                <a:rPr lang="en-US" b="1" baseline="30000" dirty="0">
                  <a:latin typeface="Helvetica" pitchFamily="28" charset="0"/>
                </a:rPr>
                <a:t>lox/lox</a:t>
              </a:r>
              <a:r>
                <a:rPr lang="en-US" b="1" dirty="0">
                  <a:latin typeface="Helvetica" pitchFamily="28" charset="0"/>
                </a:rPr>
                <a:t> Mouse</a:t>
              </a:r>
              <a:endParaRPr lang="en-US" sz="1600" b="1" dirty="0">
                <a:latin typeface="Helvetica" pitchFamily="28" charset="0"/>
              </a:endParaRPr>
            </a:p>
          </p:txBody>
        </p:sp>
        <p:sp>
          <p:nvSpPr>
            <p:cNvPr id="21513" name="Text Box 10"/>
            <p:cNvSpPr txBox="1">
              <a:spLocks noChangeArrowheads="1"/>
            </p:cNvSpPr>
            <p:nvPr/>
          </p:nvSpPr>
          <p:spPr bwMode="auto">
            <a:xfrm>
              <a:off x="5435600" y="4196300"/>
              <a:ext cx="214947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 err="1">
                  <a:latin typeface="Helvetica" pitchFamily="28" charset="0"/>
                </a:rPr>
                <a:t>Giovannini</a:t>
              </a:r>
              <a:r>
                <a:rPr lang="en-US" sz="1600" dirty="0">
                  <a:latin typeface="Helvetica" pitchFamily="28" charset="0"/>
                </a:rPr>
                <a:t> et al. 2000</a:t>
              </a:r>
            </a:p>
          </p:txBody>
        </p:sp>
        <p:pic>
          <p:nvPicPr>
            <p:cNvPr id="21514" name="Picture 337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5400000">
              <a:off x="6650831" y="1850232"/>
              <a:ext cx="1335087" cy="3346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648" name="Group 21647"/>
          <p:cNvGrpSpPr/>
          <p:nvPr/>
        </p:nvGrpSpPr>
        <p:grpSpPr>
          <a:xfrm>
            <a:off x="899967" y="762000"/>
            <a:ext cx="5867400" cy="2627880"/>
            <a:chOff x="228600" y="762000"/>
            <a:chExt cx="5867400" cy="2627880"/>
          </a:xfrm>
        </p:grpSpPr>
        <p:grpSp>
          <p:nvGrpSpPr>
            <p:cNvPr id="21634" name="Group 21633"/>
            <p:cNvGrpSpPr/>
            <p:nvPr/>
          </p:nvGrpSpPr>
          <p:grpSpPr>
            <a:xfrm>
              <a:off x="228600" y="762000"/>
              <a:ext cx="5867400" cy="2305050"/>
              <a:chOff x="228600" y="762000"/>
              <a:chExt cx="5867400" cy="2305050"/>
            </a:xfrm>
          </p:grpSpPr>
          <p:sp>
            <p:nvSpPr>
              <p:cNvPr id="21516" name="Rectangle 37"/>
              <p:cNvSpPr>
                <a:spLocks noChangeAspect="1" noChangeArrowheads="1"/>
              </p:cNvSpPr>
              <p:nvPr/>
            </p:nvSpPr>
            <p:spPr bwMode="auto">
              <a:xfrm>
                <a:off x="2727325" y="1905000"/>
                <a:ext cx="587375" cy="47942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5" name="Group 4"/>
              <p:cNvGrpSpPr>
                <a:grpSpLocks noChangeAspect="1"/>
              </p:cNvGrpSpPr>
              <p:nvPr/>
            </p:nvGrpSpPr>
            <p:grpSpPr bwMode="auto">
              <a:xfrm>
                <a:off x="2587625" y="2667000"/>
                <a:ext cx="601663" cy="400050"/>
                <a:chOff x="2386" y="3731"/>
                <a:chExt cx="465" cy="336"/>
              </a:xfrm>
            </p:grpSpPr>
            <p:sp>
              <p:nvSpPr>
                <p:cNvPr id="21829" name="AutoShape 5"/>
                <p:cNvSpPr>
                  <a:spLocks noChangeAspect="1" noChangeArrowheads="1"/>
                </p:cNvSpPr>
                <p:nvPr/>
              </p:nvSpPr>
              <p:spPr bwMode="auto">
                <a:xfrm>
                  <a:off x="2515" y="3752"/>
                  <a:ext cx="193" cy="250"/>
                </a:xfrm>
                <a:prstGeom prst="bracketPair">
                  <a:avLst>
                    <a:gd name="adj" fmla="val 16667"/>
                  </a:avLst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6" name="Group 6"/>
                <p:cNvGrpSpPr>
                  <a:grpSpLocks noChangeAspect="1"/>
                </p:cNvGrpSpPr>
                <p:nvPr/>
              </p:nvGrpSpPr>
              <p:grpSpPr bwMode="auto">
                <a:xfrm>
                  <a:off x="2386" y="3731"/>
                  <a:ext cx="115" cy="293"/>
                  <a:chOff x="678" y="2014"/>
                  <a:chExt cx="115" cy="293"/>
                </a:xfrm>
              </p:grpSpPr>
              <p:sp>
                <p:nvSpPr>
                  <p:cNvPr id="21837" name="Line 7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700" y="2057"/>
                    <a:ext cx="93" cy="10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838" name="Line 8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750" y="2014"/>
                    <a:ext cx="36" cy="14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839" name="Line 9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00" y="2160"/>
                    <a:ext cx="7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840" name="Line 10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00" y="2160"/>
                    <a:ext cx="78" cy="10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841" name="Line 11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71" y="2160"/>
                    <a:ext cx="7" cy="14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842" name="Line 12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2160"/>
                    <a:ext cx="93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" name="Group 13"/>
                <p:cNvGrpSpPr>
                  <a:grpSpLocks noChangeAspect="1"/>
                </p:cNvGrpSpPr>
                <p:nvPr/>
              </p:nvGrpSpPr>
              <p:grpSpPr bwMode="auto">
                <a:xfrm>
                  <a:off x="2722" y="3760"/>
                  <a:ext cx="129" cy="307"/>
                  <a:chOff x="1014" y="2043"/>
                  <a:chExt cx="129" cy="307"/>
                </a:xfrm>
              </p:grpSpPr>
              <p:sp>
                <p:nvSpPr>
                  <p:cNvPr id="21832" name="Line 14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014" y="2043"/>
                    <a:ext cx="43" cy="11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833" name="Line 1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014" y="2079"/>
                    <a:ext cx="93" cy="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834" name="Line 1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14" y="2172"/>
                    <a:ext cx="129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835" name="Line 1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21" y="2172"/>
                    <a:ext cx="100" cy="10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836" name="Line 1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22" y="2172"/>
                    <a:ext cx="21" cy="17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1518" name="Text Box 19"/>
              <p:cNvSpPr txBox="1">
                <a:spLocks noChangeAspect="1" noChangeArrowheads="1"/>
              </p:cNvSpPr>
              <p:nvPr/>
            </p:nvSpPr>
            <p:spPr bwMode="auto">
              <a:xfrm>
                <a:off x="3136900" y="2732088"/>
                <a:ext cx="2122488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b="1" dirty="0">
                    <a:latin typeface="Helvetica" pitchFamily="28" charset="0"/>
                  </a:rPr>
                  <a:t>:</a:t>
                </a:r>
                <a:r>
                  <a:rPr lang="en-US" sz="1400" b="1" dirty="0" err="1">
                    <a:latin typeface="Helvetica" pitchFamily="28" charset="0"/>
                  </a:rPr>
                  <a:t>Adherens</a:t>
                </a:r>
                <a:r>
                  <a:rPr lang="en-US" sz="1400" b="1" dirty="0">
                    <a:latin typeface="Helvetica" pitchFamily="28" charset="0"/>
                  </a:rPr>
                  <a:t> Junctions</a:t>
                </a:r>
                <a:endParaRPr lang="en-US" b="1" dirty="0">
                  <a:latin typeface="Helvetica" pitchFamily="28" charset="0"/>
                </a:endParaRPr>
              </a:p>
            </p:txBody>
          </p:sp>
          <p:sp>
            <p:nvSpPr>
              <p:cNvPr id="21519" name="Oval 20"/>
              <p:cNvSpPr>
                <a:spLocks noChangeAspect="1" noChangeArrowheads="1"/>
              </p:cNvSpPr>
              <p:nvPr/>
            </p:nvSpPr>
            <p:spPr bwMode="auto">
              <a:xfrm>
                <a:off x="366713" y="2760663"/>
                <a:ext cx="320675" cy="260350"/>
              </a:xfrm>
              <a:prstGeom prst="ellipse">
                <a:avLst/>
              </a:prstGeom>
              <a:solidFill>
                <a:srgbClr val="FF021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20" name="Text Box 21"/>
              <p:cNvSpPr txBox="1">
                <a:spLocks noChangeAspect="1" noChangeArrowheads="1"/>
              </p:cNvSpPr>
              <p:nvPr/>
            </p:nvSpPr>
            <p:spPr bwMode="auto">
              <a:xfrm>
                <a:off x="661988" y="2762250"/>
                <a:ext cx="1703387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b="1" dirty="0">
                    <a:latin typeface="Helvetica" pitchFamily="28" charset="0"/>
                  </a:rPr>
                  <a:t>:Tight Junctions</a:t>
                </a:r>
              </a:p>
            </p:txBody>
          </p:sp>
          <p:sp>
            <p:nvSpPr>
              <p:cNvPr id="21521" name="AutoShape 22"/>
              <p:cNvSpPr>
                <a:spLocks noChangeAspect="1"/>
              </p:cNvSpPr>
              <p:nvPr/>
            </p:nvSpPr>
            <p:spPr bwMode="auto">
              <a:xfrm>
                <a:off x="2154238" y="2058988"/>
                <a:ext cx="82550" cy="357187"/>
              </a:xfrm>
              <a:prstGeom prst="leftBracket">
                <a:avLst>
                  <a:gd name="adj" fmla="val 39203"/>
                </a:avLst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22" name="Text Box 23"/>
              <p:cNvSpPr txBox="1">
                <a:spLocks noChangeAspect="1" noChangeArrowheads="1"/>
              </p:cNvSpPr>
              <p:nvPr/>
            </p:nvSpPr>
            <p:spPr bwMode="auto">
              <a:xfrm>
                <a:off x="990600" y="1981200"/>
                <a:ext cx="1001713" cy="274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latin typeface="Helvetica" pitchFamily="28" charset="0"/>
                  </a:rPr>
                  <a:t>Keratin 14</a:t>
                </a:r>
              </a:p>
            </p:txBody>
          </p:sp>
          <p:sp>
            <p:nvSpPr>
              <p:cNvPr id="21523" name="AutoShape 24"/>
              <p:cNvSpPr>
                <a:spLocks noChangeAspect="1"/>
              </p:cNvSpPr>
              <p:nvPr/>
            </p:nvSpPr>
            <p:spPr bwMode="auto">
              <a:xfrm>
                <a:off x="1912938" y="1114425"/>
                <a:ext cx="146050" cy="817563"/>
              </a:xfrm>
              <a:prstGeom prst="leftBracket">
                <a:avLst>
                  <a:gd name="adj" fmla="val 50717"/>
                </a:avLst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24" name="Text Box 25"/>
              <p:cNvSpPr txBox="1">
                <a:spLocks noChangeAspect="1" noChangeArrowheads="1"/>
              </p:cNvSpPr>
              <p:nvPr/>
            </p:nvSpPr>
            <p:spPr bwMode="auto">
              <a:xfrm>
                <a:off x="962025" y="1455738"/>
                <a:ext cx="909638" cy="274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 b="1">
                    <a:latin typeface="Helvetica" pitchFamily="28" charset="0"/>
                  </a:rPr>
                  <a:t>Keratin 1</a:t>
                </a:r>
              </a:p>
            </p:txBody>
          </p:sp>
          <p:sp>
            <p:nvSpPr>
              <p:cNvPr id="21525" name="Text Box 27"/>
              <p:cNvSpPr txBox="1">
                <a:spLocks noChangeAspect="1" noChangeArrowheads="1"/>
              </p:cNvSpPr>
              <p:nvPr/>
            </p:nvSpPr>
            <p:spPr bwMode="auto">
              <a:xfrm>
                <a:off x="4919663" y="2463800"/>
                <a:ext cx="1176337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b="1">
                    <a:latin typeface="Helvetica" pitchFamily="28" charset="0"/>
                    <a:sym typeface="Symbol" pitchFamily="28" charset="2"/>
                  </a:rPr>
                  <a:t></a:t>
                </a:r>
                <a:r>
                  <a:rPr lang="en-US" sz="1400" b="1">
                    <a:latin typeface="Helvetica" pitchFamily="28" charset="0"/>
                  </a:rPr>
                  <a:t>4 Integrin</a:t>
                </a:r>
                <a:endParaRPr lang="en-US" sz="1200" b="1">
                  <a:latin typeface="Helvetica" pitchFamily="28" charset="0"/>
                </a:endParaRPr>
              </a:p>
            </p:txBody>
          </p:sp>
          <p:sp>
            <p:nvSpPr>
              <p:cNvPr id="21526" name="AutoShape 28"/>
              <p:cNvSpPr>
                <a:spLocks noChangeAspect="1" noChangeArrowheads="1"/>
              </p:cNvSpPr>
              <p:nvPr/>
            </p:nvSpPr>
            <p:spPr bwMode="auto">
              <a:xfrm>
                <a:off x="477838" y="1114425"/>
                <a:ext cx="185737" cy="1258888"/>
              </a:xfrm>
              <a:prstGeom prst="triangle">
                <a:avLst>
                  <a:gd name="adj" fmla="val 50000"/>
                </a:avLst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27" name="AutoShape 29"/>
              <p:cNvSpPr>
                <a:spLocks noChangeAspect="1" noChangeArrowheads="1"/>
              </p:cNvSpPr>
              <p:nvPr/>
            </p:nvSpPr>
            <p:spPr bwMode="auto">
              <a:xfrm rot="10800000">
                <a:off x="849313" y="1171575"/>
                <a:ext cx="187325" cy="125888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28" name="Text Box 30"/>
              <p:cNvSpPr txBox="1">
                <a:spLocks noChangeAspect="1" noChangeArrowheads="1"/>
              </p:cNvSpPr>
              <p:nvPr/>
            </p:nvSpPr>
            <p:spPr bwMode="auto">
              <a:xfrm>
                <a:off x="228600" y="762000"/>
                <a:ext cx="1323975" cy="2746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latin typeface="Helvetica" pitchFamily="28" charset="0"/>
                  </a:rPr>
                  <a:t>Differentiation</a:t>
                </a:r>
                <a:endParaRPr lang="en-US">
                  <a:latin typeface="Helvetica" pitchFamily="28" charset="0"/>
                </a:endParaRPr>
              </a:p>
            </p:txBody>
          </p:sp>
          <p:sp>
            <p:nvSpPr>
              <p:cNvPr id="21529" name="Text Box 31"/>
              <p:cNvSpPr txBox="1">
                <a:spLocks noChangeAspect="1" noChangeArrowheads="1"/>
              </p:cNvSpPr>
              <p:nvPr/>
            </p:nvSpPr>
            <p:spPr bwMode="auto">
              <a:xfrm>
                <a:off x="228600" y="2436813"/>
                <a:ext cx="1174750" cy="274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latin typeface="Helvetica" pitchFamily="28" charset="0"/>
                  </a:rPr>
                  <a:t>Proliferation</a:t>
                </a:r>
                <a:endParaRPr lang="en-US">
                  <a:latin typeface="Helvetica" pitchFamily="28" charset="0"/>
                </a:endParaRPr>
              </a:p>
            </p:txBody>
          </p:sp>
          <p:sp>
            <p:nvSpPr>
              <p:cNvPr id="21530" name="Line 33"/>
              <p:cNvSpPr>
                <a:spLocks noChangeAspect="1" noChangeShapeType="1"/>
              </p:cNvSpPr>
              <p:nvPr/>
            </p:nvSpPr>
            <p:spPr bwMode="auto">
              <a:xfrm>
                <a:off x="2119313" y="2392363"/>
                <a:ext cx="3379787" cy="58737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31" name="Line 34"/>
              <p:cNvSpPr>
                <a:spLocks noChangeAspect="1" noChangeShapeType="1"/>
              </p:cNvSpPr>
              <p:nvPr/>
            </p:nvSpPr>
            <p:spPr bwMode="auto">
              <a:xfrm flipH="1">
                <a:off x="2228850" y="2362200"/>
                <a:ext cx="3325813" cy="119063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32" name="Line 35"/>
              <p:cNvSpPr>
                <a:spLocks noChangeAspect="1" noChangeShapeType="1"/>
              </p:cNvSpPr>
              <p:nvPr/>
            </p:nvSpPr>
            <p:spPr bwMode="auto">
              <a:xfrm>
                <a:off x="2109788" y="2430463"/>
                <a:ext cx="3325812" cy="79375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33" name="Rectangle 36"/>
              <p:cNvSpPr>
                <a:spLocks noChangeAspect="1" noChangeArrowheads="1"/>
              </p:cNvSpPr>
              <p:nvPr/>
            </p:nvSpPr>
            <p:spPr bwMode="auto">
              <a:xfrm>
                <a:off x="2127250" y="1908175"/>
                <a:ext cx="584200" cy="47942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34" name="Rectangle 38"/>
              <p:cNvSpPr>
                <a:spLocks noChangeAspect="1" noChangeArrowheads="1"/>
              </p:cNvSpPr>
              <p:nvPr/>
            </p:nvSpPr>
            <p:spPr bwMode="auto">
              <a:xfrm>
                <a:off x="3343275" y="1901825"/>
                <a:ext cx="585788" cy="47942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35" name="Rectangle 39"/>
              <p:cNvSpPr>
                <a:spLocks noChangeAspect="1" noChangeArrowheads="1"/>
              </p:cNvSpPr>
              <p:nvPr/>
            </p:nvSpPr>
            <p:spPr bwMode="auto">
              <a:xfrm>
                <a:off x="3960813" y="1901825"/>
                <a:ext cx="584200" cy="47942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36" name="Rectangle 40"/>
              <p:cNvSpPr>
                <a:spLocks noChangeAspect="1" noChangeArrowheads="1"/>
              </p:cNvSpPr>
              <p:nvPr/>
            </p:nvSpPr>
            <p:spPr bwMode="auto">
              <a:xfrm>
                <a:off x="4589463" y="1901825"/>
                <a:ext cx="587375" cy="47942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37" name="Rectangle 41"/>
              <p:cNvSpPr>
                <a:spLocks noChangeAspect="1" noChangeArrowheads="1"/>
              </p:cNvSpPr>
              <p:nvPr/>
            </p:nvSpPr>
            <p:spPr bwMode="auto">
              <a:xfrm>
                <a:off x="5205413" y="1893888"/>
                <a:ext cx="585787" cy="47783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38" name="AutoShape 42"/>
              <p:cNvSpPr>
                <a:spLocks noChangeAspect="1" noChangeArrowheads="1"/>
              </p:cNvSpPr>
              <p:nvPr/>
            </p:nvSpPr>
            <p:spPr bwMode="auto">
              <a:xfrm>
                <a:off x="2263775" y="2051050"/>
                <a:ext cx="247650" cy="206375"/>
              </a:xfrm>
              <a:prstGeom prst="octagon">
                <a:avLst>
                  <a:gd name="adj" fmla="val 29287"/>
                </a:avLst>
              </a:prstGeom>
              <a:solidFill>
                <a:srgbClr val="C0C0C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39" name="AutoShape 43"/>
              <p:cNvSpPr>
                <a:spLocks noChangeAspect="1" noChangeArrowheads="1"/>
              </p:cNvSpPr>
              <p:nvPr/>
            </p:nvSpPr>
            <p:spPr bwMode="auto">
              <a:xfrm>
                <a:off x="3521075" y="2101850"/>
                <a:ext cx="207963" cy="179388"/>
              </a:xfrm>
              <a:prstGeom prst="octagon">
                <a:avLst>
                  <a:gd name="adj" fmla="val 29287"/>
                </a:avLst>
              </a:prstGeom>
              <a:solidFill>
                <a:srgbClr val="C0C0C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40" name="AutoShape 44"/>
              <p:cNvSpPr>
                <a:spLocks noChangeAspect="1" noChangeArrowheads="1"/>
              </p:cNvSpPr>
              <p:nvPr/>
            </p:nvSpPr>
            <p:spPr bwMode="auto">
              <a:xfrm>
                <a:off x="4137025" y="2063750"/>
                <a:ext cx="185738" cy="195263"/>
              </a:xfrm>
              <a:prstGeom prst="octagon">
                <a:avLst>
                  <a:gd name="adj" fmla="val 29287"/>
                </a:avLst>
              </a:prstGeom>
              <a:solidFill>
                <a:srgbClr val="C0C0C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41" name="AutoShape 45"/>
              <p:cNvSpPr>
                <a:spLocks noChangeAspect="1" noChangeArrowheads="1"/>
              </p:cNvSpPr>
              <p:nvPr/>
            </p:nvSpPr>
            <p:spPr bwMode="auto">
              <a:xfrm>
                <a:off x="5384800" y="2054225"/>
                <a:ext cx="174625" cy="165100"/>
              </a:xfrm>
              <a:prstGeom prst="octagon">
                <a:avLst>
                  <a:gd name="adj" fmla="val 29287"/>
                </a:avLst>
              </a:prstGeom>
              <a:solidFill>
                <a:srgbClr val="C0C0C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42" name="AutoShape 46"/>
              <p:cNvSpPr>
                <a:spLocks noChangeAspect="1" noChangeArrowheads="1"/>
              </p:cNvSpPr>
              <p:nvPr/>
            </p:nvSpPr>
            <p:spPr bwMode="auto">
              <a:xfrm>
                <a:off x="2028825" y="1409700"/>
                <a:ext cx="336550" cy="477838"/>
              </a:xfrm>
              <a:prstGeom prst="octagon">
                <a:avLst>
                  <a:gd name="adj" fmla="val 29287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43" name="AutoShape 47"/>
              <p:cNvSpPr>
                <a:spLocks noChangeAspect="1" noChangeArrowheads="1"/>
              </p:cNvSpPr>
              <p:nvPr/>
            </p:nvSpPr>
            <p:spPr bwMode="auto">
              <a:xfrm>
                <a:off x="2387600" y="1401763"/>
                <a:ext cx="530225" cy="485775"/>
              </a:xfrm>
              <a:prstGeom prst="octagon">
                <a:avLst>
                  <a:gd name="adj" fmla="val 29287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44" name="AutoShape 48"/>
              <p:cNvSpPr>
                <a:spLocks noChangeAspect="1" noChangeArrowheads="1"/>
              </p:cNvSpPr>
              <p:nvPr/>
            </p:nvSpPr>
            <p:spPr bwMode="auto">
              <a:xfrm>
                <a:off x="2943225" y="1409700"/>
                <a:ext cx="334963" cy="477838"/>
              </a:xfrm>
              <a:prstGeom prst="octagon">
                <a:avLst>
                  <a:gd name="adj" fmla="val 29287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45" name="AutoShape 49"/>
              <p:cNvSpPr>
                <a:spLocks noChangeAspect="1" noChangeArrowheads="1"/>
              </p:cNvSpPr>
              <p:nvPr/>
            </p:nvSpPr>
            <p:spPr bwMode="auto">
              <a:xfrm>
                <a:off x="3302000" y="1409700"/>
                <a:ext cx="530225" cy="487363"/>
              </a:xfrm>
              <a:prstGeom prst="octagon">
                <a:avLst>
                  <a:gd name="adj" fmla="val 29287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46" name="AutoShape 50"/>
              <p:cNvSpPr>
                <a:spLocks noChangeAspect="1" noChangeArrowheads="1"/>
              </p:cNvSpPr>
              <p:nvPr/>
            </p:nvSpPr>
            <p:spPr bwMode="auto">
              <a:xfrm>
                <a:off x="3841750" y="1409700"/>
                <a:ext cx="334963" cy="477838"/>
              </a:xfrm>
              <a:prstGeom prst="octagon">
                <a:avLst>
                  <a:gd name="adj" fmla="val 29287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47" name="AutoShape 51"/>
              <p:cNvSpPr>
                <a:spLocks noChangeAspect="1" noChangeArrowheads="1"/>
              </p:cNvSpPr>
              <p:nvPr/>
            </p:nvSpPr>
            <p:spPr bwMode="auto">
              <a:xfrm>
                <a:off x="4200525" y="1409700"/>
                <a:ext cx="530225" cy="487363"/>
              </a:xfrm>
              <a:prstGeom prst="octagon">
                <a:avLst>
                  <a:gd name="adj" fmla="val 29287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48" name="AutoShape 52"/>
              <p:cNvSpPr>
                <a:spLocks noChangeAspect="1" noChangeArrowheads="1"/>
              </p:cNvSpPr>
              <p:nvPr/>
            </p:nvSpPr>
            <p:spPr bwMode="auto">
              <a:xfrm>
                <a:off x="4762500" y="1409700"/>
                <a:ext cx="336550" cy="477838"/>
              </a:xfrm>
              <a:prstGeom prst="octagon">
                <a:avLst>
                  <a:gd name="adj" fmla="val 29287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49" name="AutoShape 53"/>
              <p:cNvSpPr>
                <a:spLocks noChangeAspect="1" noChangeArrowheads="1"/>
              </p:cNvSpPr>
              <p:nvPr/>
            </p:nvSpPr>
            <p:spPr bwMode="auto">
              <a:xfrm>
                <a:off x="5119688" y="1409700"/>
                <a:ext cx="531812" cy="487363"/>
              </a:xfrm>
              <a:prstGeom prst="octagon">
                <a:avLst>
                  <a:gd name="adj" fmla="val 29287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50" name="Oval 54"/>
              <p:cNvSpPr>
                <a:spLocks noChangeAspect="1" noChangeArrowheads="1"/>
              </p:cNvSpPr>
              <p:nvPr/>
            </p:nvSpPr>
            <p:spPr bwMode="auto">
              <a:xfrm>
                <a:off x="2147888" y="1709738"/>
                <a:ext cx="141287" cy="109537"/>
              </a:xfrm>
              <a:prstGeom prst="ellipse">
                <a:avLst/>
              </a:prstGeom>
              <a:solidFill>
                <a:srgbClr val="C0C0C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51" name="Oval 55"/>
              <p:cNvSpPr>
                <a:spLocks noChangeAspect="1" noChangeArrowheads="1"/>
              </p:cNvSpPr>
              <p:nvPr/>
            </p:nvSpPr>
            <p:spPr bwMode="auto">
              <a:xfrm>
                <a:off x="2595563" y="1704975"/>
                <a:ext cx="142875" cy="107950"/>
              </a:xfrm>
              <a:prstGeom prst="ellipse">
                <a:avLst/>
              </a:prstGeom>
              <a:solidFill>
                <a:srgbClr val="C0C0C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52" name="Oval 56"/>
              <p:cNvSpPr>
                <a:spLocks noChangeAspect="1" noChangeArrowheads="1"/>
              </p:cNvSpPr>
              <p:nvPr/>
            </p:nvSpPr>
            <p:spPr bwMode="auto">
              <a:xfrm>
                <a:off x="3049588" y="1676400"/>
                <a:ext cx="141287" cy="107950"/>
              </a:xfrm>
              <a:prstGeom prst="ellipse">
                <a:avLst/>
              </a:prstGeom>
              <a:solidFill>
                <a:srgbClr val="C0C0C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53" name="Oval 57"/>
              <p:cNvSpPr>
                <a:spLocks noChangeAspect="1" noChangeArrowheads="1"/>
              </p:cNvSpPr>
              <p:nvPr/>
            </p:nvSpPr>
            <p:spPr bwMode="auto">
              <a:xfrm>
                <a:off x="3475038" y="1625600"/>
                <a:ext cx="139700" cy="109538"/>
              </a:xfrm>
              <a:prstGeom prst="ellipse">
                <a:avLst/>
              </a:prstGeom>
              <a:solidFill>
                <a:srgbClr val="C0C0C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54" name="Oval 58"/>
              <p:cNvSpPr>
                <a:spLocks noChangeAspect="1" noChangeArrowheads="1"/>
              </p:cNvSpPr>
              <p:nvPr/>
            </p:nvSpPr>
            <p:spPr bwMode="auto">
              <a:xfrm>
                <a:off x="3960813" y="1676400"/>
                <a:ext cx="141287" cy="107950"/>
              </a:xfrm>
              <a:prstGeom prst="ellipse">
                <a:avLst/>
              </a:prstGeom>
              <a:solidFill>
                <a:srgbClr val="C0C0C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55" name="Oval 59"/>
              <p:cNvSpPr>
                <a:spLocks noChangeAspect="1" noChangeArrowheads="1"/>
              </p:cNvSpPr>
              <p:nvPr/>
            </p:nvSpPr>
            <p:spPr bwMode="auto">
              <a:xfrm>
                <a:off x="4383088" y="1684338"/>
                <a:ext cx="141287" cy="109537"/>
              </a:xfrm>
              <a:prstGeom prst="ellipse">
                <a:avLst/>
              </a:prstGeom>
              <a:solidFill>
                <a:srgbClr val="C0C0C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56" name="Oval 60"/>
              <p:cNvSpPr>
                <a:spLocks noChangeAspect="1" noChangeArrowheads="1"/>
              </p:cNvSpPr>
              <p:nvPr/>
            </p:nvSpPr>
            <p:spPr bwMode="auto">
              <a:xfrm>
                <a:off x="4870450" y="1644650"/>
                <a:ext cx="139700" cy="109538"/>
              </a:xfrm>
              <a:prstGeom prst="ellipse">
                <a:avLst/>
              </a:prstGeom>
              <a:solidFill>
                <a:srgbClr val="C0C0C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57" name="Oval 61"/>
              <p:cNvSpPr>
                <a:spLocks noChangeAspect="1" noChangeArrowheads="1"/>
              </p:cNvSpPr>
              <p:nvPr/>
            </p:nvSpPr>
            <p:spPr bwMode="auto">
              <a:xfrm>
                <a:off x="5314950" y="1666875"/>
                <a:ext cx="141288" cy="107950"/>
              </a:xfrm>
              <a:prstGeom prst="ellipse">
                <a:avLst/>
              </a:prstGeom>
              <a:solidFill>
                <a:srgbClr val="C0C0C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58" name="AutoShape 62"/>
              <p:cNvSpPr>
                <a:spLocks noChangeAspect="1" noChangeArrowheads="1"/>
              </p:cNvSpPr>
              <p:nvPr/>
            </p:nvSpPr>
            <p:spPr bwMode="auto">
              <a:xfrm>
                <a:off x="2060575" y="1150938"/>
                <a:ext cx="846138" cy="258762"/>
              </a:xfrm>
              <a:prstGeom prst="hexagon">
                <a:avLst>
                  <a:gd name="adj" fmla="val 75209"/>
                  <a:gd name="vf" fmla="val 11547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59" name="AutoShape 63"/>
              <p:cNvSpPr>
                <a:spLocks noChangeAspect="1" noChangeArrowheads="1"/>
              </p:cNvSpPr>
              <p:nvPr/>
            </p:nvSpPr>
            <p:spPr bwMode="auto">
              <a:xfrm>
                <a:off x="2909888" y="1150938"/>
                <a:ext cx="844550" cy="258762"/>
              </a:xfrm>
              <a:prstGeom prst="hexagon">
                <a:avLst>
                  <a:gd name="adj" fmla="val 75068"/>
                  <a:gd name="vf" fmla="val 11547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60" name="AutoShape 64"/>
              <p:cNvSpPr>
                <a:spLocks noChangeAspect="1" noChangeArrowheads="1"/>
              </p:cNvSpPr>
              <p:nvPr/>
            </p:nvSpPr>
            <p:spPr bwMode="auto">
              <a:xfrm>
                <a:off x="3700463" y="1150938"/>
                <a:ext cx="844550" cy="258762"/>
              </a:xfrm>
              <a:prstGeom prst="hexagon">
                <a:avLst>
                  <a:gd name="adj" fmla="val 75068"/>
                  <a:gd name="vf" fmla="val 11547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61" name="AutoShape 65"/>
              <p:cNvSpPr>
                <a:spLocks noChangeAspect="1" noChangeArrowheads="1"/>
              </p:cNvSpPr>
              <p:nvPr/>
            </p:nvSpPr>
            <p:spPr bwMode="auto">
              <a:xfrm>
                <a:off x="4567238" y="1150938"/>
                <a:ext cx="842962" cy="258762"/>
              </a:xfrm>
              <a:prstGeom prst="hexagon">
                <a:avLst>
                  <a:gd name="adj" fmla="val 74926"/>
                  <a:gd name="vf" fmla="val 11547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62" name="Oval 66"/>
              <p:cNvSpPr>
                <a:spLocks noChangeAspect="1" noChangeArrowheads="1"/>
              </p:cNvSpPr>
              <p:nvPr/>
            </p:nvSpPr>
            <p:spPr bwMode="auto">
              <a:xfrm>
                <a:off x="2444750" y="1263650"/>
                <a:ext cx="141288" cy="107950"/>
              </a:xfrm>
              <a:prstGeom prst="ellipse">
                <a:avLst/>
              </a:prstGeom>
              <a:solidFill>
                <a:srgbClr val="C0C0C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63" name="Oval 67"/>
              <p:cNvSpPr>
                <a:spLocks noChangeAspect="1" noChangeArrowheads="1"/>
              </p:cNvSpPr>
              <p:nvPr/>
            </p:nvSpPr>
            <p:spPr bwMode="auto">
              <a:xfrm>
                <a:off x="3278188" y="1263650"/>
                <a:ext cx="141287" cy="107950"/>
              </a:xfrm>
              <a:prstGeom prst="ellipse">
                <a:avLst/>
              </a:prstGeom>
              <a:solidFill>
                <a:srgbClr val="C0C0C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64" name="Oval 68"/>
              <p:cNvSpPr>
                <a:spLocks noChangeAspect="1" noChangeArrowheads="1"/>
              </p:cNvSpPr>
              <p:nvPr/>
            </p:nvSpPr>
            <p:spPr bwMode="auto">
              <a:xfrm>
                <a:off x="4037013" y="1222375"/>
                <a:ext cx="139700" cy="107950"/>
              </a:xfrm>
              <a:prstGeom prst="ellipse">
                <a:avLst/>
              </a:prstGeom>
              <a:solidFill>
                <a:srgbClr val="C0C0C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65" name="Oval 69"/>
              <p:cNvSpPr>
                <a:spLocks noChangeAspect="1" noChangeArrowheads="1"/>
              </p:cNvSpPr>
              <p:nvPr/>
            </p:nvSpPr>
            <p:spPr bwMode="auto">
              <a:xfrm>
                <a:off x="4957763" y="1211263"/>
                <a:ext cx="141287" cy="107950"/>
              </a:xfrm>
              <a:prstGeom prst="ellipse">
                <a:avLst/>
              </a:prstGeom>
              <a:solidFill>
                <a:srgbClr val="C0C0C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66" name="AutoShape 70"/>
              <p:cNvSpPr>
                <a:spLocks noChangeAspect="1" noChangeArrowheads="1"/>
              </p:cNvSpPr>
              <p:nvPr/>
            </p:nvSpPr>
            <p:spPr bwMode="auto">
              <a:xfrm>
                <a:off x="1843088" y="885825"/>
                <a:ext cx="1939925" cy="2555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497 w 21600"/>
                  <a:gd name="T13" fmla="*/ 4561 h 21600"/>
                  <a:gd name="T14" fmla="*/ 17103 w 21600"/>
                  <a:gd name="T15" fmla="*/ 17039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67" name="AutoShape 71"/>
              <p:cNvSpPr>
                <a:spLocks noChangeAspect="1" noChangeArrowheads="1"/>
              </p:cNvSpPr>
              <p:nvPr/>
            </p:nvSpPr>
            <p:spPr bwMode="auto">
              <a:xfrm>
                <a:off x="3624263" y="898525"/>
                <a:ext cx="1939925" cy="25717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497 w 21600"/>
                  <a:gd name="T13" fmla="*/ 4533 h 21600"/>
                  <a:gd name="T14" fmla="*/ 17103 w 21600"/>
                  <a:gd name="T15" fmla="*/ 1706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68" name="AutoShape 72"/>
              <p:cNvSpPr>
                <a:spLocks noChangeAspect="1" noChangeArrowheads="1"/>
              </p:cNvSpPr>
              <p:nvPr/>
            </p:nvSpPr>
            <p:spPr bwMode="auto">
              <a:xfrm>
                <a:off x="2187575" y="2281238"/>
                <a:ext cx="215900" cy="20796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5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400"/>
                      <a:pt x="16199" y="7817"/>
                      <a:pt x="16199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lnTo>
                      <a:pt x="5400" y="108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69" name="AutoShape 73"/>
              <p:cNvSpPr>
                <a:spLocks noChangeAspect="1" noChangeArrowheads="1"/>
              </p:cNvSpPr>
              <p:nvPr/>
            </p:nvSpPr>
            <p:spPr bwMode="auto">
              <a:xfrm>
                <a:off x="2782888" y="2276475"/>
                <a:ext cx="215900" cy="2127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3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400"/>
                      <a:pt x="16199" y="7817"/>
                      <a:pt x="16199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lnTo>
                      <a:pt x="5400" y="108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70" name="AutoShape 74"/>
              <p:cNvSpPr>
                <a:spLocks noChangeAspect="1" noChangeArrowheads="1"/>
              </p:cNvSpPr>
              <p:nvPr/>
            </p:nvSpPr>
            <p:spPr bwMode="auto">
              <a:xfrm>
                <a:off x="3373438" y="2271713"/>
                <a:ext cx="212725" cy="21113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9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400"/>
                      <a:pt x="16199" y="7817"/>
                      <a:pt x="16199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lnTo>
                      <a:pt x="5400" y="108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71" name="AutoShape 75"/>
              <p:cNvSpPr>
                <a:spLocks noChangeAspect="1" noChangeArrowheads="1"/>
              </p:cNvSpPr>
              <p:nvPr/>
            </p:nvSpPr>
            <p:spPr bwMode="auto">
              <a:xfrm>
                <a:off x="4054475" y="2271713"/>
                <a:ext cx="215900" cy="21113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9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400"/>
                      <a:pt x="16199" y="7817"/>
                      <a:pt x="16199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lnTo>
                      <a:pt x="5400" y="108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72" name="AutoShape 76"/>
              <p:cNvSpPr>
                <a:spLocks noChangeAspect="1" noChangeArrowheads="1"/>
              </p:cNvSpPr>
              <p:nvPr/>
            </p:nvSpPr>
            <p:spPr bwMode="auto">
              <a:xfrm>
                <a:off x="4854575" y="2271713"/>
                <a:ext cx="215900" cy="21113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9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400"/>
                      <a:pt x="16199" y="7817"/>
                      <a:pt x="16199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lnTo>
                      <a:pt x="5400" y="108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73" name="AutoShape 77"/>
              <p:cNvSpPr>
                <a:spLocks noChangeAspect="1" noChangeArrowheads="1"/>
              </p:cNvSpPr>
              <p:nvPr/>
            </p:nvSpPr>
            <p:spPr bwMode="auto">
              <a:xfrm>
                <a:off x="5516563" y="2262188"/>
                <a:ext cx="215900" cy="2127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3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400"/>
                      <a:pt x="16199" y="7817"/>
                      <a:pt x="16199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lnTo>
                      <a:pt x="5400" y="108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8" name="Group 78"/>
              <p:cNvGrpSpPr>
                <a:grpSpLocks noChangeAspect="1"/>
              </p:cNvGrpSpPr>
              <p:nvPr/>
            </p:nvGrpSpPr>
            <p:grpSpPr bwMode="auto">
              <a:xfrm>
                <a:off x="2590800" y="1981200"/>
                <a:ext cx="260349" cy="219710"/>
                <a:chOff x="3427" y="3592"/>
                <a:chExt cx="465" cy="336"/>
              </a:xfrm>
            </p:grpSpPr>
            <p:sp>
              <p:nvSpPr>
                <p:cNvPr id="21815" name="AutoShape 79"/>
                <p:cNvSpPr>
                  <a:spLocks noChangeAspect="1" noChangeArrowheads="1"/>
                </p:cNvSpPr>
                <p:nvPr/>
              </p:nvSpPr>
              <p:spPr bwMode="auto">
                <a:xfrm>
                  <a:off x="3556" y="3613"/>
                  <a:ext cx="193" cy="250"/>
                </a:xfrm>
                <a:prstGeom prst="bracketPair">
                  <a:avLst>
                    <a:gd name="adj" fmla="val 16667"/>
                  </a:avLst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9" name="Group 80"/>
                <p:cNvGrpSpPr>
                  <a:grpSpLocks noChangeAspect="1"/>
                </p:cNvGrpSpPr>
                <p:nvPr/>
              </p:nvGrpSpPr>
              <p:grpSpPr bwMode="auto">
                <a:xfrm>
                  <a:off x="3427" y="3592"/>
                  <a:ext cx="115" cy="293"/>
                  <a:chOff x="678" y="2014"/>
                  <a:chExt cx="115" cy="293"/>
                </a:xfrm>
              </p:grpSpPr>
              <p:sp>
                <p:nvSpPr>
                  <p:cNvPr id="21823" name="Line 81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700" y="2057"/>
                    <a:ext cx="93" cy="10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824" name="Line 82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750" y="2014"/>
                    <a:ext cx="36" cy="14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825" name="Line 83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00" y="2160"/>
                    <a:ext cx="7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826" name="Line 8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00" y="2160"/>
                    <a:ext cx="78" cy="10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827" name="Line 8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71" y="2160"/>
                    <a:ext cx="7" cy="14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828" name="Line 86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2160"/>
                    <a:ext cx="93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3763" y="3621"/>
                  <a:ext cx="129" cy="307"/>
                  <a:chOff x="1014" y="2043"/>
                  <a:chExt cx="129" cy="307"/>
                </a:xfrm>
              </p:grpSpPr>
              <p:sp>
                <p:nvSpPr>
                  <p:cNvPr id="21818" name="Line 8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014" y="2043"/>
                    <a:ext cx="43" cy="11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819" name="Line 8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014" y="2079"/>
                    <a:ext cx="93" cy="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820" name="Line 9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14" y="2172"/>
                    <a:ext cx="129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821" name="Line 9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21" y="2172"/>
                    <a:ext cx="100" cy="10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822" name="Line 9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22" y="2172"/>
                    <a:ext cx="21" cy="17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1" name="Group 93"/>
              <p:cNvGrpSpPr>
                <a:grpSpLocks noChangeAspect="1"/>
              </p:cNvGrpSpPr>
              <p:nvPr/>
            </p:nvGrpSpPr>
            <p:grpSpPr bwMode="auto">
              <a:xfrm>
                <a:off x="3200400" y="1981200"/>
                <a:ext cx="261620" cy="219710"/>
                <a:chOff x="3427" y="3592"/>
                <a:chExt cx="465" cy="336"/>
              </a:xfrm>
            </p:grpSpPr>
            <p:sp>
              <p:nvSpPr>
                <p:cNvPr id="21801" name="AutoShape 94"/>
                <p:cNvSpPr>
                  <a:spLocks noChangeAspect="1" noChangeArrowheads="1"/>
                </p:cNvSpPr>
                <p:nvPr/>
              </p:nvSpPr>
              <p:spPr bwMode="auto">
                <a:xfrm>
                  <a:off x="3556" y="3613"/>
                  <a:ext cx="193" cy="250"/>
                </a:xfrm>
                <a:prstGeom prst="bracketPair">
                  <a:avLst>
                    <a:gd name="adj" fmla="val 16667"/>
                  </a:avLst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12" name="Group 95"/>
                <p:cNvGrpSpPr>
                  <a:grpSpLocks noChangeAspect="1"/>
                </p:cNvGrpSpPr>
                <p:nvPr/>
              </p:nvGrpSpPr>
              <p:grpSpPr bwMode="auto">
                <a:xfrm>
                  <a:off x="3427" y="3592"/>
                  <a:ext cx="115" cy="293"/>
                  <a:chOff x="678" y="2014"/>
                  <a:chExt cx="115" cy="293"/>
                </a:xfrm>
              </p:grpSpPr>
              <p:sp>
                <p:nvSpPr>
                  <p:cNvPr id="21809" name="Line 96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700" y="2057"/>
                    <a:ext cx="93" cy="10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810" name="Line 97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750" y="2014"/>
                    <a:ext cx="36" cy="14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811" name="Line 98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00" y="2160"/>
                    <a:ext cx="7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812" name="Line 99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00" y="2160"/>
                    <a:ext cx="78" cy="10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813" name="Line 100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71" y="2160"/>
                    <a:ext cx="7" cy="14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814" name="Line 101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2160"/>
                    <a:ext cx="93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" name="Group 102"/>
                <p:cNvGrpSpPr>
                  <a:grpSpLocks noChangeAspect="1"/>
                </p:cNvGrpSpPr>
                <p:nvPr/>
              </p:nvGrpSpPr>
              <p:grpSpPr bwMode="auto">
                <a:xfrm>
                  <a:off x="3763" y="3621"/>
                  <a:ext cx="129" cy="307"/>
                  <a:chOff x="1014" y="2043"/>
                  <a:chExt cx="129" cy="307"/>
                </a:xfrm>
              </p:grpSpPr>
              <p:sp>
                <p:nvSpPr>
                  <p:cNvPr id="21804" name="Line 10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014" y="2043"/>
                    <a:ext cx="43" cy="11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805" name="Line 104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014" y="2079"/>
                    <a:ext cx="93" cy="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806" name="Line 10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14" y="2172"/>
                    <a:ext cx="129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807" name="Line 10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21" y="2172"/>
                    <a:ext cx="100" cy="10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808" name="Line 10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22" y="2172"/>
                    <a:ext cx="21" cy="17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4" name="Group 108"/>
              <p:cNvGrpSpPr>
                <a:grpSpLocks noChangeAspect="1"/>
              </p:cNvGrpSpPr>
              <p:nvPr/>
            </p:nvGrpSpPr>
            <p:grpSpPr bwMode="auto">
              <a:xfrm>
                <a:off x="3810000" y="1981200"/>
                <a:ext cx="259080" cy="219710"/>
                <a:chOff x="3427" y="3592"/>
                <a:chExt cx="465" cy="336"/>
              </a:xfrm>
            </p:grpSpPr>
            <p:sp>
              <p:nvSpPr>
                <p:cNvPr id="21787" name="AutoShape 109"/>
                <p:cNvSpPr>
                  <a:spLocks noChangeAspect="1" noChangeArrowheads="1"/>
                </p:cNvSpPr>
                <p:nvPr/>
              </p:nvSpPr>
              <p:spPr bwMode="auto">
                <a:xfrm>
                  <a:off x="3556" y="3613"/>
                  <a:ext cx="193" cy="250"/>
                </a:xfrm>
                <a:prstGeom prst="bracketPair">
                  <a:avLst>
                    <a:gd name="adj" fmla="val 16667"/>
                  </a:avLst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15" name="Group 110"/>
                <p:cNvGrpSpPr>
                  <a:grpSpLocks noChangeAspect="1"/>
                </p:cNvGrpSpPr>
                <p:nvPr/>
              </p:nvGrpSpPr>
              <p:grpSpPr bwMode="auto">
                <a:xfrm>
                  <a:off x="3427" y="3592"/>
                  <a:ext cx="115" cy="293"/>
                  <a:chOff x="678" y="2014"/>
                  <a:chExt cx="115" cy="293"/>
                </a:xfrm>
              </p:grpSpPr>
              <p:sp>
                <p:nvSpPr>
                  <p:cNvPr id="21795" name="Line 111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700" y="2057"/>
                    <a:ext cx="93" cy="10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96" name="Line 112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750" y="2014"/>
                    <a:ext cx="36" cy="14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97" name="Line 113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00" y="2160"/>
                    <a:ext cx="7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98" name="Line 11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00" y="2160"/>
                    <a:ext cx="78" cy="10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99" name="Line 11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71" y="2160"/>
                    <a:ext cx="7" cy="14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800" name="Line 116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2160"/>
                    <a:ext cx="93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" name="Group 117"/>
                <p:cNvGrpSpPr>
                  <a:grpSpLocks noChangeAspect="1"/>
                </p:cNvGrpSpPr>
                <p:nvPr/>
              </p:nvGrpSpPr>
              <p:grpSpPr bwMode="auto">
                <a:xfrm>
                  <a:off x="3763" y="3621"/>
                  <a:ext cx="129" cy="307"/>
                  <a:chOff x="1014" y="2043"/>
                  <a:chExt cx="129" cy="307"/>
                </a:xfrm>
              </p:grpSpPr>
              <p:sp>
                <p:nvSpPr>
                  <p:cNvPr id="21790" name="Line 11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014" y="2043"/>
                    <a:ext cx="43" cy="11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91" name="Line 11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014" y="2079"/>
                    <a:ext cx="93" cy="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92" name="Line 12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14" y="2172"/>
                    <a:ext cx="129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93" name="Line 12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21" y="2172"/>
                    <a:ext cx="100" cy="10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94" name="Line 12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22" y="2172"/>
                    <a:ext cx="21" cy="17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7" name="Group 123"/>
              <p:cNvGrpSpPr>
                <a:grpSpLocks noChangeAspect="1"/>
              </p:cNvGrpSpPr>
              <p:nvPr/>
            </p:nvGrpSpPr>
            <p:grpSpPr bwMode="auto">
              <a:xfrm>
                <a:off x="4419600" y="2006600"/>
                <a:ext cx="260350" cy="219710"/>
                <a:chOff x="3427" y="3592"/>
                <a:chExt cx="465" cy="336"/>
              </a:xfrm>
            </p:grpSpPr>
            <p:sp>
              <p:nvSpPr>
                <p:cNvPr id="21773" name="AutoShape 124"/>
                <p:cNvSpPr>
                  <a:spLocks noChangeAspect="1" noChangeArrowheads="1"/>
                </p:cNvSpPr>
                <p:nvPr/>
              </p:nvSpPr>
              <p:spPr bwMode="auto">
                <a:xfrm>
                  <a:off x="3556" y="3613"/>
                  <a:ext cx="193" cy="250"/>
                </a:xfrm>
                <a:prstGeom prst="bracketPair">
                  <a:avLst>
                    <a:gd name="adj" fmla="val 16667"/>
                  </a:avLst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18" name="Group 125"/>
                <p:cNvGrpSpPr>
                  <a:grpSpLocks noChangeAspect="1"/>
                </p:cNvGrpSpPr>
                <p:nvPr/>
              </p:nvGrpSpPr>
              <p:grpSpPr bwMode="auto">
                <a:xfrm>
                  <a:off x="3427" y="3592"/>
                  <a:ext cx="115" cy="293"/>
                  <a:chOff x="678" y="2014"/>
                  <a:chExt cx="115" cy="293"/>
                </a:xfrm>
              </p:grpSpPr>
              <p:sp>
                <p:nvSpPr>
                  <p:cNvPr id="21781" name="Line 126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700" y="2057"/>
                    <a:ext cx="93" cy="10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82" name="Line 127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750" y="2014"/>
                    <a:ext cx="36" cy="14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83" name="Line 128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00" y="2160"/>
                    <a:ext cx="7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84" name="Line 129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00" y="2160"/>
                    <a:ext cx="78" cy="10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85" name="Line 130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71" y="2160"/>
                    <a:ext cx="7" cy="14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86" name="Line 131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2160"/>
                    <a:ext cx="93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" name="Group 132"/>
                <p:cNvGrpSpPr>
                  <a:grpSpLocks noChangeAspect="1"/>
                </p:cNvGrpSpPr>
                <p:nvPr/>
              </p:nvGrpSpPr>
              <p:grpSpPr bwMode="auto">
                <a:xfrm>
                  <a:off x="3763" y="3621"/>
                  <a:ext cx="129" cy="307"/>
                  <a:chOff x="1014" y="2043"/>
                  <a:chExt cx="129" cy="307"/>
                </a:xfrm>
              </p:grpSpPr>
              <p:sp>
                <p:nvSpPr>
                  <p:cNvPr id="21776" name="Line 13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014" y="2043"/>
                    <a:ext cx="43" cy="11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77" name="Line 134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014" y="2079"/>
                    <a:ext cx="93" cy="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78" name="Line 13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14" y="2172"/>
                    <a:ext cx="129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79" name="Line 13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21" y="2172"/>
                    <a:ext cx="100" cy="10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80" name="Line 13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22" y="2172"/>
                    <a:ext cx="21" cy="17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0" name="Group 138"/>
              <p:cNvGrpSpPr>
                <a:grpSpLocks noChangeAspect="1"/>
              </p:cNvGrpSpPr>
              <p:nvPr/>
            </p:nvGrpSpPr>
            <p:grpSpPr bwMode="auto">
              <a:xfrm>
                <a:off x="5072380" y="1981200"/>
                <a:ext cx="261620" cy="220980"/>
                <a:chOff x="3427" y="3592"/>
                <a:chExt cx="465" cy="336"/>
              </a:xfrm>
            </p:grpSpPr>
            <p:sp>
              <p:nvSpPr>
                <p:cNvPr id="21759" name="AutoShape 139"/>
                <p:cNvSpPr>
                  <a:spLocks noChangeAspect="1" noChangeArrowheads="1"/>
                </p:cNvSpPr>
                <p:nvPr/>
              </p:nvSpPr>
              <p:spPr bwMode="auto">
                <a:xfrm>
                  <a:off x="3556" y="3613"/>
                  <a:ext cx="193" cy="250"/>
                </a:xfrm>
                <a:prstGeom prst="bracketPair">
                  <a:avLst>
                    <a:gd name="adj" fmla="val 16667"/>
                  </a:avLst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1" name="Group 140"/>
                <p:cNvGrpSpPr>
                  <a:grpSpLocks noChangeAspect="1"/>
                </p:cNvGrpSpPr>
                <p:nvPr/>
              </p:nvGrpSpPr>
              <p:grpSpPr bwMode="auto">
                <a:xfrm>
                  <a:off x="3427" y="3592"/>
                  <a:ext cx="115" cy="293"/>
                  <a:chOff x="678" y="2014"/>
                  <a:chExt cx="115" cy="293"/>
                </a:xfrm>
              </p:grpSpPr>
              <p:sp>
                <p:nvSpPr>
                  <p:cNvPr id="21767" name="Line 141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700" y="2057"/>
                    <a:ext cx="93" cy="10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68" name="Line 142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750" y="2014"/>
                    <a:ext cx="36" cy="14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69" name="Line 143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00" y="2160"/>
                    <a:ext cx="7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70" name="Line 14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00" y="2160"/>
                    <a:ext cx="78" cy="10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71" name="Line 14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71" y="2160"/>
                    <a:ext cx="7" cy="14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72" name="Line 146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2160"/>
                    <a:ext cx="93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" name="Group 147"/>
                <p:cNvGrpSpPr>
                  <a:grpSpLocks noChangeAspect="1"/>
                </p:cNvGrpSpPr>
                <p:nvPr/>
              </p:nvGrpSpPr>
              <p:grpSpPr bwMode="auto">
                <a:xfrm>
                  <a:off x="3763" y="3621"/>
                  <a:ext cx="129" cy="307"/>
                  <a:chOff x="1014" y="2043"/>
                  <a:chExt cx="129" cy="307"/>
                </a:xfrm>
              </p:grpSpPr>
              <p:sp>
                <p:nvSpPr>
                  <p:cNvPr id="21762" name="Line 14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014" y="2043"/>
                    <a:ext cx="43" cy="11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63" name="Line 14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014" y="2079"/>
                    <a:ext cx="93" cy="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64" name="Line 15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14" y="2172"/>
                    <a:ext cx="129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65" name="Line 15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21" y="2172"/>
                    <a:ext cx="100" cy="10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66" name="Line 15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22" y="2172"/>
                    <a:ext cx="21" cy="17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1579" name="AutoShape 153"/>
              <p:cNvSpPr>
                <a:spLocks noChangeAspect="1" noChangeArrowheads="1"/>
              </p:cNvSpPr>
              <p:nvPr/>
            </p:nvSpPr>
            <p:spPr bwMode="auto">
              <a:xfrm>
                <a:off x="2565400" y="1360488"/>
                <a:ext cx="155575" cy="77787"/>
              </a:xfrm>
              <a:prstGeom prst="octagon">
                <a:avLst>
                  <a:gd name="adj" fmla="val 29287"/>
                </a:avLst>
              </a:prstGeom>
              <a:noFill/>
              <a:ln w="19050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80" name="AutoShape 154"/>
              <p:cNvSpPr>
                <a:spLocks noChangeAspect="1" noChangeArrowheads="1"/>
              </p:cNvSpPr>
              <p:nvPr/>
            </p:nvSpPr>
            <p:spPr bwMode="auto">
              <a:xfrm>
                <a:off x="3076575" y="1371600"/>
                <a:ext cx="157163" cy="77788"/>
              </a:xfrm>
              <a:prstGeom prst="octagon">
                <a:avLst>
                  <a:gd name="adj" fmla="val 29287"/>
                </a:avLst>
              </a:prstGeom>
              <a:noFill/>
              <a:ln w="19050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81" name="AutoShape 155"/>
              <p:cNvSpPr>
                <a:spLocks noChangeAspect="1" noChangeArrowheads="1"/>
              </p:cNvSpPr>
              <p:nvPr/>
            </p:nvSpPr>
            <p:spPr bwMode="auto">
              <a:xfrm>
                <a:off x="3921125" y="1400175"/>
                <a:ext cx="155575" cy="77788"/>
              </a:xfrm>
              <a:prstGeom prst="octagon">
                <a:avLst>
                  <a:gd name="adj" fmla="val 29287"/>
                </a:avLst>
              </a:prstGeom>
              <a:noFill/>
              <a:ln w="19050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82" name="AutoShape 156"/>
              <p:cNvSpPr>
                <a:spLocks noChangeAspect="1" noChangeArrowheads="1"/>
              </p:cNvSpPr>
              <p:nvPr/>
            </p:nvSpPr>
            <p:spPr bwMode="auto">
              <a:xfrm>
                <a:off x="4889500" y="1371600"/>
                <a:ext cx="157163" cy="77788"/>
              </a:xfrm>
              <a:prstGeom prst="octagon">
                <a:avLst>
                  <a:gd name="adj" fmla="val 29287"/>
                </a:avLst>
              </a:prstGeom>
              <a:noFill/>
              <a:ln w="19050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83" name="AutoShape 157"/>
              <p:cNvSpPr>
                <a:spLocks noChangeAspect="1" noChangeArrowheads="1"/>
              </p:cNvSpPr>
              <p:nvPr/>
            </p:nvSpPr>
            <p:spPr bwMode="auto">
              <a:xfrm>
                <a:off x="2425700" y="1111250"/>
                <a:ext cx="157163" cy="77788"/>
              </a:xfrm>
              <a:prstGeom prst="octagon">
                <a:avLst>
                  <a:gd name="adj" fmla="val 29287"/>
                </a:avLst>
              </a:prstGeom>
              <a:noFill/>
              <a:ln w="19050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84" name="AutoShape 158"/>
              <p:cNvSpPr>
                <a:spLocks noChangeAspect="1" noChangeArrowheads="1"/>
              </p:cNvSpPr>
              <p:nvPr/>
            </p:nvSpPr>
            <p:spPr bwMode="auto">
              <a:xfrm>
                <a:off x="3173413" y="1111250"/>
                <a:ext cx="153987" cy="77788"/>
              </a:xfrm>
              <a:prstGeom prst="octagon">
                <a:avLst>
                  <a:gd name="adj" fmla="val 29287"/>
                </a:avLst>
              </a:prstGeom>
              <a:noFill/>
              <a:ln w="19050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85" name="AutoShape 159"/>
              <p:cNvSpPr>
                <a:spLocks noChangeAspect="1" noChangeArrowheads="1"/>
              </p:cNvSpPr>
              <p:nvPr/>
            </p:nvSpPr>
            <p:spPr bwMode="auto">
              <a:xfrm>
                <a:off x="4137025" y="1122363"/>
                <a:ext cx="157163" cy="77787"/>
              </a:xfrm>
              <a:prstGeom prst="octagon">
                <a:avLst>
                  <a:gd name="adj" fmla="val 29287"/>
                </a:avLst>
              </a:prstGeom>
              <a:noFill/>
              <a:ln w="19050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86" name="AutoShape 160"/>
              <p:cNvSpPr>
                <a:spLocks noChangeAspect="1" noChangeArrowheads="1"/>
              </p:cNvSpPr>
              <p:nvPr/>
            </p:nvSpPr>
            <p:spPr bwMode="auto">
              <a:xfrm>
                <a:off x="4870450" y="1122363"/>
                <a:ext cx="155575" cy="77787"/>
              </a:xfrm>
              <a:prstGeom prst="octagon">
                <a:avLst>
                  <a:gd name="adj" fmla="val 29287"/>
                </a:avLst>
              </a:prstGeom>
              <a:noFill/>
              <a:ln w="19050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87" name="Oval 161"/>
              <p:cNvSpPr>
                <a:spLocks noChangeAspect="1" noChangeArrowheads="1"/>
              </p:cNvSpPr>
              <p:nvPr/>
            </p:nvSpPr>
            <p:spPr bwMode="auto">
              <a:xfrm>
                <a:off x="2632075" y="1111250"/>
                <a:ext cx="79375" cy="100013"/>
              </a:xfrm>
              <a:prstGeom prst="ellipse">
                <a:avLst/>
              </a:prstGeom>
              <a:solidFill>
                <a:srgbClr val="FF021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88" name="Oval 162"/>
              <p:cNvSpPr>
                <a:spLocks noChangeAspect="1" noChangeArrowheads="1"/>
              </p:cNvSpPr>
              <p:nvPr/>
            </p:nvSpPr>
            <p:spPr bwMode="auto">
              <a:xfrm>
                <a:off x="3373438" y="1100138"/>
                <a:ext cx="77787" cy="100012"/>
              </a:xfrm>
              <a:prstGeom prst="ellipse">
                <a:avLst/>
              </a:prstGeom>
              <a:solidFill>
                <a:srgbClr val="FF021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89" name="Oval 163"/>
              <p:cNvSpPr>
                <a:spLocks noChangeAspect="1" noChangeArrowheads="1"/>
              </p:cNvSpPr>
              <p:nvPr/>
            </p:nvSpPr>
            <p:spPr bwMode="auto">
              <a:xfrm>
                <a:off x="4021138" y="1122363"/>
                <a:ext cx="80962" cy="100012"/>
              </a:xfrm>
              <a:prstGeom prst="ellipse">
                <a:avLst/>
              </a:prstGeom>
              <a:solidFill>
                <a:srgbClr val="FF021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90" name="Oval 164"/>
              <p:cNvSpPr>
                <a:spLocks noChangeAspect="1" noChangeArrowheads="1"/>
              </p:cNvSpPr>
              <p:nvPr/>
            </p:nvSpPr>
            <p:spPr bwMode="auto">
              <a:xfrm>
                <a:off x="4775200" y="1111250"/>
                <a:ext cx="79375" cy="100013"/>
              </a:xfrm>
              <a:prstGeom prst="ellipse">
                <a:avLst/>
              </a:prstGeom>
              <a:solidFill>
                <a:srgbClr val="FF021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91" name="Oval 165"/>
              <p:cNvSpPr>
                <a:spLocks noChangeAspect="1" noChangeArrowheads="1"/>
              </p:cNvSpPr>
              <p:nvPr/>
            </p:nvSpPr>
            <p:spPr bwMode="auto">
              <a:xfrm>
                <a:off x="2347913" y="1447800"/>
                <a:ext cx="77787" cy="100013"/>
              </a:xfrm>
              <a:prstGeom prst="ellipse">
                <a:avLst/>
              </a:prstGeom>
              <a:solidFill>
                <a:srgbClr val="FF021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92" name="Oval 167"/>
              <p:cNvSpPr>
                <a:spLocks noChangeAspect="1" noChangeArrowheads="1"/>
              </p:cNvSpPr>
              <p:nvPr/>
            </p:nvSpPr>
            <p:spPr bwMode="auto">
              <a:xfrm>
                <a:off x="3549650" y="1377950"/>
                <a:ext cx="76200" cy="100013"/>
              </a:xfrm>
              <a:prstGeom prst="ellipse">
                <a:avLst/>
              </a:prstGeom>
              <a:solidFill>
                <a:srgbClr val="FF021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93" name="Oval 168"/>
              <p:cNvSpPr>
                <a:spLocks noChangeAspect="1" noChangeArrowheads="1"/>
              </p:cNvSpPr>
              <p:nvPr/>
            </p:nvSpPr>
            <p:spPr bwMode="auto">
              <a:xfrm>
                <a:off x="4054475" y="1360488"/>
                <a:ext cx="79375" cy="101600"/>
              </a:xfrm>
              <a:prstGeom prst="ellipse">
                <a:avLst/>
              </a:prstGeom>
              <a:solidFill>
                <a:srgbClr val="FF021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94" name="Oval 169"/>
              <p:cNvSpPr>
                <a:spLocks noChangeAspect="1" noChangeArrowheads="1"/>
              </p:cNvSpPr>
              <p:nvPr/>
            </p:nvSpPr>
            <p:spPr bwMode="auto">
              <a:xfrm>
                <a:off x="4362450" y="1377950"/>
                <a:ext cx="79375" cy="100013"/>
              </a:xfrm>
              <a:prstGeom prst="ellipse">
                <a:avLst/>
              </a:prstGeom>
              <a:solidFill>
                <a:srgbClr val="FF021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95" name="Oval 170"/>
              <p:cNvSpPr>
                <a:spLocks noChangeAspect="1" noChangeArrowheads="1"/>
              </p:cNvSpPr>
              <p:nvPr/>
            </p:nvSpPr>
            <p:spPr bwMode="auto">
              <a:xfrm>
                <a:off x="4800600" y="1360488"/>
                <a:ext cx="79375" cy="101600"/>
              </a:xfrm>
              <a:prstGeom prst="ellipse">
                <a:avLst/>
              </a:prstGeom>
              <a:solidFill>
                <a:srgbClr val="FF021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96" name="Oval 171"/>
              <p:cNvSpPr>
                <a:spLocks noChangeAspect="1" noChangeArrowheads="1"/>
              </p:cNvSpPr>
              <p:nvPr/>
            </p:nvSpPr>
            <p:spPr bwMode="auto">
              <a:xfrm>
                <a:off x="5216525" y="1360488"/>
                <a:ext cx="79375" cy="101600"/>
              </a:xfrm>
              <a:prstGeom prst="ellipse">
                <a:avLst/>
              </a:prstGeom>
              <a:solidFill>
                <a:srgbClr val="FF021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97" name="AutoShape 172"/>
              <p:cNvSpPr>
                <a:spLocks noChangeAspect="1"/>
              </p:cNvSpPr>
              <p:nvPr/>
            </p:nvSpPr>
            <p:spPr bwMode="auto">
              <a:xfrm>
                <a:off x="2005013" y="1941513"/>
                <a:ext cx="95250" cy="412750"/>
              </a:xfrm>
              <a:prstGeom prst="leftBracket">
                <a:avLst>
                  <a:gd name="adj" fmla="val 39261"/>
                </a:avLst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98" name="Oval 173"/>
              <p:cNvSpPr>
                <a:spLocks noChangeAspect="1" noChangeArrowheads="1"/>
              </p:cNvSpPr>
              <p:nvPr/>
            </p:nvSpPr>
            <p:spPr bwMode="auto">
              <a:xfrm>
                <a:off x="4627563" y="1189038"/>
                <a:ext cx="79375" cy="101600"/>
              </a:xfrm>
              <a:prstGeom prst="ellipse">
                <a:avLst/>
              </a:prstGeom>
              <a:solidFill>
                <a:srgbClr val="FF021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99" name="Oval 174"/>
              <p:cNvSpPr>
                <a:spLocks noChangeAspect="1" noChangeArrowheads="1"/>
              </p:cNvSpPr>
              <p:nvPr/>
            </p:nvSpPr>
            <p:spPr bwMode="auto">
              <a:xfrm>
                <a:off x="5110163" y="1079500"/>
                <a:ext cx="79375" cy="100013"/>
              </a:xfrm>
              <a:prstGeom prst="ellipse">
                <a:avLst/>
              </a:prstGeom>
              <a:solidFill>
                <a:srgbClr val="FF021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00" name="Oval 175"/>
              <p:cNvSpPr>
                <a:spLocks noChangeAspect="1" noChangeArrowheads="1"/>
              </p:cNvSpPr>
              <p:nvPr/>
            </p:nvSpPr>
            <p:spPr bwMode="auto">
              <a:xfrm>
                <a:off x="4627563" y="1111250"/>
                <a:ext cx="79375" cy="100013"/>
              </a:xfrm>
              <a:prstGeom prst="ellipse">
                <a:avLst/>
              </a:prstGeom>
              <a:solidFill>
                <a:srgbClr val="FF021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01" name="Oval 176"/>
              <p:cNvSpPr>
                <a:spLocks noChangeAspect="1" noChangeArrowheads="1"/>
              </p:cNvSpPr>
              <p:nvPr/>
            </p:nvSpPr>
            <p:spPr bwMode="auto">
              <a:xfrm>
                <a:off x="4464050" y="1103313"/>
                <a:ext cx="79375" cy="101600"/>
              </a:xfrm>
              <a:prstGeom prst="ellipse">
                <a:avLst/>
              </a:prstGeom>
              <a:solidFill>
                <a:srgbClr val="FF021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02" name="Oval 177"/>
              <p:cNvSpPr>
                <a:spLocks noChangeAspect="1" noChangeArrowheads="1"/>
              </p:cNvSpPr>
              <p:nvPr/>
            </p:nvSpPr>
            <p:spPr bwMode="auto">
              <a:xfrm>
                <a:off x="4337050" y="1111250"/>
                <a:ext cx="79375" cy="100013"/>
              </a:xfrm>
              <a:prstGeom prst="ellipse">
                <a:avLst/>
              </a:prstGeom>
              <a:solidFill>
                <a:srgbClr val="FF021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03" name="Oval 178"/>
              <p:cNvSpPr>
                <a:spLocks noChangeAspect="1" noChangeArrowheads="1"/>
              </p:cNvSpPr>
              <p:nvPr/>
            </p:nvSpPr>
            <p:spPr bwMode="auto">
              <a:xfrm>
                <a:off x="3881438" y="1103313"/>
                <a:ext cx="79375" cy="101600"/>
              </a:xfrm>
              <a:prstGeom prst="ellipse">
                <a:avLst/>
              </a:prstGeom>
              <a:solidFill>
                <a:srgbClr val="FF021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04" name="Oval 179"/>
              <p:cNvSpPr>
                <a:spLocks noChangeAspect="1" noChangeArrowheads="1"/>
              </p:cNvSpPr>
              <p:nvPr/>
            </p:nvSpPr>
            <p:spPr bwMode="auto">
              <a:xfrm>
                <a:off x="3838575" y="1011238"/>
                <a:ext cx="79375" cy="100012"/>
              </a:xfrm>
              <a:prstGeom prst="ellipse">
                <a:avLst/>
              </a:prstGeom>
              <a:solidFill>
                <a:srgbClr val="FF021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05" name="Oval 180"/>
              <p:cNvSpPr>
                <a:spLocks noChangeAspect="1" noChangeArrowheads="1"/>
              </p:cNvSpPr>
              <p:nvPr/>
            </p:nvSpPr>
            <p:spPr bwMode="auto">
              <a:xfrm>
                <a:off x="3775075" y="1163638"/>
                <a:ext cx="77788" cy="100012"/>
              </a:xfrm>
              <a:prstGeom prst="ellipse">
                <a:avLst/>
              </a:prstGeom>
              <a:solidFill>
                <a:srgbClr val="FF021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06" name="Oval 181"/>
              <p:cNvSpPr>
                <a:spLocks noChangeAspect="1" noChangeArrowheads="1"/>
              </p:cNvSpPr>
              <p:nvPr/>
            </p:nvSpPr>
            <p:spPr bwMode="auto">
              <a:xfrm>
                <a:off x="3556000" y="1103313"/>
                <a:ext cx="77788" cy="101600"/>
              </a:xfrm>
              <a:prstGeom prst="ellipse">
                <a:avLst/>
              </a:prstGeom>
              <a:solidFill>
                <a:srgbClr val="FF021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07" name="Oval 182"/>
              <p:cNvSpPr>
                <a:spLocks noChangeAspect="1" noChangeArrowheads="1"/>
              </p:cNvSpPr>
              <p:nvPr/>
            </p:nvSpPr>
            <p:spPr bwMode="auto">
              <a:xfrm>
                <a:off x="3676650" y="909638"/>
                <a:ext cx="77788" cy="101600"/>
              </a:xfrm>
              <a:prstGeom prst="ellipse">
                <a:avLst/>
              </a:prstGeom>
              <a:solidFill>
                <a:srgbClr val="FF021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08" name="Oval 183"/>
              <p:cNvSpPr>
                <a:spLocks noChangeAspect="1" noChangeArrowheads="1"/>
              </p:cNvSpPr>
              <p:nvPr/>
            </p:nvSpPr>
            <p:spPr bwMode="auto">
              <a:xfrm>
                <a:off x="3575050" y="960438"/>
                <a:ext cx="79375" cy="100012"/>
              </a:xfrm>
              <a:prstGeom prst="ellipse">
                <a:avLst/>
              </a:prstGeom>
              <a:solidFill>
                <a:srgbClr val="FF021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09" name="Oval 184"/>
              <p:cNvSpPr>
                <a:spLocks noChangeAspect="1" noChangeArrowheads="1"/>
              </p:cNvSpPr>
              <p:nvPr/>
            </p:nvSpPr>
            <p:spPr bwMode="auto">
              <a:xfrm>
                <a:off x="3414713" y="1000125"/>
                <a:ext cx="79375" cy="100013"/>
              </a:xfrm>
              <a:prstGeom prst="ellipse">
                <a:avLst/>
              </a:prstGeom>
              <a:solidFill>
                <a:srgbClr val="FF021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10" name="Oval 185"/>
              <p:cNvSpPr>
                <a:spLocks noChangeAspect="1" noChangeArrowheads="1"/>
              </p:cNvSpPr>
              <p:nvPr/>
            </p:nvSpPr>
            <p:spPr bwMode="auto">
              <a:xfrm>
                <a:off x="3076575" y="1112838"/>
                <a:ext cx="79375" cy="100012"/>
              </a:xfrm>
              <a:prstGeom prst="ellipse">
                <a:avLst/>
              </a:prstGeom>
              <a:solidFill>
                <a:srgbClr val="FF021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11" name="Oval 186"/>
              <p:cNvSpPr>
                <a:spLocks noChangeAspect="1" noChangeArrowheads="1"/>
              </p:cNvSpPr>
              <p:nvPr/>
            </p:nvSpPr>
            <p:spPr bwMode="auto">
              <a:xfrm>
                <a:off x="2971800" y="1103313"/>
                <a:ext cx="77788" cy="101600"/>
              </a:xfrm>
              <a:prstGeom prst="ellipse">
                <a:avLst/>
              </a:prstGeom>
              <a:solidFill>
                <a:srgbClr val="FF021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12" name="Oval 187"/>
              <p:cNvSpPr>
                <a:spLocks noChangeAspect="1" noChangeArrowheads="1"/>
              </p:cNvSpPr>
              <p:nvPr/>
            </p:nvSpPr>
            <p:spPr bwMode="auto">
              <a:xfrm>
                <a:off x="2763838" y="1090613"/>
                <a:ext cx="79375" cy="100012"/>
              </a:xfrm>
              <a:prstGeom prst="ellipse">
                <a:avLst/>
              </a:prstGeom>
              <a:solidFill>
                <a:srgbClr val="FF021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13" name="Oval 188"/>
              <p:cNvSpPr>
                <a:spLocks noChangeAspect="1" noChangeArrowheads="1"/>
              </p:cNvSpPr>
              <p:nvPr/>
            </p:nvSpPr>
            <p:spPr bwMode="auto">
              <a:xfrm>
                <a:off x="2878138" y="1222375"/>
                <a:ext cx="79375" cy="100013"/>
              </a:xfrm>
              <a:prstGeom prst="ellipse">
                <a:avLst/>
              </a:prstGeom>
              <a:solidFill>
                <a:srgbClr val="FF021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14" name="Oval 189"/>
              <p:cNvSpPr>
                <a:spLocks noChangeAspect="1" noChangeArrowheads="1"/>
              </p:cNvSpPr>
              <p:nvPr/>
            </p:nvSpPr>
            <p:spPr bwMode="auto">
              <a:xfrm>
                <a:off x="2387600" y="1090613"/>
                <a:ext cx="79375" cy="100012"/>
              </a:xfrm>
              <a:prstGeom prst="ellipse">
                <a:avLst/>
              </a:prstGeom>
              <a:solidFill>
                <a:srgbClr val="FF021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15" name="Oval 190"/>
              <p:cNvSpPr>
                <a:spLocks noChangeAspect="1" noChangeArrowheads="1"/>
              </p:cNvSpPr>
              <p:nvPr/>
            </p:nvSpPr>
            <p:spPr bwMode="auto">
              <a:xfrm>
                <a:off x="2209800" y="1090613"/>
                <a:ext cx="79375" cy="100012"/>
              </a:xfrm>
              <a:prstGeom prst="ellipse">
                <a:avLst/>
              </a:prstGeom>
              <a:solidFill>
                <a:srgbClr val="FF021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16" name="Oval 191"/>
              <p:cNvSpPr>
                <a:spLocks noChangeAspect="1" noChangeArrowheads="1"/>
              </p:cNvSpPr>
              <p:nvPr/>
            </p:nvSpPr>
            <p:spPr bwMode="auto">
              <a:xfrm>
                <a:off x="5072063" y="1693863"/>
                <a:ext cx="77787" cy="100012"/>
              </a:xfrm>
              <a:prstGeom prst="ellipse">
                <a:avLst/>
              </a:prstGeom>
              <a:solidFill>
                <a:srgbClr val="FF021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17" name="Oval 192"/>
              <p:cNvSpPr>
                <a:spLocks noChangeAspect="1" noChangeArrowheads="1"/>
              </p:cNvSpPr>
              <p:nvPr/>
            </p:nvSpPr>
            <p:spPr bwMode="auto">
              <a:xfrm>
                <a:off x="4711700" y="1684338"/>
                <a:ext cx="79375" cy="100012"/>
              </a:xfrm>
              <a:prstGeom prst="ellipse">
                <a:avLst/>
              </a:prstGeom>
              <a:solidFill>
                <a:srgbClr val="FF021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18" name="Oval 193"/>
              <p:cNvSpPr>
                <a:spLocks noChangeAspect="1" noChangeArrowheads="1"/>
              </p:cNvSpPr>
              <p:nvPr/>
            </p:nvSpPr>
            <p:spPr bwMode="auto">
              <a:xfrm>
                <a:off x="4160838" y="1684338"/>
                <a:ext cx="77787" cy="101600"/>
              </a:xfrm>
              <a:prstGeom prst="ellipse">
                <a:avLst/>
              </a:prstGeom>
              <a:solidFill>
                <a:srgbClr val="FF021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19" name="Oval 194"/>
              <p:cNvSpPr>
                <a:spLocks noChangeAspect="1" noChangeArrowheads="1"/>
              </p:cNvSpPr>
              <p:nvPr/>
            </p:nvSpPr>
            <p:spPr bwMode="auto">
              <a:xfrm>
                <a:off x="3824288" y="1684338"/>
                <a:ext cx="77787" cy="100012"/>
              </a:xfrm>
              <a:prstGeom prst="ellipse">
                <a:avLst/>
              </a:prstGeom>
              <a:solidFill>
                <a:srgbClr val="FF021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20" name="Oval 195"/>
              <p:cNvSpPr>
                <a:spLocks noChangeAspect="1" noChangeArrowheads="1"/>
              </p:cNvSpPr>
              <p:nvPr/>
            </p:nvSpPr>
            <p:spPr bwMode="auto">
              <a:xfrm>
                <a:off x="3275013" y="1695450"/>
                <a:ext cx="79375" cy="100013"/>
              </a:xfrm>
              <a:prstGeom prst="ellipse">
                <a:avLst/>
              </a:prstGeom>
              <a:solidFill>
                <a:srgbClr val="FF021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21" name="Oval 196"/>
              <p:cNvSpPr>
                <a:spLocks noChangeAspect="1" noChangeArrowheads="1"/>
              </p:cNvSpPr>
              <p:nvPr/>
            </p:nvSpPr>
            <p:spPr bwMode="auto">
              <a:xfrm>
                <a:off x="2897011" y="1700213"/>
                <a:ext cx="77787" cy="100012"/>
              </a:xfrm>
              <a:prstGeom prst="ellipse">
                <a:avLst/>
              </a:prstGeom>
              <a:solidFill>
                <a:srgbClr val="FF021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22" name="Oval 197"/>
              <p:cNvSpPr>
                <a:spLocks noChangeAspect="1" noChangeArrowheads="1"/>
              </p:cNvSpPr>
              <p:nvPr/>
            </p:nvSpPr>
            <p:spPr bwMode="auto">
              <a:xfrm>
                <a:off x="2324100" y="1728788"/>
                <a:ext cx="79375" cy="100012"/>
              </a:xfrm>
              <a:prstGeom prst="ellipse">
                <a:avLst/>
              </a:prstGeom>
              <a:solidFill>
                <a:srgbClr val="FF021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3" name="Group 338"/>
              <p:cNvGrpSpPr>
                <a:grpSpLocks noChangeAspect="1"/>
              </p:cNvGrpSpPr>
              <p:nvPr/>
            </p:nvGrpSpPr>
            <p:grpSpPr bwMode="auto">
              <a:xfrm>
                <a:off x="2301114" y="1583841"/>
                <a:ext cx="153353" cy="129540"/>
                <a:chOff x="2263775" y="1509713"/>
                <a:chExt cx="255588" cy="215900"/>
              </a:xfrm>
            </p:grpSpPr>
            <p:sp>
              <p:nvSpPr>
                <p:cNvPr id="21745" name="AutoShape 282"/>
                <p:cNvSpPr>
                  <a:spLocks noChangeAspect="1" noChangeArrowheads="1"/>
                </p:cNvSpPr>
                <p:nvPr/>
              </p:nvSpPr>
              <p:spPr bwMode="auto">
                <a:xfrm>
                  <a:off x="2333625" y="1524000"/>
                  <a:ext cx="107950" cy="160338"/>
                </a:xfrm>
                <a:prstGeom prst="bracketPair">
                  <a:avLst>
                    <a:gd name="adj" fmla="val 16667"/>
                  </a:avLst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4" name="Group 283"/>
                <p:cNvGrpSpPr>
                  <a:grpSpLocks noChangeAspect="1"/>
                </p:cNvGrpSpPr>
                <p:nvPr/>
              </p:nvGrpSpPr>
              <p:grpSpPr bwMode="auto">
                <a:xfrm>
                  <a:off x="2263775" y="1509713"/>
                  <a:ext cx="63500" cy="188912"/>
                  <a:chOff x="678" y="2014"/>
                  <a:chExt cx="115" cy="293"/>
                </a:xfrm>
              </p:grpSpPr>
              <p:sp>
                <p:nvSpPr>
                  <p:cNvPr id="21753" name="Line 28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700" y="2057"/>
                    <a:ext cx="93" cy="10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54" name="Line 285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750" y="2014"/>
                    <a:ext cx="36" cy="14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55" name="Line 286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00" y="2160"/>
                    <a:ext cx="7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56" name="Line 287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00" y="2160"/>
                    <a:ext cx="78" cy="10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57" name="Line 288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71" y="2160"/>
                    <a:ext cx="7" cy="14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58" name="Line 289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2160"/>
                    <a:ext cx="93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" name="Group 290"/>
                <p:cNvGrpSpPr>
                  <a:grpSpLocks noChangeAspect="1"/>
                </p:cNvGrpSpPr>
                <p:nvPr/>
              </p:nvGrpSpPr>
              <p:grpSpPr bwMode="auto">
                <a:xfrm>
                  <a:off x="2447925" y="1528763"/>
                  <a:ext cx="71438" cy="196850"/>
                  <a:chOff x="1014" y="2043"/>
                  <a:chExt cx="129" cy="307"/>
                </a:xfrm>
              </p:grpSpPr>
              <p:sp>
                <p:nvSpPr>
                  <p:cNvPr id="21748" name="Line 29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014" y="2043"/>
                    <a:ext cx="43" cy="11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49" name="Line 29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014" y="2079"/>
                    <a:ext cx="93" cy="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50" name="Line 29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14" y="2172"/>
                    <a:ext cx="129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51" name="Line 29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21" y="2172"/>
                    <a:ext cx="100" cy="10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52" name="Line 29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22" y="2172"/>
                    <a:ext cx="21" cy="17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6" name="Group 311"/>
              <p:cNvGrpSpPr>
                <a:grpSpLocks noChangeAspect="1"/>
              </p:cNvGrpSpPr>
              <p:nvPr/>
            </p:nvGrpSpPr>
            <p:grpSpPr bwMode="auto">
              <a:xfrm>
                <a:off x="4674870" y="1981200"/>
                <a:ext cx="354330" cy="255270"/>
                <a:chOff x="15450" y="20139"/>
                <a:chExt cx="361" cy="287"/>
              </a:xfrm>
            </p:grpSpPr>
            <p:grpSp>
              <p:nvGrpSpPr>
                <p:cNvPr id="27" name="Group 312"/>
                <p:cNvGrpSpPr>
                  <a:grpSpLocks noChangeAspect="1"/>
                </p:cNvGrpSpPr>
                <p:nvPr/>
              </p:nvGrpSpPr>
              <p:grpSpPr bwMode="auto">
                <a:xfrm rot="-5400000">
                  <a:off x="15573" y="20021"/>
                  <a:ext cx="80" cy="316"/>
                  <a:chOff x="1624" y="2284"/>
                  <a:chExt cx="80" cy="316"/>
                </a:xfrm>
              </p:grpSpPr>
              <p:sp>
                <p:nvSpPr>
                  <p:cNvPr id="21739" name="Line 31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639" y="2330"/>
                    <a:ext cx="65" cy="111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40" name="Line 31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674" y="2284"/>
                    <a:ext cx="25" cy="157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41" name="Line 31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639" y="2441"/>
                    <a:ext cx="55" cy="0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42" name="Line 316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639" y="2441"/>
                    <a:ext cx="55" cy="113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43" name="Line 317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689" y="2441"/>
                    <a:ext cx="5" cy="15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44" name="Line 318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624" y="2441"/>
                    <a:ext cx="65" cy="0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8" name="Group 319"/>
                <p:cNvGrpSpPr>
                  <a:grpSpLocks noChangeAspect="1"/>
                </p:cNvGrpSpPr>
                <p:nvPr/>
              </p:nvGrpSpPr>
              <p:grpSpPr bwMode="auto">
                <a:xfrm rot="-5400000">
                  <a:off x="15571" y="20216"/>
                  <a:ext cx="89" cy="331"/>
                  <a:chOff x="1014" y="2043"/>
                  <a:chExt cx="129" cy="307"/>
                </a:xfrm>
              </p:grpSpPr>
              <p:sp>
                <p:nvSpPr>
                  <p:cNvPr id="21734" name="Line 32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014" y="2043"/>
                    <a:ext cx="43" cy="114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35" name="Line 32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014" y="2079"/>
                    <a:ext cx="93" cy="8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36" name="Line 32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14" y="2172"/>
                    <a:ext cx="129" cy="0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37" name="Line 32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21" y="2172"/>
                    <a:ext cx="100" cy="100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38" name="Line 32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22" y="2172"/>
                    <a:ext cx="21" cy="178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733" name="Freeform 325"/>
                <p:cNvSpPr>
                  <a:spLocks noChangeAspect="1"/>
                </p:cNvSpPr>
                <p:nvPr/>
              </p:nvSpPr>
              <p:spPr bwMode="auto">
                <a:xfrm rot="5400000">
                  <a:off x="15575" y="20094"/>
                  <a:ext cx="111" cy="361"/>
                </a:xfrm>
                <a:custGeom>
                  <a:avLst/>
                  <a:gdLst>
                    <a:gd name="T0" fmla="*/ 7 w 111"/>
                    <a:gd name="T1" fmla="*/ 0 h 361"/>
                    <a:gd name="T2" fmla="*/ 85 w 111"/>
                    <a:gd name="T3" fmla="*/ 18 h 361"/>
                    <a:gd name="T4" fmla="*/ 13 w 111"/>
                    <a:gd name="T5" fmla="*/ 61 h 361"/>
                    <a:gd name="T6" fmla="*/ 103 w 111"/>
                    <a:gd name="T7" fmla="*/ 97 h 361"/>
                    <a:gd name="T8" fmla="*/ 7 w 111"/>
                    <a:gd name="T9" fmla="*/ 139 h 361"/>
                    <a:gd name="T10" fmla="*/ 91 w 111"/>
                    <a:gd name="T11" fmla="*/ 175 h 361"/>
                    <a:gd name="T12" fmla="*/ 13 w 111"/>
                    <a:gd name="T13" fmla="*/ 217 h 361"/>
                    <a:gd name="T14" fmla="*/ 109 w 111"/>
                    <a:gd name="T15" fmla="*/ 253 h 361"/>
                    <a:gd name="T16" fmla="*/ 1 w 111"/>
                    <a:gd name="T17" fmla="*/ 283 h 361"/>
                    <a:gd name="T18" fmla="*/ 103 w 111"/>
                    <a:gd name="T19" fmla="*/ 319 h 361"/>
                    <a:gd name="T20" fmla="*/ 25 w 111"/>
                    <a:gd name="T21" fmla="*/ 361 h 36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11"/>
                    <a:gd name="T34" fmla="*/ 0 h 361"/>
                    <a:gd name="T35" fmla="*/ 111 w 111"/>
                    <a:gd name="T36" fmla="*/ 361 h 361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11" h="361">
                      <a:moveTo>
                        <a:pt x="7" y="0"/>
                      </a:moveTo>
                      <a:cubicBezTo>
                        <a:pt x="45" y="4"/>
                        <a:pt x="84" y="8"/>
                        <a:pt x="85" y="18"/>
                      </a:cubicBezTo>
                      <a:cubicBezTo>
                        <a:pt x="86" y="28"/>
                        <a:pt x="10" y="48"/>
                        <a:pt x="13" y="61"/>
                      </a:cubicBezTo>
                      <a:cubicBezTo>
                        <a:pt x="16" y="74"/>
                        <a:pt x="104" y="84"/>
                        <a:pt x="103" y="97"/>
                      </a:cubicBezTo>
                      <a:cubicBezTo>
                        <a:pt x="102" y="110"/>
                        <a:pt x="9" y="126"/>
                        <a:pt x="7" y="139"/>
                      </a:cubicBezTo>
                      <a:cubicBezTo>
                        <a:pt x="5" y="152"/>
                        <a:pt x="90" y="162"/>
                        <a:pt x="91" y="175"/>
                      </a:cubicBezTo>
                      <a:cubicBezTo>
                        <a:pt x="92" y="188"/>
                        <a:pt x="10" y="204"/>
                        <a:pt x="13" y="217"/>
                      </a:cubicBezTo>
                      <a:cubicBezTo>
                        <a:pt x="16" y="230"/>
                        <a:pt x="111" y="242"/>
                        <a:pt x="109" y="253"/>
                      </a:cubicBezTo>
                      <a:cubicBezTo>
                        <a:pt x="107" y="264"/>
                        <a:pt x="2" y="272"/>
                        <a:pt x="1" y="283"/>
                      </a:cubicBezTo>
                      <a:cubicBezTo>
                        <a:pt x="0" y="294"/>
                        <a:pt x="99" y="306"/>
                        <a:pt x="103" y="319"/>
                      </a:cubicBezTo>
                      <a:cubicBezTo>
                        <a:pt x="107" y="332"/>
                        <a:pt x="38" y="354"/>
                        <a:pt x="25" y="361"/>
                      </a:cubicBezTo>
                    </a:path>
                  </a:pathLst>
                </a:custGeom>
                <a:noFill/>
                <a:ln w="34925">
                  <a:solidFill>
                    <a:srgbClr val="800080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9" name="Group 296"/>
              <p:cNvGrpSpPr>
                <a:grpSpLocks noChangeAspect="1"/>
              </p:cNvGrpSpPr>
              <p:nvPr/>
            </p:nvGrpSpPr>
            <p:grpSpPr bwMode="auto">
              <a:xfrm>
                <a:off x="2844805" y="1981200"/>
                <a:ext cx="355595" cy="256540"/>
                <a:chOff x="15450" y="20139"/>
                <a:chExt cx="361" cy="287"/>
              </a:xfrm>
            </p:grpSpPr>
            <p:grpSp>
              <p:nvGrpSpPr>
                <p:cNvPr id="30" name="Group 297"/>
                <p:cNvGrpSpPr>
                  <a:grpSpLocks noChangeAspect="1"/>
                </p:cNvGrpSpPr>
                <p:nvPr/>
              </p:nvGrpSpPr>
              <p:grpSpPr bwMode="auto">
                <a:xfrm rot="-5400000">
                  <a:off x="15575" y="20023"/>
                  <a:ext cx="80" cy="316"/>
                  <a:chOff x="1624" y="2284"/>
                  <a:chExt cx="80" cy="316"/>
                </a:xfrm>
              </p:grpSpPr>
              <p:sp>
                <p:nvSpPr>
                  <p:cNvPr id="21725" name="Line 298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639" y="2330"/>
                    <a:ext cx="65" cy="111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26" name="Line 29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674" y="2284"/>
                    <a:ext cx="25" cy="157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27" name="Line 300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639" y="2441"/>
                    <a:ext cx="55" cy="0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28" name="Line 301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639" y="2441"/>
                    <a:ext cx="55" cy="113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29" name="Line 302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689" y="2441"/>
                    <a:ext cx="5" cy="159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30" name="Line 303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624" y="2441"/>
                    <a:ext cx="65" cy="0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" name="Group 304"/>
                <p:cNvGrpSpPr>
                  <a:grpSpLocks noChangeAspect="1"/>
                </p:cNvGrpSpPr>
                <p:nvPr/>
              </p:nvGrpSpPr>
              <p:grpSpPr bwMode="auto">
                <a:xfrm rot="-5400000">
                  <a:off x="15599" y="20207"/>
                  <a:ext cx="90" cy="335"/>
                  <a:chOff x="1014" y="2043"/>
                  <a:chExt cx="129" cy="307"/>
                </a:xfrm>
              </p:grpSpPr>
              <p:sp>
                <p:nvSpPr>
                  <p:cNvPr id="21720" name="Line 30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014" y="2043"/>
                    <a:ext cx="43" cy="114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21" name="Line 306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014" y="2079"/>
                    <a:ext cx="93" cy="8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22" name="Line 30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14" y="2172"/>
                    <a:ext cx="129" cy="0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23" name="Line 30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21" y="2172"/>
                    <a:ext cx="100" cy="100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24" name="Line 30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22" y="2172"/>
                    <a:ext cx="21" cy="178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719" name="Freeform 310"/>
                <p:cNvSpPr>
                  <a:spLocks noChangeAspect="1"/>
                </p:cNvSpPr>
                <p:nvPr/>
              </p:nvSpPr>
              <p:spPr bwMode="auto">
                <a:xfrm rot="5400000">
                  <a:off x="15575" y="20094"/>
                  <a:ext cx="111" cy="361"/>
                </a:xfrm>
                <a:custGeom>
                  <a:avLst/>
                  <a:gdLst>
                    <a:gd name="T0" fmla="*/ 7 w 111"/>
                    <a:gd name="T1" fmla="*/ 0 h 361"/>
                    <a:gd name="T2" fmla="*/ 85 w 111"/>
                    <a:gd name="T3" fmla="*/ 18 h 361"/>
                    <a:gd name="T4" fmla="*/ 13 w 111"/>
                    <a:gd name="T5" fmla="*/ 61 h 361"/>
                    <a:gd name="T6" fmla="*/ 103 w 111"/>
                    <a:gd name="T7" fmla="*/ 97 h 361"/>
                    <a:gd name="T8" fmla="*/ 7 w 111"/>
                    <a:gd name="T9" fmla="*/ 139 h 361"/>
                    <a:gd name="T10" fmla="*/ 91 w 111"/>
                    <a:gd name="T11" fmla="*/ 175 h 361"/>
                    <a:gd name="T12" fmla="*/ 13 w 111"/>
                    <a:gd name="T13" fmla="*/ 217 h 361"/>
                    <a:gd name="T14" fmla="*/ 109 w 111"/>
                    <a:gd name="T15" fmla="*/ 253 h 361"/>
                    <a:gd name="T16" fmla="*/ 1 w 111"/>
                    <a:gd name="T17" fmla="*/ 283 h 361"/>
                    <a:gd name="T18" fmla="*/ 103 w 111"/>
                    <a:gd name="T19" fmla="*/ 319 h 361"/>
                    <a:gd name="T20" fmla="*/ 25 w 111"/>
                    <a:gd name="T21" fmla="*/ 361 h 36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11"/>
                    <a:gd name="T34" fmla="*/ 0 h 361"/>
                    <a:gd name="T35" fmla="*/ 111 w 111"/>
                    <a:gd name="T36" fmla="*/ 361 h 361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11" h="361">
                      <a:moveTo>
                        <a:pt x="7" y="0"/>
                      </a:moveTo>
                      <a:cubicBezTo>
                        <a:pt x="45" y="4"/>
                        <a:pt x="84" y="8"/>
                        <a:pt x="85" y="18"/>
                      </a:cubicBezTo>
                      <a:cubicBezTo>
                        <a:pt x="86" y="28"/>
                        <a:pt x="10" y="48"/>
                        <a:pt x="13" y="61"/>
                      </a:cubicBezTo>
                      <a:cubicBezTo>
                        <a:pt x="16" y="74"/>
                        <a:pt x="104" y="84"/>
                        <a:pt x="103" y="97"/>
                      </a:cubicBezTo>
                      <a:cubicBezTo>
                        <a:pt x="102" y="110"/>
                        <a:pt x="9" y="126"/>
                        <a:pt x="7" y="139"/>
                      </a:cubicBezTo>
                      <a:cubicBezTo>
                        <a:pt x="5" y="152"/>
                        <a:pt x="90" y="162"/>
                        <a:pt x="91" y="175"/>
                      </a:cubicBezTo>
                      <a:cubicBezTo>
                        <a:pt x="92" y="188"/>
                        <a:pt x="10" y="204"/>
                        <a:pt x="13" y="217"/>
                      </a:cubicBezTo>
                      <a:cubicBezTo>
                        <a:pt x="16" y="230"/>
                        <a:pt x="111" y="242"/>
                        <a:pt x="109" y="253"/>
                      </a:cubicBezTo>
                      <a:cubicBezTo>
                        <a:pt x="107" y="264"/>
                        <a:pt x="2" y="272"/>
                        <a:pt x="1" y="283"/>
                      </a:cubicBezTo>
                      <a:cubicBezTo>
                        <a:pt x="0" y="294"/>
                        <a:pt x="99" y="306"/>
                        <a:pt x="103" y="319"/>
                      </a:cubicBezTo>
                      <a:cubicBezTo>
                        <a:pt x="107" y="332"/>
                        <a:pt x="38" y="354"/>
                        <a:pt x="25" y="361"/>
                      </a:cubicBezTo>
                    </a:path>
                  </a:pathLst>
                </a:custGeom>
                <a:noFill/>
                <a:ln w="34925">
                  <a:solidFill>
                    <a:srgbClr val="800080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626" name="Oval 196"/>
              <p:cNvSpPr>
                <a:spLocks noChangeAspect="1" noChangeArrowheads="1"/>
              </p:cNvSpPr>
              <p:nvPr/>
            </p:nvSpPr>
            <p:spPr bwMode="auto">
              <a:xfrm>
                <a:off x="2894013" y="1462882"/>
                <a:ext cx="77787" cy="100012"/>
              </a:xfrm>
              <a:prstGeom prst="ellipse">
                <a:avLst/>
              </a:prstGeom>
              <a:solidFill>
                <a:srgbClr val="FF021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1504" name="Group 340"/>
              <p:cNvGrpSpPr>
                <a:grpSpLocks noChangeAspect="1"/>
              </p:cNvGrpSpPr>
              <p:nvPr/>
            </p:nvGrpSpPr>
            <p:grpSpPr bwMode="auto">
              <a:xfrm>
                <a:off x="2856213" y="1574359"/>
                <a:ext cx="153353" cy="129540"/>
                <a:chOff x="2263775" y="1509713"/>
                <a:chExt cx="255588" cy="215900"/>
              </a:xfrm>
            </p:grpSpPr>
            <p:sp>
              <p:nvSpPr>
                <p:cNvPr id="21703" name="AutoShape 282"/>
                <p:cNvSpPr>
                  <a:spLocks noChangeAspect="1" noChangeArrowheads="1"/>
                </p:cNvSpPr>
                <p:nvPr/>
              </p:nvSpPr>
              <p:spPr bwMode="auto">
                <a:xfrm>
                  <a:off x="2333625" y="1524000"/>
                  <a:ext cx="107950" cy="160338"/>
                </a:xfrm>
                <a:prstGeom prst="bracketPair">
                  <a:avLst>
                    <a:gd name="adj" fmla="val 16667"/>
                  </a:avLst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1505" name="Group 283"/>
                <p:cNvGrpSpPr>
                  <a:grpSpLocks noChangeAspect="1"/>
                </p:cNvGrpSpPr>
                <p:nvPr/>
              </p:nvGrpSpPr>
              <p:grpSpPr bwMode="auto">
                <a:xfrm>
                  <a:off x="2263775" y="1509707"/>
                  <a:ext cx="63500" cy="188911"/>
                  <a:chOff x="678" y="2014"/>
                  <a:chExt cx="115" cy="293"/>
                </a:xfrm>
              </p:grpSpPr>
              <p:sp>
                <p:nvSpPr>
                  <p:cNvPr id="21711" name="Line 28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700" y="2057"/>
                    <a:ext cx="93" cy="10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12" name="Line 285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750" y="2014"/>
                    <a:ext cx="36" cy="14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13" name="Line 286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00" y="2160"/>
                    <a:ext cx="7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14" name="Line 287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00" y="2160"/>
                    <a:ext cx="78" cy="10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15" name="Line 288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71" y="2160"/>
                    <a:ext cx="7" cy="14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16" name="Line 289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2160"/>
                    <a:ext cx="93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506" name="Group 290"/>
                <p:cNvGrpSpPr>
                  <a:grpSpLocks noChangeAspect="1"/>
                </p:cNvGrpSpPr>
                <p:nvPr/>
              </p:nvGrpSpPr>
              <p:grpSpPr bwMode="auto">
                <a:xfrm>
                  <a:off x="2447941" y="1528758"/>
                  <a:ext cx="71440" cy="196849"/>
                  <a:chOff x="1014" y="2043"/>
                  <a:chExt cx="129" cy="307"/>
                </a:xfrm>
              </p:grpSpPr>
              <p:sp>
                <p:nvSpPr>
                  <p:cNvPr id="21706" name="Line 29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014" y="2043"/>
                    <a:ext cx="43" cy="11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07" name="Line 29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014" y="2079"/>
                    <a:ext cx="93" cy="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08" name="Line 29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14" y="2172"/>
                    <a:ext cx="129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09" name="Line 29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21" y="2172"/>
                    <a:ext cx="100" cy="10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10" name="Line 29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22" y="2172"/>
                    <a:ext cx="21" cy="17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507" name="Group 355"/>
              <p:cNvGrpSpPr>
                <a:grpSpLocks noChangeAspect="1"/>
              </p:cNvGrpSpPr>
              <p:nvPr/>
            </p:nvGrpSpPr>
            <p:grpSpPr bwMode="auto">
              <a:xfrm>
                <a:off x="3220085" y="1564874"/>
                <a:ext cx="153353" cy="129540"/>
                <a:chOff x="2263775" y="1509713"/>
                <a:chExt cx="255588" cy="215900"/>
              </a:xfrm>
            </p:grpSpPr>
            <p:sp>
              <p:nvSpPr>
                <p:cNvPr id="21689" name="AutoShape 282"/>
                <p:cNvSpPr>
                  <a:spLocks noChangeAspect="1" noChangeArrowheads="1"/>
                </p:cNvSpPr>
                <p:nvPr/>
              </p:nvSpPr>
              <p:spPr bwMode="auto">
                <a:xfrm>
                  <a:off x="2333625" y="1524000"/>
                  <a:ext cx="107950" cy="160338"/>
                </a:xfrm>
                <a:prstGeom prst="bracketPair">
                  <a:avLst>
                    <a:gd name="adj" fmla="val 16667"/>
                  </a:avLst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1515" name="Group 283"/>
                <p:cNvGrpSpPr>
                  <a:grpSpLocks noChangeAspect="1"/>
                </p:cNvGrpSpPr>
                <p:nvPr/>
              </p:nvGrpSpPr>
              <p:grpSpPr bwMode="auto">
                <a:xfrm>
                  <a:off x="2263775" y="1509707"/>
                  <a:ext cx="63500" cy="188911"/>
                  <a:chOff x="678" y="2014"/>
                  <a:chExt cx="115" cy="293"/>
                </a:xfrm>
              </p:grpSpPr>
              <p:sp>
                <p:nvSpPr>
                  <p:cNvPr id="21697" name="Line 28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700" y="2057"/>
                    <a:ext cx="93" cy="10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98" name="Line 285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750" y="2014"/>
                    <a:ext cx="36" cy="14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99" name="Line 286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00" y="2160"/>
                    <a:ext cx="7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00" name="Line 287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00" y="2160"/>
                    <a:ext cx="78" cy="10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01" name="Line 288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71" y="2160"/>
                    <a:ext cx="7" cy="14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02" name="Line 289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2160"/>
                    <a:ext cx="93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517" name="Group 290"/>
                <p:cNvGrpSpPr>
                  <a:grpSpLocks noChangeAspect="1"/>
                </p:cNvGrpSpPr>
                <p:nvPr/>
              </p:nvGrpSpPr>
              <p:grpSpPr bwMode="auto">
                <a:xfrm>
                  <a:off x="2447941" y="1528758"/>
                  <a:ext cx="71440" cy="196849"/>
                  <a:chOff x="1014" y="2043"/>
                  <a:chExt cx="129" cy="307"/>
                </a:xfrm>
              </p:grpSpPr>
              <p:sp>
                <p:nvSpPr>
                  <p:cNvPr id="21692" name="Line 29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014" y="2043"/>
                    <a:ext cx="43" cy="11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93" name="Line 29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014" y="2079"/>
                    <a:ext cx="93" cy="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94" name="Line 29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14" y="2172"/>
                    <a:ext cx="129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95" name="Line 29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21" y="2172"/>
                    <a:ext cx="100" cy="10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96" name="Line 29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22" y="2172"/>
                    <a:ext cx="21" cy="17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574" name="Group 370"/>
              <p:cNvGrpSpPr>
                <a:grpSpLocks noChangeAspect="1"/>
              </p:cNvGrpSpPr>
              <p:nvPr/>
            </p:nvGrpSpPr>
            <p:grpSpPr bwMode="auto">
              <a:xfrm>
                <a:off x="3764597" y="1551623"/>
                <a:ext cx="153353" cy="129540"/>
                <a:chOff x="2263775" y="1509713"/>
                <a:chExt cx="255588" cy="215900"/>
              </a:xfrm>
            </p:grpSpPr>
            <p:sp>
              <p:nvSpPr>
                <p:cNvPr id="21675" name="AutoShape 282"/>
                <p:cNvSpPr>
                  <a:spLocks noChangeAspect="1" noChangeArrowheads="1"/>
                </p:cNvSpPr>
                <p:nvPr/>
              </p:nvSpPr>
              <p:spPr bwMode="auto">
                <a:xfrm>
                  <a:off x="2333625" y="1524000"/>
                  <a:ext cx="107950" cy="160338"/>
                </a:xfrm>
                <a:prstGeom prst="bracketPair">
                  <a:avLst>
                    <a:gd name="adj" fmla="val 16667"/>
                  </a:avLst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1575" name="Group 283"/>
                <p:cNvGrpSpPr>
                  <a:grpSpLocks noChangeAspect="1"/>
                </p:cNvGrpSpPr>
                <p:nvPr/>
              </p:nvGrpSpPr>
              <p:grpSpPr bwMode="auto">
                <a:xfrm>
                  <a:off x="2263775" y="1509707"/>
                  <a:ext cx="63500" cy="188911"/>
                  <a:chOff x="678" y="2014"/>
                  <a:chExt cx="115" cy="293"/>
                </a:xfrm>
              </p:grpSpPr>
              <p:sp>
                <p:nvSpPr>
                  <p:cNvPr id="21683" name="Line 28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700" y="2057"/>
                    <a:ext cx="93" cy="10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84" name="Line 285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750" y="2014"/>
                    <a:ext cx="36" cy="14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85" name="Line 286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00" y="2160"/>
                    <a:ext cx="7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86" name="Line 287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00" y="2160"/>
                    <a:ext cx="78" cy="10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87" name="Line 288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71" y="2160"/>
                    <a:ext cx="7" cy="14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88" name="Line 289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2160"/>
                    <a:ext cx="93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576" name="Group 290"/>
                <p:cNvGrpSpPr>
                  <a:grpSpLocks noChangeAspect="1"/>
                </p:cNvGrpSpPr>
                <p:nvPr/>
              </p:nvGrpSpPr>
              <p:grpSpPr bwMode="auto">
                <a:xfrm>
                  <a:off x="2447941" y="1528758"/>
                  <a:ext cx="71440" cy="196849"/>
                  <a:chOff x="1014" y="2043"/>
                  <a:chExt cx="129" cy="307"/>
                </a:xfrm>
              </p:grpSpPr>
              <p:sp>
                <p:nvSpPr>
                  <p:cNvPr id="21678" name="Line 29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014" y="2043"/>
                    <a:ext cx="43" cy="11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79" name="Line 29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014" y="2079"/>
                    <a:ext cx="93" cy="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80" name="Line 29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14" y="2172"/>
                    <a:ext cx="129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81" name="Line 29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21" y="2172"/>
                    <a:ext cx="100" cy="10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82" name="Line 29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22" y="2172"/>
                    <a:ext cx="21" cy="17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577" name="Group 385"/>
              <p:cNvGrpSpPr>
                <a:grpSpLocks noChangeAspect="1"/>
              </p:cNvGrpSpPr>
              <p:nvPr/>
            </p:nvGrpSpPr>
            <p:grpSpPr bwMode="auto">
              <a:xfrm>
                <a:off x="4117022" y="1544831"/>
                <a:ext cx="153353" cy="129540"/>
                <a:chOff x="2263775" y="1509713"/>
                <a:chExt cx="255588" cy="215900"/>
              </a:xfrm>
            </p:grpSpPr>
            <p:sp>
              <p:nvSpPr>
                <p:cNvPr id="21661" name="AutoShape 282"/>
                <p:cNvSpPr>
                  <a:spLocks noChangeAspect="1" noChangeArrowheads="1"/>
                </p:cNvSpPr>
                <p:nvPr/>
              </p:nvSpPr>
              <p:spPr bwMode="auto">
                <a:xfrm>
                  <a:off x="2333625" y="1524000"/>
                  <a:ext cx="107950" cy="160338"/>
                </a:xfrm>
                <a:prstGeom prst="bracketPair">
                  <a:avLst>
                    <a:gd name="adj" fmla="val 16667"/>
                  </a:avLst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1578" name="Group 283"/>
                <p:cNvGrpSpPr>
                  <a:grpSpLocks noChangeAspect="1"/>
                </p:cNvGrpSpPr>
                <p:nvPr/>
              </p:nvGrpSpPr>
              <p:grpSpPr bwMode="auto">
                <a:xfrm>
                  <a:off x="2263775" y="1509707"/>
                  <a:ext cx="63500" cy="188911"/>
                  <a:chOff x="678" y="2014"/>
                  <a:chExt cx="115" cy="293"/>
                </a:xfrm>
              </p:grpSpPr>
              <p:sp>
                <p:nvSpPr>
                  <p:cNvPr id="21669" name="Line 28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700" y="2057"/>
                    <a:ext cx="93" cy="10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70" name="Line 285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750" y="2014"/>
                    <a:ext cx="36" cy="14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71" name="Line 286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00" y="2160"/>
                    <a:ext cx="7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72" name="Line 287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00" y="2160"/>
                    <a:ext cx="78" cy="10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73" name="Line 288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71" y="2160"/>
                    <a:ext cx="7" cy="14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74" name="Line 289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2160"/>
                    <a:ext cx="93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623" name="Group 290"/>
                <p:cNvGrpSpPr>
                  <a:grpSpLocks noChangeAspect="1"/>
                </p:cNvGrpSpPr>
                <p:nvPr/>
              </p:nvGrpSpPr>
              <p:grpSpPr bwMode="auto">
                <a:xfrm>
                  <a:off x="2447941" y="1528758"/>
                  <a:ext cx="71440" cy="196849"/>
                  <a:chOff x="1014" y="2043"/>
                  <a:chExt cx="129" cy="307"/>
                </a:xfrm>
              </p:grpSpPr>
              <p:sp>
                <p:nvSpPr>
                  <p:cNvPr id="21664" name="Line 29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014" y="2043"/>
                    <a:ext cx="43" cy="11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65" name="Line 29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014" y="2079"/>
                    <a:ext cx="93" cy="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66" name="Line 29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14" y="2172"/>
                    <a:ext cx="129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67" name="Line 29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21" y="2172"/>
                    <a:ext cx="100" cy="10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68" name="Line 29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22" y="2172"/>
                    <a:ext cx="21" cy="17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624" name="Group 400"/>
              <p:cNvGrpSpPr>
                <a:grpSpLocks noChangeAspect="1"/>
              </p:cNvGrpSpPr>
              <p:nvPr/>
            </p:nvGrpSpPr>
            <p:grpSpPr bwMode="auto">
              <a:xfrm>
                <a:off x="4674870" y="1543330"/>
                <a:ext cx="153353" cy="129540"/>
                <a:chOff x="2263775" y="1509713"/>
                <a:chExt cx="255588" cy="215900"/>
              </a:xfrm>
            </p:grpSpPr>
            <p:sp>
              <p:nvSpPr>
                <p:cNvPr id="21647" name="AutoShape 282"/>
                <p:cNvSpPr>
                  <a:spLocks noChangeAspect="1" noChangeArrowheads="1"/>
                </p:cNvSpPr>
                <p:nvPr/>
              </p:nvSpPr>
              <p:spPr bwMode="auto">
                <a:xfrm>
                  <a:off x="2333625" y="1524000"/>
                  <a:ext cx="107950" cy="160338"/>
                </a:xfrm>
                <a:prstGeom prst="bracketPair">
                  <a:avLst>
                    <a:gd name="adj" fmla="val 16667"/>
                  </a:avLst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1625" name="Group 283"/>
                <p:cNvGrpSpPr>
                  <a:grpSpLocks noChangeAspect="1"/>
                </p:cNvGrpSpPr>
                <p:nvPr/>
              </p:nvGrpSpPr>
              <p:grpSpPr bwMode="auto">
                <a:xfrm>
                  <a:off x="2263775" y="1509707"/>
                  <a:ext cx="63500" cy="188911"/>
                  <a:chOff x="678" y="2014"/>
                  <a:chExt cx="115" cy="293"/>
                </a:xfrm>
              </p:grpSpPr>
              <p:sp>
                <p:nvSpPr>
                  <p:cNvPr id="21655" name="Line 28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700" y="2057"/>
                    <a:ext cx="93" cy="10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56" name="Line 285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750" y="2014"/>
                    <a:ext cx="36" cy="14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57" name="Line 286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00" y="2160"/>
                    <a:ext cx="7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58" name="Line 287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00" y="2160"/>
                    <a:ext cx="78" cy="10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59" name="Line 288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71" y="2160"/>
                    <a:ext cx="7" cy="14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60" name="Line 289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2160"/>
                    <a:ext cx="93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627" name="Group 290"/>
                <p:cNvGrpSpPr>
                  <a:grpSpLocks noChangeAspect="1"/>
                </p:cNvGrpSpPr>
                <p:nvPr/>
              </p:nvGrpSpPr>
              <p:grpSpPr bwMode="auto">
                <a:xfrm>
                  <a:off x="2447941" y="1528758"/>
                  <a:ext cx="71440" cy="196849"/>
                  <a:chOff x="1014" y="2043"/>
                  <a:chExt cx="129" cy="307"/>
                </a:xfrm>
              </p:grpSpPr>
              <p:sp>
                <p:nvSpPr>
                  <p:cNvPr id="21650" name="Line 29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014" y="2043"/>
                    <a:ext cx="43" cy="11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51" name="Line 29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014" y="2079"/>
                    <a:ext cx="93" cy="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52" name="Line 29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14" y="2172"/>
                    <a:ext cx="129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53" name="Line 29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21" y="2172"/>
                    <a:ext cx="100" cy="10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54" name="Line 29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22" y="2172"/>
                    <a:ext cx="21" cy="17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628" name="Group 415"/>
              <p:cNvGrpSpPr>
                <a:grpSpLocks noChangeAspect="1"/>
              </p:cNvGrpSpPr>
              <p:nvPr/>
            </p:nvGrpSpPr>
            <p:grpSpPr bwMode="auto">
              <a:xfrm>
                <a:off x="5036212" y="1541117"/>
                <a:ext cx="153353" cy="129540"/>
                <a:chOff x="2263775" y="1509713"/>
                <a:chExt cx="255588" cy="215900"/>
              </a:xfrm>
            </p:grpSpPr>
            <p:sp>
              <p:nvSpPr>
                <p:cNvPr id="21633" name="AutoShape 282"/>
                <p:cNvSpPr>
                  <a:spLocks noChangeAspect="1" noChangeArrowheads="1"/>
                </p:cNvSpPr>
                <p:nvPr/>
              </p:nvSpPr>
              <p:spPr bwMode="auto">
                <a:xfrm>
                  <a:off x="2333625" y="1524000"/>
                  <a:ext cx="107950" cy="160338"/>
                </a:xfrm>
                <a:prstGeom prst="bracketPair">
                  <a:avLst>
                    <a:gd name="adj" fmla="val 16667"/>
                  </a:avLst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1629" name="Group 283"/>
                <p:cNvGrpSpPr>
                  <a:grpSpLocks noChangeAspect="1"/>
                </p:cNvGrpSpPr>
                <p:nvPr/>
              </p:nvGrpSpPr>
              <p:grpSpPr bwMode="auto">
                <a:xfrm>
                  <a:off x="2263775" y="1509707"/>
                  <a:ext cx="63500" cy="188911"/>
                  <a:chOff x="678" y="2014"/>
                  <a:chExt cx="115" cy="293"/>
                </a:xfrm>
              </p:grpSpPr>
              <p:sp>
                <p:nvSpPr>
                  <p:cNvPr id="21641" name="Line 28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700" y="2057"/>
                    <a:ext cx="93" cy="10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42" name="Line 285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750" y="2014"/>
                    <a:ext cx="36" cy="14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43" name="Line 286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00" y="2160"/>
                    <a:ext cx="7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44" name="Line 287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00" y="2160"/>
                    <a:ext cx="78" cy="10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45" name="Line 288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71" y="2160"/>
                    <a:ext cx="7" cy="14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46" name="Line 289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2160"/>
                    <a:ext cx="93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630" name="Group 290"/>
                <p:cNvGrpSpPr>
                  <a:grpSpLocks noChangeAspect="1"/>
                </p:cNvGrpSpPr>
                <p:nvPr/>
              </p:nvGrpSpPr>
              <p:grpSpPr bwMode="auto">
                <a:xfrm>
                  <a:off x="2447941" y="1528758"/>
                  <a:ext cx="71440" cy="196849"/>
                  <a:chOff x="1014" y="2043"/>
                  <a:chExt cx="129" cy="307"/>
                </a:xfrm>
              </p:grpSpPr>
              <p:sp>
                <p:nvSpPr>
                  <p:cNvPr id="21636" name="Line 29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014" y="2043"/>
                    <a:ext cx="43" cy="11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37" name="Line 29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014" y="2079"/>
                    <a:ext cx="93" cy="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38" name="Line 29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14" y="2172"/>
                    <a:ext cx="129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39" name="Line 29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21" y="2172"/>
                    <a:ext cx="100" cy="10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40" name="Line 29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22" y="2172"/>
                    <a:ext cx="21" cy="17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348" name="AutoShape 160"/>
            <p:cNvSpPr>
              <a:spLocks noChangeAspect="1" noChangeArrowheads="1"/>
            </p:cNvSpPr>
            <p:nvPr/>
          </p:nvSpPr>
          <p:spPr bwMode="auto">
            <a:xfrm>
              <a:off x="1687513" y="3147725"/>
              <a:ext cx="454905" cy="227451"/>
            </a:xfrm>
            <a:prstGeom prst="octagon">
              <a:avLst>
                <a:gd name="adj" fmla="val 29287"/>
              </a:avLst>
            </a:prstGeom>
            <a:noFill/>
            <a:ln w="508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35" name="TextBox 21634"/>
            <p:cNvSpPr txBox="1"/>
            <p:nvPr/>
          </p:nvSpPr>
          <p:spPr>
            <a:xfrm>
              <a:off x="2106512" y="3082103"/>
              <a:ext cx="14157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Helvetica"/>
                  <a:cs typeface="Helvetica"/>
                </a:rPr>
                <a:t>:Desmosomes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2926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4DF5214-4EAA-6745-B35C-F11F97762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450"/>
            <a:ext cx="10515600" cy="784543"/>
          </a:xfrm>
        </p:spPr>
        <p:txBody>
          <a:bodyPr/>
          <a:lstStyle/>
          <a:p>
            <a:pPr algn="ctr"/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The Mouse Genetic Toolbox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C78CF9-691D-8745-AA33-CC13B56C522D}"/>
              </a:ext>
            </a:extLst>
          </p:cNvPr>
          <p:cNvSpPr txBox="1"/>
          <p:nvPr/>
        </p:nvSpPr>
        <p:spPr>
          <a:xfrm>
            <a:off x="3252914" y="1008993"/>
            <a:ext cx="5686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Homologous Recombineering in Mice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117DBC-CB1D-9446-9EFD-E29F9B564F17}"/>
              </a:ext>
            </a:extLst>
          </p:cNvPr>
          <p:cNvSpPr txBox="1"/>
          <p:nvPr/>
        </p:nvSpPr>
        <p:spPr>
          <a:xfrm>
            <a:off x="197463" y="3108170"/>
            <a:ext cx="6214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So now you know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Cre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is working in your model,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but you want to investigate the rate of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Cre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activity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 live tissue.  How would you suggest doing this?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85569DE9-5DFA-3143-8742-C8B392A18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94968" y="4634382"/>
            <a:ext cx="3290887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F02761DF-25F2-B942-A85E-44C05E448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4968" y="5358282"/>
            <a:ext cx="3290887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A9C47A77-D9AD-A840-8B18-E5BD34A66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8454" y="6521450"/>
            <a:ext cx="2184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latin typeface="Helvetica" pitchFamily="28" charset="0"/>
              </a:rPr>
              <a:t>Vasioukhin</a:t>
            </a:r>
            <a:r>
              <a:rPr lang="en-US" sz="1600" dirty="0">
                <a:latin typeface="Helvetica" pitchFamily="28" charset="0"/>
              </a:rPr>
              <a:t> et al. 1999</a:t>
            </a: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748C9BC6-423A-FE49-B168-9DDBE2784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1842" y="4327994"/>
            <a:ext cx="253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Helvetica" pitchFamily="28" charset="0"/>
              </a:rPr>
              <a:t>Keratin 14-Cre Mouse</a:t>
            </a:r>
            <a:endParaRPr lang="en-US" sz="1600" b="1" dirty="0">
              <a:latin typeface="Helvetica" pitchFamily="2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DA4D9A-FB3E-5643-8B4A-48233B9AF7E2}"/>
              </a:ext>
            </a:extLst>
          </p:cNvPr>
          <p:cNvGrpSpPr/>
          <p:nvPr/>
        </p:nvGrpSpPr>
        <p:grpSpPr>
          <a:xfrm>
            <a:off x="7009096" y="1640896"/>
            <a:ext cx="4853389" cy="2567781"/>
            <a:chOff x="5435600" y="2528888"/>
            <a:chExt cx="3556000" cy="1922462"/>
          </a:xfrm>
        </p:grpSpPr>
        <p:sp>
          <p:nvSpPr>
            <p:cNvPr id="16" name="Text Box 8">
              <a:extLst>
                <a:ext uri="{FF2B5EF4-FFF2-40B4-BE49-F238E27FC236}">
                  <a16:creationId xmlns:a16="http://schemas.microsoft.com/office/drawing/2014/main" id="{E6B2AEC3-1E4C-0045-9CD2-CB5FEB9B00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83350" y="2528888"/>
              <a:ext cx="184056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>
                  <a:latin typeface="Helvetica" pitchFamily="28" charset="0"/>
                </a:rPr>
                <a:t>Nf2</a:t>
              </a:r>
              <a:r>
                <a:rPr lang="en-US" b="1" baseline="30000" dirty="0">
                  <a:latin typeface="Helvetica" pitchFamily="28" charset="0"/>
                </a:rPr>
                <a:t>lox/lox</a:t>
              </a:r>
              <a:r>
                <a:rPr lang="en-US" b="1" dirty="0">
                  <a:latin typeface="Helvetica" pitchFamily="28" charset="0"/>
                </a:rPr>
                <a:t> Mouse</a:t>
              </a:r>
              <a:endParaRPr lang="en-US" sz="1600" b="1" dirty="0">
                <a:latin typeface="Helvetica" pitchFamily="28" charset="0"/>
              </a:endParaRPr>
            </a:p>
          </p:txBody>
        </p:sp>
        <p:sp>
          <p:nvSpPr>
            <p:cNvPr id="17" name="Text Box 10">
              <a:extLst>
                <a:ext uri="{FF2B5EF4-FFF2-40B4-BE49-F238E27FC236}">
                  <a16:creationId xmlns:a16="http://schemas.microsoft.com/office/drawing/2014/main" id="{A49719F0-6151-7E42-91CA-C1A0DB71ED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35600" y="4114800"/>
              <a:ext cx="214947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Helvetica" pitchFamily="28" charset="0"/>
                </a:rPr>
                <a:t>Giovannini et al. 2000</a:t>
              </a:r>
            </a:p>
          </p:txBody>
        </p:sp>
        <p:pic>
          <p:nvPicPr>
            <p:cNvPr id="18" name="Picture 337">
              <a:extLst>
                <a:ext uri="{FF2B5EF4-FFF2-40B4-BE49-F238E27FC236}">
                  <a16:creationId xmlns:a16="http://schemas.microsoft.com/office/drawing/2014/main" id="{57DCC014-A379-C94E-B84F-F0FD8AAC7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6650831" y="1850232"/>
              <a:ext cx="1335087" cy="3346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B49BC8A-053D-C547-962D-1E4141493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318" y="1470658"/>
            <a:ext cx="2142909" cy="16071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2A962F-8FCF-3D47-B674-9A80E1AEDD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069" y="3022555"/>
            <a:ext cx="2074226" cy="15934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14CA17-53A7-F245-918F-5759C96984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418" y="4542485"/>
            <a:ext cx="2060489" cy="1620918"/>
          </a:xfrm>
          <a:prstGeom prst="rect">
            <a:avLst/>
          </a:prstGeom>
        </p:spPr>
      </p:pic>
      <p:sp>
        <p:nvSpPr>
          <p:cNvPr id="19" name="Rectangle 9">
            <a:extLst>
              <a:ext uri="{FF2B5EF4-FFF2-40B4-BE49-F238E27FC236}">
                <a16:creationId xmlns:a16="http://schemas.microsoft.com/office/drawing/2014/main" id="{E5867370-58C8-B141-BE90-0538F532C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2967" y="2129029"/>
            <a:ext cx="12121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latin typeface="Helvetica" pitchFamily="28" charset="0"/>
              </a:rPr>
              <a:t>Brightfield</a:t>
            </a: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7C58DE81-CA1F-E54E-9850-95FA11851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2966" y="3522381"/>
            <a:ext cx="11208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latin typeface="Helvetica" pitchFamily="28" charset="0"/>
              </a:rPr>
              <a:t>Cy3 Filter</a:t>
            </a: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BC65753A-0C4F-634B-A82A-BF08893A7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2966" y="5228107"/>
            <a:ext cx="12775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err="1">
                <a:latin typeface="Helvetica" pitchFamily="28" charset="0"/>
              </a:rPr>
              <a:t>eGFP</a:t>
            </a:r>
            <a:r>
              <a:rPr lang="en-US" sz="1600" b="1" dirty="0">
                <a:latin typeface="Helvetica" pitchFamily="28" charset="0"/>
              </a:rPr>
              <a:t> Filter</a:t>
            </a:r>
          </a:p>
        </p:txBody>
      </p:sp>
    </p:spTree>
    <p:extLst>
      <p:ext uri="{BB962C8B-B14F-4D97-AF65-F5344CB8AC3E}">
        <p14:creationId xmlns:p14="http://schemas.microsoft.com/office/powerpoint/2010/main" val="422118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0AE54A-475F-0342-B076-36A910468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184"/>
            <a:ext cx="10515600" cy="799646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Goals for today’s class!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F6D669-C150-D747-8D04-367C3A0C6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3587"/>
            <a:ext cx="10515600" cy="5310755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Understand the intrinsic cellular response used in genetic engineering.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Understand why the mouse is used as a disease model in the lab.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Learn how to overexpress a gene in a specific mouse tissue.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Identify how to disrupt an endogenous gene in mice or cells.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Become familiar with how human cells or tissue are studied in the lab.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Learn what type of mice are used to grow human tissue.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#1 GOAL!! Participate in class, ask questions as we move through different topics!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8901E3-796D-8542-999E-98676741DCC2}"/>
              </a:ext>
            </a:extLst>
          </p:cNvPr>
          <p:cNvSpPr/>
          <p:nvPr/>
        </p:nvSpPr>
        <p:spPr>
          <a:xfrm>
            <a:off x="838200" y="3428999"/>
            <a:ext cx="9960429" cy="52306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8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0AE54A-475F-0342-B076-36A910468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184"/>
            <a:ext cx="10515600" cy="799646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Goals for today’s class!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F6D669-C150-D747-8D04-367C3A0C6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3587"/>
            <a:ext cx="10515600" cy="5310755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Understand the intrinsic cellular response used in genetic engineering.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Understand why the mouse is used as a disease model in the lab.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Learn how to overexpress a gene in a specific mouse tissue.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Identify how to disrupt an endogenous gene in mice or cells.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Become familiar with how human cells or tissue are studied in the lab.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Learn what type of mice are used to grow human tissue.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#1 GOAL!! Participate in class, ask questions as we move through different topics!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72410B-C575-864D-B557-5EFFDA9CB296}"/>
              </a:ext>
            </a:extLst>
          </p:cNvPr>
          <p:cNvSpPr/>
          <p:nvPr/>
        </p:nvSpPr>
        <p:spPr>
          <a:xfrm>
            <a:off x="838199" y="5259538"/>
            <a:ext cx="9960429" cy="118480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9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F64EA3F-4F33-4C44-AC28-D7DCC35FD2D6}"/>
              </a:ext>
            </a:extLst>
          </p:cNvPr>
          <p:cNvSpPr txBox="1"/>
          <p:nvPr/>
        </p:nvSpPr>
        <p:spPr>
          <a:xfrm>
            <a:off x="2221848" y="141110"/>
            <a:ext cx="7511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CRISPR/CAS9 the New Flavor on the Block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42FA8A-1464-ED49-B0C7-5711A0B52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745" y="602775"/>
            <a:ext cx="6222509" cy="60217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31D053-4F51-224F-9AC1-0C859AE75121}"/>
              </a:ext>
            </a:extLst>
          </p:cNvPr>
          <p:cNvSpPr txBox="1"/>
          <p:nvPr/>
        </p:nvSpPr>
        <p:spPr>
          <a:xfrm>
            <a:off x="8908955" y="6488668"/>
            <a:ext cx="3275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From: </a:t>
            </a:r>
            <a:r>
              <a:rPr lang="en-US" i="1" dirty="0"/>
              <a:t>Cancer and Zebrafish 2016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0938A7-CCCA-9144-95A3-20B52F655C52}"/>
              </a:ext>
            </a:extLst>
          </p:cNvPr>
          <p:cNvSpPr txBox="1"/>
          <p:nvPr/>
        </p:nvSpPr>
        <p:spPr>
          <a:xfrm>
            <a:off x="389928" y="1689315"/>
            <a:ext cx="25074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Cas9 is an enzyme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that causes double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strand breaks.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0D068E-F92D-E246-AB97-3D954551E9B0}"/>
              </a:ext>
            </a:extLst>
          </p:cNvPr>
          <p:cNvSpPr txBox="1"/>
          <p:nvPr/>
        </p:nvSpPr>
        <p:spPr>
          <a:xfrm>
            <a:off x="389928" y="3887491"/>
            <a:ext cx="240642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Why is it so 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popular?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Fast!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Multiple species.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Easier to generate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guide RNA.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But……</a:t>
            </a:r>
          </a:p>
        </p:txBody>
      </p:sp>
    </p:spTree>
    <p:extLst>
      <p:ext uri="{BB962C8B-B14F-4D97-AF65-F5344CB8AC3E}">
        <p14:creationId xmlns:p14="http://schemas.microsoft.com/office/powerpoint/2010/main" val="212315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1"/>
            <a:ext cx="876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Recombination repair DNA breaks by retrieving sequence information from undamaged DNA</a:t>
            </a:r>
          </a:p>
        </p:txBody>
      </p:sp>
      <p:pic>
        <p:nvPicPr>
          <p:cNvPr id="4" name="Picture 5" descr="figure 5-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228195"/>
            <a:ext cx="7543800" cy="5189538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1563B1-8324-5942-9CD8-2C45CA78EE4F}"/>
              </a:ext>
            </a:extLst>
          </p:cNvPr>
          <p:cNvSpPr txBox="1"/>
          <p:nvPr/>
        </p:nvSpPr>
        <p:spPr>
          <a:xfrm>
            <a:off x="57238" y="2109204"/>
            <a:ext cx="181011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Rate of NHEJ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 CRISPR.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30 to 70%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CBD7E5-7EDC-6348-BD6A-47CF5A6BBECF}"/>
              </a:ext>
            </a:extLst>
          </p:cNvPr>
          <p:cNvSpPr txBox="1"/>
          <p:nvPr/>
        </p:nvSpPr>
        <p:spPr>
          <a:xfrm>
            <a:off x="9897103" y="2109204"/>
            <a:ext cx="182293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Rate of HR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 CRISPR.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Less than 1%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129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F64EA3F-4F33-4C44-AC28-D7DCC35FD2D6}"/>
              </a:ext>
            </a:extLst>
          </p:cNvPr>
          <p:cNvSpPr txBox="1"/>
          <p:nvPr/>
        </p:nvSpPr>
        <p:spPr>
          <a:xfrm>
            <a:off x="2221848" y="141110"/>
            <a:ext cx="7511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CRISPR/CAS9 the New Flavor on the Block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42FA8A-1464-ED49-B0C7-5711A0B52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745" y="602775"/>
            <a:ext cx="6222509" cy="60217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31D053-4F51-224F-9AC1-0C859AE75121}"/>
              </a:ext>
            </a:extLst>
          </p:cNvPr>
          <p:cNvSpPr txBox="1"/>
          <p:nvPr/>
        </p:nvSpPr>
        <p:spPr>
          <a:xfrm>
            <a:off x="8908955" y="6488668"/>
            <a:ext cx="3275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From: </a:t>
            </a:r>
            <a:r>
              <a:rPr lang="en-US" i="1" dirty="0"/>
              <a:t>Cancer and Zebrafish 2016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0938A7-CCCA-9144-95A3-20B52F655C52}"/>
              </a:ext>
            </a:extLst>
          </p:cNvPr>
          <p:cNvSpPr txBox="1"/>
          <p:nvPr/>
        </p:nvSpPr>
        <p:spPr>
          <a:xfrm>
            <a:off x="389928" y="1689315"/>
            <a:ext cx="25074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Cas9 is an enzyme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that causes double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strand breaks.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0D068E-F92D-E246-AB97-3D954551E9B0}"/>
              </a:ext>
            </a:extLst>
          </p:cNvPr>
          <p:cNvSpPr txBox="1"/>
          <p:nvPr/>
        </p:nvSpPr>
        <p:spPr>
          <a:xfrm>
            <a:off x="389928" y="3887491"/>
            <a:ext cx="240642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Why is it so 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popular?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Fast!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Multiple species.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Easier to generate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guide RNA.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But……</a:t>
            </a:r>
          </a:p>
        </p:txBody>
      </p:sp>
      <p:sp>
        <p:nvSpPr>
          <p:cNvPr id="3" name="&quot;No&quot; Symbol 2">
            <a:extLst>
              <a:ext uri="{FF2B5EF4-FFF2-40B4-BE49-F238E27FC236}">
                <a16:creationId xmlns:a16="http://schemas.microsoft.com/office/drawing/2014/main" id="{42FB0F82-A004-3040-909E-D7946127EA2E}"/>
              </a:ext>
            </a:extLst>
          </p:cNvPr>
          <p:cNvSpPr/>
          <p:nvPr/>
        </p:nvSpPr>
        <p:spPr>
          <a:xfrm>
            <a:off x="7160217" y="3595607"/>
            <a:ext cx="1906291" cy="2231756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&quot;No&quot; Symbol 9">
            <a:extLst>
              <a:ext uri="{FF2B5EF4-FFF2-40B4-BE49-F238E27FC236}">
                <a16:creationId xmlns:a16="http://schemas.microsoft.com/office/drawing/2014/main" id="{52D1822B-54FF-E047-8CA9-E8C99549DCA7}"/>
              </a:ext>
            </a:extLst>
          </p:cNvPr>
          <p:cNvSpPr/>
          <p:nvPr/>
        </p:nvSpPr>
        <p:spPr>
          <a:xfrm>
            <a:off x="5142853" y="3613666"/>
            <a:ext cx="1906291" cy="2231756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08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0AE54A-475F-0342-B076-36A910468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184"/>
            <a:ext cx="10515600" cy="799646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Goals for today’s class!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F6D669-C150-D747-8D04-367C3A0C6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3587"/>
            <a:ext cx="10515600" cy="5310755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Understand the intrinsic cellular response used in genetic engineering.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Understand why the mouse is used as a disease model in the lab.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Learn how to overexpress a gene in a specific mouse tissue.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Identify how to disrupt an endogenous gene in mice or cells.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Become familiar with how human cells or tissue are studied in the lab.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Learn what type of mice are used to grow human tissue.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#1 GOAL!! Participate in class, ask questions as we move through different topics!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3157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789DD-3A70-2E4A-8590-554DF5325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752"/>
            <a:ext cx="10515600" cy="1016202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about the bag of cells?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CBB692-9ED3-6141-933E-0F24E0F3D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834" y="957128"/>
            <a:ext cx="6226783" cy="4885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F323E3-5CC4-1A4C-9631-142345AABAC7}"/>
              </a:ext>
            </a:extLst>
          </p:cNvPr>
          <p:cNvSpPr txBox="1"/>
          <p:nvPr/>
        </p:nvSpPr>
        <p:spPr>
          <a:xfrm>
            <a:off x="8356060" y="6488668"/>
            <a:ext cx="3417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From: </a:t>
            </a:r>
            <a:r>
              <a:rPr lang="en-US" i="1" dirty="0"/>
              <a:t>The Laboratory Mouse 2012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362152-5F5D-FB40-BC9C-D3ED3356AFEE}"/>
              </a:ext>
            </a:extLst>
          </p:cNvPr>
          <p:cNvSpPr/>
          <p:nvPr/>
        </p:nvSpPr>
        <p:spPr>
          <a:xfrm>
            <a:off x="7451387" y="1031132"/>
            <a:ext cx="642026" cy="2431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BDE726-C3E3-5642-9CF3-0B62FA9ECDD7}"/>
              </a:ext>
            </a:extLst>
          </p:cNvPr>
          <p:cNvSpPr/>
          <p:nvPr/>
        </p:nvSpPr>
        <p:spPr>
          <a:xfrm>
            <a:off x="8331112" y="2113006"/>
            <a:ext cx="642026" cy="1529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5DCC44-A564-6B40-B7BB-C247D29BFE22}"/>
              </a:ext>
            </a:extLst>
          </p:cNvPr>
          <p:cNvSpPr/>
          <p:nvPr/>
        </p:nvSpPr>
        <p:spPr>
          <a:xfrm>
            <a:off x="7183657" y="5657681"/>
            <a:ext cx="642026" cy="2431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1B1550-C9D3-CA4E-B80E-8EEA64BA1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383" y="1854634"/>
            <a:ext cx="1058236" cy="8003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CCBEEA-1113-6343-BB7D-AECCF2DBE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3001" y="5446977"/>
            <a:ext cx="1260273" cy="6645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56ABF6-730F-874C-8BF5-E63945925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18244" y="4873045"/>
            <a:ext cx="991563" cy="9473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8A5F44-EAB8-8140-BE35-DE25FD283302}"/>
              </a:ext>
            </a:extLst>
          </p:cNvPr>
          <p:cNvSpPr txBox="1"/>
          <p:nvPr/>
        </p:nvSpPr>
        <p:spPr>
          <a:xfrm>
            <a:off x="340989" y="5891153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>
                <a:latin typeface="Arial" panose="020B0604020202020204" pitchFamily="34" charset="0"/>
                <a:cs typeface="Arial" panose="020B0604020202020204" pitchFamily="34" charset="0"/>
              </a:rPr>
              <a:t>Drosophila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850BB53-C4AA-7A40-9550-7FE3CD44E06E}"/>
              </a:ext>
            </a:extLst>
          </p:cNvPr>
          <p:cNvCxnSpPr/>
          <p:nvPr/>
        </p:nvCxnSpPr>
        <p:spPr>
          <a:xfrm>
            <a:off x="1989438" y="4920422"/>
            <a:ext cx="0" cy="1440720"/>
          </a:xfrm>
          <a:prstGeom prst="straightConnector1">
            <a:avLst/>
          </a:prstGeom>
          <a:ln w="1016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34F4DDB-AAD8-324A-AB40-0E647E86429D}"/>
              </a:ext>
            </a:extLst>
          </p:cNvPr>
          <p:cNvSpPr txBox="1"/>
          <p:nvPr/>
        </p:nvSpPr>
        <p:spPr>
          <a:xfrm>
            <a:off x="1285103" y="4201297"/>
            <a:ext cx="1317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Way down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tree!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E13DAEE-5F52-504E-A218-9ED08C3C632B}"/>
              </a:ext>
            </a:extLst>
          </p:cNvPr>
          <p:cNvSpPr/>
          <p:nvPr/>
        </p:nvSpPr>
        <p:spPr>
          <a:xfrm>
            <a:off x="1123523" y="1300368"/>
            <a:ext cx="1981065" cy="144072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A3AB395-0130-514F-9B3D-A8150A266E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4437" y="1524946"/>
            <a:ext cx="1059238" cy="99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39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104E7-6CA5-404D-B540-CD44509B5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859" y="228937"/>
            <a:ext cx="11634281" cy="1016203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Clinical Testing Compound Attrition Rates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C5A10F83-7268-4C46-87DD-153257C68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612" y="6385263"/>
            <a:ext cx="29065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Helvetica" pitchFamily="28" charset="0"/>
              </a:rPr>
              <a:t>Sharpless and DePinho, 2006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970A9C-4BEC-7744-A255-3E7E06243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827" y="1449421"/>
            <a:ext cx="4348033" cy="3381803"/>
          </a:xfrm>
          <a:prstGeom prst="rect">
            <a:avLst/>
          </a:prstGeom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B1B9B0C5-B760-F541-B78E-A78EEF052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7535" y="5239302"/>
            <a:ext cx="454162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Helvetica" pitchFamily="28" charset="0"/>
              </a:rPr>
              <a:t>Rates from ten large pharmaceutical companies</a:t>
            </a:r>
          </a:p>
          <a:p>
            <a:r>
              <a:rPr lang="en-US" sz="1600" dirty="0">
                <a:latin typeface="Helvetica" pitchFamily="28" charset="0"/>
              </a:rPr>
              <a:t>In the US and Europe from 1991-2000. </a:t>
            </a:r>
          </a:p>
          <a:p>
            <a:r>
              <a:rPr lang="en-US" sz="1600" dirty="0">
                <a:latin typeface="Helvetica" pitchFamily="28" charset="0"/>
              </a:rPr>
              <a:t>Phase II, human efficacy assessment, is also</a:t>
            </a:r>
          </a:p>
          <a:p>
            <a:r>
              <a:rPr lang="en-US" sz="1600" dirty="0">
                <a:latin typeface="Helvetica" pitchFamily="28" charset="0"/>
              </a:rPr>
              <a:t>the most expensive.</a:t>
            </a:r>
          </a:p>
        </p:txBody>
      </p:sp>
    </p:spTree>
    <p:extLst>
      <p:ext uri="{BB962C8B-B14F-4D97-AF65-F5344CB8AC3E}">
        <p14:creationId xmlns:p14="http://schemas.microsoft.com/office/powerpoint/2010/main" val="2224150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C809A-9944-BF4B-9F9F-5DFBA46FD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69689"/>
            <a:ext cx="9404723" cy="1400530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How do we get a better view of potential efficacy?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7A4EF3-3336-164B-B5C6-75C427883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479" y="1621883"/>
            <a:ext cx="7097409" cy="4870992"/>
          </a:xfrm>
          <a:prstGeom prst="rect">
            <a:avLst/>
          </a:prstGeom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B63DB77B-A590-1741-94ED-C32D6FF3C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692" y="6492875"/>
            <a:ext cx="26340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latin typeface="Helvetica" pitchFamily="28" charset="0"/>
              </a:rPr>
              <a:t>Sausville</a:t>
            </a:r>
            <a:r>
              <a:rPr lang="en-US" sz="1600" dirty="0">
                <a:latin typeface="Helvetica" pitchFamily="28" charset="0"/>
              </a:rPr>
              <a:t> and Burger, 2006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8E0C0923-F085-454E-90BE-B81481F88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2817" y="1859267"/>
            <a:ext cx="32191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Helvetica" pitchFamily="28" charset="0"/>
              </a:rPr>
              <a:t>Nude mice: </a:t>
            </a:r>
            <a:r>
              <a:rPr lang="en-US" sz="1600" i="1" dirty="0">
                <a:latin typeface="Helvetica" pitchFamily="28" charset="0"/>
              </a:rPr>
              <a:t>Foxn1</a:t>
            </a:r>
            <a:r>
              <a:rPr lang="en-US" sz="1600" i="1" baseline="30000" dirty="0">
                <a:latin typeface="Helvetica" pitchFamily="28" charset="0"/>
              </a:rPr>
              <a:t>nu</a:t>
            </a:r>
            <a:r>
              <a:rPr lang="en-US" sz="1600" i="1" dirty="0">
                <a:latin typeface="Helvetica" pitchFamily="28" charset="0"/>
              </a:rPr>
              <a:t> </a:t>
            </a:r>
            <a:r>
              <a:rPr lang="en-US" sz="1600" dirty="0">
                <a:latin typeface="Helvetica" pitchFamily="28" charset="0"/>
              </a:rPr>
              <a:t>homozygous</a:t>
            </a:r>
          </a:p>
          <a:p>
            <a:r>
              <a:rPr lang="en-US" sz="1600" dirty="0">
                <a:latin typeface="Helvetica" pitchFamily="28" charset="0"/>
              </a:rPr>
              <a:t>no CD4 or CD8 T cells.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1B74506F-678E-DA47-B156-486A54256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2817" y="2612621"/>
            <a:ext cx="326724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Helvetica" pitchFamily="28" charset="0"/>
              </a:rPr>
              <a:t>SCID mice: </a:t>
            </a:r>
            <a:r>
              <a:rPr lang="en-US" sz="1600" i="1" dirty="0" err="1">
                <a:latin typeface="Helvetica" pitchFamily="28" charset="0"/>
              </a:rPr>
              <a:t>Prkdc</a:t>
            </a:r>
            <a:r>
              <a:rPr lang="en-US" sz="1600" i="1" baseline="30000" dirty="0" err="1">
                <a:latin typeface="Helvetica" pitchFamily="28" charset="0"/>
              </a:rPr>
              <a:t>scid</a:t>
            </a:r>
            <a:r>
              <a:rPr lang="en-US" sz="1600" i="1" dirty="0">
                <a:latin typeface="Helvetica" pitchFamily="28" charset="0"/>
              </a:rPr>
              <a:t> </a:t>
            </a:r>
            <a:r>
              <a:rPr lang="en-US" sz="1600" dirty="0">
                <a:latin typeface="Helvetica" pitchFamily="28" charset="0"/>
              </a:rPr>
              <a:t>homozygous</a:t>
            </a:r>
          </a:p>
          <a:p>
            <a:r>
              <a:rPr lang="en-US" sz="1600" dirty="0">
                <a:latin typeface="Helvetica" pitchFamily="28" charset="0"/>
              </a:rPr>
              <a:t>no T or B cells.</a:t>
            </a:r>
          </a:p>
        </p:txBody>
      </p:sp>
    </p:spTree>
    <p:extLst>
      <p:ext uri="{BB962C8B-B14F-4D97-AF65-F5344CB8AC3E}">
        <p14:creationId xmlns:p14="http://schemas.microsoft.com/office/powerpoint/2010/main" val="20808422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80B25-D0F8-4B49-BDFB-9052DBC28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057" y="92751"/>
            <a:ext cx="11541058" cy="1325563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How Fast Can we Assess Drug Treatment?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2DCDB1-C92B-C74C-BB03-7D4EEC9B6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477" y="1231587"/>
            <a:ext cx="6288571" cy="4507737"/>
          </a:xfrm>
          <a:prstGeom prst="rect">
            <a:avLst/>
          </a:prstGeom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31A6FF58-F543-494F-ACE4-9592F283B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612" y="6385263"/>
            <a:ext cx="29065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Helvetica" pitchFamily="28" charset="0"/>
              </a:rPr>
              <a:t>Sharpless and DePinho, 2006</a:t>
            </a:r>
          </a:p>
        </p:txBody>
      </p:sp>
    </p:spTree>
    <p:extLst>
      <p:ext uri="{BB962C8B-B14F-4D97-AF65-F5344CB8AC3E}">
        <p14:creationId xmlns:p14="http://schemas.microsoft.com/office/powerpoint/2010/main" val="26865314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80B25-D0F8-4B49-BDFB-9052DBC28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057" y="92751"/>
            <a:ext cx="11541058" cy="1325563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Future of Humanized Mice</a:t>
            </a:r>
            <a:endParaRPr lang="en-US" dirty="0"/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31A6FF58-F543-494F-ACE4-9592F283B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612" y="6385263"/>
            <a:ext cx="18202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Helvetica" pitchFamily="28" charset="0"/>
              </a:rPr>
              <a:t>Walsh et al., 2017</a:t>
            </a: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AF9C3934-EDA7-A040-BF90-3D4F34082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76" y="2172848"/>
            <a:ext cx="4743617" cy="255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98AC37-9936-8F44-8A21-B7992D5BF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049" y="1187011"/>
            <a:ext cx="6469835" cy="415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634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0AE54A-475F-0342-B076-36A910468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184"/>
            <a:ext cx="10515600" cy="799646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Goals for today’s class!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F6D669-C150-D747-8D04-367C3A0C6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3587"/>
            <a:ext cx="10515600" cy="5310755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Understand the intrinsic cellular response used in genetic engineering.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Understand why the mouse is used as a disease model in the lab.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Learn how to overexpress a gene in a specific mouse tissue.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Identify how to disrupt an endogenous gene in mice or cells.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Become familiar with how human cells or tissue are studied in the lab.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Learn what type of mice are used to grow human tissue.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#1 GOAL!! Participate in class, ask questions as we move through different topics!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026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A46BBA-CF6F-8A40-A1A8-0092F1E47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198" y="1693333"/>
            <a:ext cx="4053802" cy="4515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2D3261-6751-F541-B154-93CD4E80A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452" y="2000249"/>
            <a:ext cx="5817348" cy="420829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C6B4084-4E98-2E41-AA8A-F24DD96D8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63" y="365126"/>
            <a:ext cx="11012837" cy="109114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How Does One Gene Make a Large Amount of Protein?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C87E75-CBEB-CD4B-BE1B-3514B2F2323E}"/>
              </a:ext>
            </a:extLst>
          </p:cNvPr>
          <p:cNvSpPr txBox="1"/>
          <p:nvPr/>
        </p:nvSpPr>
        <p:spPr>
          <a:xfrm>
            <a:off x="7826644" y="6354374"/>
            <a:ext cx="36962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Molecular Biology of the Cell, Taylor &amp; Francis 2014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BFA572E-2BF3-484C-841A-1C4A58BC79D9}"/>
              </a:ext>
            </a:extLst>
          </p:cNvPr>
          <p:cNvSpPr/>
          <p:nvPr/>
        </p:nvSpPr>
        <p:spPr>
          <a:xfrm>
            <a:off x="1162373" y="1456268"/>
            <a:ext cx="2417735" cy="1364424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6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52D4AD57-0914-3946-B1C4-C809A9688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5039" y="550959"/>
            <a:ext cx="27488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/>
              <a:t>Poll Question 1: Yes or No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2A90E2CC-9248-9347-B01C-8F8FC8FE0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1382" y="550958"/>
            <a:ext cx="27488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/>
              <a:t>Poll Question 2: Yes or No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2163B33-BE32-534D-BE4B-C3602A02BB3B}"/>
              </a:ext>
            </a:extLst>
          </p:cNvPr>
          <p:cNvGrpSpPr/>
          <p:nvPr/>
        </p:nvGrpSpPr>
        <p:grpSpPr>
          <a:xfrm>
            <a:off x="266843" y="989746"/>
            <a:ext cx="11469784" cy="5440006"/>
            <a:chOff x="266843" y="989746"/>
            <a:chExt cx="11469784" cy="5440006"/>
          </a:xfrm>
        </p:grpSpPr>
        <p:pic>
          <p:nvPicPr>
            <p:cNvPr id="7170" name="Picture 1">
              <a:extLst>
                <a:ext uri="{FF2B5EF4-FFF2-40B4-BE49-F238E27FC236}">
                  <a16:creationId xmlns:a16="http://schemas.microsoft.com/office/drawing/2014/main" id="{F896581D-A00B-E440-A15F-7B9B6F461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442" y="989746"/>
              <a:ext cx="6865299" cy="516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2" name="TextBox 2">
              <a:extLst>
                <a:ext uri="{FF2B5EF4-FFF2-40B4-BE49-F238E27FC236}">
                  <a16:creationId xmlns:a16="http://schemas.microsoft.com/office/drawing/2014/main" id="{99D3E770-FB1A-7848-AC54-FD2C64269E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99741" y="5968087"/>
              <a:ext cx="243688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Brown et al.,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Cancer Discovery 7, p20 (2017)  </a:t>
              </a: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066859-50E0-244D-A6EB-AF233D70E60B}"/>
                </a:ext>
              </a:extLst>
            </p:cNvPr>
            <p:cNvSpPr/>
            <p:nvPr/>
          </p:nvSpPr>
          <p:spPr>
            <a:xfrm>
              <a:off x="3313216" y="2185060"/>
              <a:ext cx="617516" cy="380010"/>
            </a:xfrm>
            <a:prstGeom prst="ellipse">
              <a:avLst/>
            </a:prstGeom>
            <a:noFill/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4FFDC8A-8549-3740-93F5-9BD274BEB472}"/>
                </a:ext>
              </a:extLst>
            </p:cNvPr>
            <p:cNvSpPr/>
            <p:nvPr/>
          </p:nvSpPr>
          <p:spPr>
            <a:xfrm>
              <a:off x="3966357" y="2185060"/>
              <a:ext cx="617516" cy="380010"/>
            </a:xfrm>
            <a:prstGeom prst="ellipse">
              <a:avLst/>
            </a:prstGeom>
            <a:noFill/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807BB490-B811-9149-B78A-A52A0F88A458}"/>
                </a:ext>
              </a:extLst>
            </p:cNvPr>
            <p:cNvCxnSpPr/>
            <p:nvPr/>
          </p:nvCxnSpPr>
          <p:spPr>
            <a:xfrm flipH="1" flipV="1">
              <a:off x="2054431" y="1840675"/>
              <a:ext cx="1377538" cy="534390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68ED785-6236-3046-BC3C-C21177C115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76400" y="2451541"/>
              <a:ext cx="2598715" cy="1841390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2">
              <a:extLst>
                <a:ext uri="{FF2B5EF4-FFF2-40B4-BE49-F238E27FC236}">
                  <a16:creationId xmlns:a16="http://schemas.microsoft.com/office/drawing/2014/main" id="{14F6FF78-BCC0-214D-B11B-DEA2F2AA2C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843" y="1582144"/>
              <a:ext cx="1880643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NHEJ =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Non-homologous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End Joining</a:t>
              </a:r>
            </a:p>
          </p:txBody>
        </p:sp>
        <p:sp>
          <p:nvSpPr>
            <p:cNvPr id="15" name="TextBox 2">
              <a:extLst>
                <a:ext uri="{FF2B5EF4-FFF2-40B4-BE49-F238E27FC236}">
                  <a16:creationId xmlns:a16="http://schemas.microsoft.com/office/drawing/2014/main" id="{4A6818F8-2395-0D40-8EAD-51EC9F9098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321" y="4143913"/>
              <a:ext cx="148309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HR =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Homologous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1" dirty="0" err="1"/>
                <a:t>Recobination</a:t>
              </a:r>
              <a:endParaRPr lang="en-US" altLang="en-US" sz="16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1"/>
            <a:ext cx="876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Recombination repair DNA breaks by retrieving sequence information from undamaged DNA</a:t>
            </a:r>
          </a:p>
        </p:txBody>
      </p:sp>
      <p:pic>
        <p:nvPicPr>
          <p:cNvPr id="4" name="Picture 5" descr="figure 5-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228195"/>
            <a:ext cx="7543800" cy="5189538"/>
          </a:xfrm>
          <a:prstGeom prst="rect">
            <a:avLst/>
          </a:prstGeom>
          <a:noFill/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F30D392-6F39-AE4A-85A3-A82B07F3C993}"/>
              </a:ext>
            </a:extLst>
          </p:cNvPr>
          <p:cNvGrpSpPr/>
          <p:nvPr/>
        </p:nvGrpSpPr>
        <p:grpSpPr>
          <a:xfrm>
            <a:off x="5469467" y="1228195"/>
            <a:ext cx="4207933" cy="5037138"/>
            <a:chOff x="5469467" y="1228195"/>
            <a:chExt cx="4207933" cy="503713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9018AFD-49FC-564F-97E2-795144E3C275}"/>
                </a:ext>
              </a:extLst>
            </p:cNvPr>
            <p:cNvSpPr/>
            <p:nvPr/>
          </p:nvSpPr>
          <p:spPr>
            <a:xfrm>
              <a:off x="5469467" y="1845733"/>
              <a:ext cx="4207933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664C00B-837E-124C-A81F-0FC9A4B57AC1}"/>
                </a:ext>
              </a:extLst>
            </p:cNvPr>
            <p:cNvSpPr/>
            <p:nvPr/>
          </p:nvSpPr>
          <p:spPr>
            <a:xfrm>
              <a:off x="5537200" y="1228195"/>
              <a:ext cx="3369733" cy="380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41563B1-8324-5942-9CD8-2C45CA78EE4F}"/>
              </a:ext>
            </a:extLst>
          </p:cNvPr>
          <p:cNvSpPr txBox="1"/>
          <p:nvPr/>
        </p:nvSpPr>
        <p:spPr>
          <a:xfrm>
            <a:off x="321733" y="1845733"/>
            <a:ext cx="201529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Remember: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DNA is double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Stranded (red bars).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Each mammalian gene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2 alleles (sisters) in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genome.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0AE54A-475F-0342-B076-36A910468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184"/>
            <a:ext cx="10515600" cy="799646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Goals for today’s class!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F6D669-C150-D747-8D04-367C3A0C6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3587"/>
            <a:ext cx="10515600" cy="5310755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Understand the intrinsic cellular response used in genetic engineering.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Understand why the mouse is used as a disease model in the lab.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Learn how to overexpress a gene in a specific mouse tissue.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Identify how to disrupt an endogenous gene in mice or cells.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Become familiar with how human cells or tissue are studied in the lab.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Learn what type of mice are used to grow human tissue.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#1 GOAL!! Participate in class, ask questions as we move through different topics!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102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789DD-3A70-2E4A-8590-554DF5325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752"/>
            <a:ext cx="10515600" cy="1016202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Are we all just a bag of cells?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CBB692-9ED3-6141-933E-0F24E0F3D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834" y="957128"/>
            <a:ext cx="6226783" cy="4885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F323E3-5CC4-1A4C-9631-142345AABAC7}"/>
              </a:ext>
            </a:extLst>
          </p:cNvPr>
          <p:cNvSpPr txBox="1"/>
          <p:nvPr/>
        </p:nvSpPr>
        <p:spPr>
          <a:xfrm>
            <a:off x="8356060" y="6488668"/>
            <a:ext cx="3417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From: </a:t>
            </a:r>
            <a:r>
              <a:rPr lang="en-US" i="1" dirty="0"/>
              <a:t>The Laboratory Mouse 2012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362152-5F5D-FB40-BC9C-D3ED3356AFEE}"/>
              </a:ext>
            </a:extLst>
          </p:cNvPr>
          <p:cNvSpPr/>
          <p:nvPr/>
        </p:nvSpPr>
        <p:spPr>
          <a:xfrm>
            <a:off x="7451387" y="1031132"/>
            <a:ext cx="642026" cy="2431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BDE726-C3E3-5642-9CF3-0B62FA9ECDD7}"/>
              </a:ext>
            </a:extLst>
          </p:cNvPr>
          <p:cNvSpPr/>
          <p:nvPr/>
        </p:nvSpPr>
        <p:spPr>
          <a:xfrm>
            <a:off x="8331112" y="2113006"/>
            <a:ext cx="642026" cy="1529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5DCC44-A564-6B40-B7BB-C247D29BFE22}"/>
              </a:ext>
            </a:extLst>
          </p:cNvPr>
          <p:cNvSpPr/>
          <p:nvPr/>
        </p:nvSpPr>
        <p:spPr>
          <a:xfrm>
            <a:off x="7183657" y="5657681"/>
            <a:ext cx="642026" cy="2431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1B1550-C9D3-CA4E-B80E-8EEA64BA1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5387" y="1789304"/>
            <a:ext cx="1058236" cy="8003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CCBEEA-1113-6343-BB7D-AECCF2DBE6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241" y="5398277"/>
            <a:ext cx="1260273" cy="6645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56ABF6-730F-874C-8BF5-E63945925C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64904" y="4613229"/>
            <a:ext cx="991563" cy="9473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8A5F44-EAB8-8140-BE35-DE25FD283302}"/>
              </a:ext>
            </a:extLst>
          </p:cNvPr>
          <p:cNvSpPr txBox="1"/>
          <p:nvPr/>
        </p:nvSpPr>
        <p:spPr>
          <a:xfrm>
            <a:off x="340989" y="5640782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>
                <a:latin typeface="Arial" panose="020B0604020202020204" pitchFamily="34" charset="0"/>
                <a:cs typeface="Arial" panose="020B0604020202020204" pitchFamily="34" charset="0"/>
              </a:rPr>
              <a:t>Drosophila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850BB53-C4AA-7A40-9550-7FE3CD44E06E}"/>
              </a:ext>
            </a:extLst>
          </p:cNvPr>
          <p:cNvCxnSpPr/>
          <p:nvPr/>
        </p:nvCxnSpPr>
        <p:spPr>
          <a:xfrm>
            <a:off x="1989438" y="4920422"/>
            <a:ext cx="0" cy="1440720"/>
          </a:xfrm>
          <a:prstGeom prst="straightConnector1">
            <a:avLst/>
          </a:prstGeom>
          <a:ln w="1016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34F4DDB-AAD8-324A-AB40-0E647E86429D}"/>
              </a:ext>
            </a:extLst>
          </p:cNvPr>
          <p:cNvSpPr txBox="1"/>
          <p:nvPr/>
        </p:nvSpPr>
        <p:spPr>
          <a:xfrm>
            <a:off x="1285103" y="4201297"/>
            <a:ext cx="1317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Way down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tree!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E13DAEE-5F52-504E-A218-9ED08C3C632B}"/>
              </a:ext>
            </a:extLst>
          </p:cNvPr>
          <p:cNvSpPr/>
          <p:nvPr/>
        </p:nvSpPr>
        <p:spPr>
          <a:xfrm>
            <a:off x="4634184" y="1152727"/>
            <a:ext cx="2120642" cy="198929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14F61DC-99C6-BF49-A1BF-4D71B9455E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0670" y="947164"/>
            <a:ext cx="1704043" cy="159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9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0C6EB-466D-EF46-AE08-B5624B74F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07" y="169830"/>
            <a:ext cx="11120336" cy="824926"/>
          </a:xfrm>
        </p:spPr>
        <p:txBody>
          <a:bodyPr/>
          <a:lstStyle/>
          <a:p>
            <a:pPr algn="ctr"/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The Lab Mouse Developmental Timeline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CC6AC5-E411-2048-BB7D-A00EE13FC5C2}"/>
              </a:ext>
            </a:extLst>
          </p:cNvPr>
          <p:cNvSpPr txBox="1"/>
          <p:nvPr/>
        </p:nvSpPr>
        <p:spPr>
          <a:xfrm>
            <a:off x="24791" y="3482244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Days: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A973096-D864-984C-A5D1-6164F7F44640}"/>
              </a:ext>
            </a:extLst>
          </p:cNvPr>
          <p:cNvGrpSpPr/>
          <p:nvPr/>
        </p:nvGrpSpPr>
        <p:grpSpPr>
          <a:xfrm>
            <a:off x="908798" y="1946158"/>
            <a:ext cx="9781900" cy="2742136"/>
            <a:chOff x="908798" y="1361146"/>
            <a:chExt cx="9781900" cy="2742136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A24F949F-F8E0-3F43-8202-14707BB496BF}"/>
                </a:ext>
              </a:extLst>
            </p:cNvPr>
            <p:cNvCxnSpPr/>
            <p:nvPr/>
          </p:nvCxnSpPr>
          <p:spPr>
            <a:xfrm>
              <a:off x="1050587" y="3226119"/>
              <a:ext cx="964011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75D532F-0993-EE4D-8EBA-1DB08095CBEF}"/>
                </a:ext>
              </a:extLst>
            </p:cNvPr>
            <p:cNvCxnSpPr>
              <a:cxnSpLocks/>
            </p:cNvCxnSpPr>
            <p:nvPr/>
          </p:nvCxnSpPr>
          <p:spPr>
            <a:xfrm>
              <a:off x="1081697" y="2703717"/>
              <a:ext cx="0" cy="52240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E338C57-8CA2-DB44-8839-A676CEA89310}"/>
                </a:ext>
              </a:extLst>
            </p:cNvPr>
            <p:cNvCxnSpPr>
              <a:cxnSpLocks/>
            </p:cNvCxnSpPr>
            <p:nvPr/>
          </p:nvCxnSpPr>
          <p:spPr>
            <a:xfrm>
              <a:off x="1917364" y="2703717"/>
              <a:ext cx="0" cy="52240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79DA89E-61E5-0447-9F3B-E9E6C9CC0236}"/>
                </a:ext>
              </a:extLst>
            </p:cNvPr>
            <p:cNvCxnSpPr>
              <a:cxnSpLocks/>
            </p:cNvCxnSpPr>
            <p:nvPr/>
          </p:nvCxnSpPr>
          <p:spPr>
            <a:xfrm>
              <a:off x="5327889" y="2703717"/>
              <a:ext cx="0" cy="522402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C83F926-DB34-EE40-AFBB-99E3F454E621}"/>
                </a:ext>
              </a:extLst>
            </p:cNvPr>
            <p:cNvCxnSpPr>
              <a:cxnSpLocks/>
            </p:cNvCxnSpPr>
            <p:nvPr/>
          </p:nvCxnSpPr>
          <p:spPr>
            <a:xfrm>
              <a:off x="6873754" y="2703717"/>
              <a:ext cx="0" cy="522402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36CBC1A-1369-C84C-ABB1-41C535E2A244}"/>
                </a:ext>
              </a:extLst>
            </p:cNvPr>
            <p:cNvCxnSpPr>
              <a:cxnSpLocks/>
            </p:cNvCxnSpPr>
            <p:nvPr/>
          </p:nvCxnSpPr>
          <p:spPr>
            <a:xfrm>
              <a:off x="8526729" y="2703717"/>
              <a:ext cx="0" cy="522402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C2FD3FF-198D-944E-B177-95E9FEDD3F21}"/>
                </a:ext>
              </a:extLst>
            </p:cNvPr>
            <p:cNvCxnSpPr>
              <a:cxnSpLocks/>
            </p:cNvCxnSpPr>
            <p:nvPr/>
          </p:nvCxnSpPr>
          <p:spPr>
            <a:xfrm>
              <a:off x="9923044" y="2703717"/>
              <a:ext cx="0" cy="522402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B69804C-DC23-B648-A7F2-167A50D0E75F}"/>
                </a:ext>
              </a:extLst>
            </p:cNvPr>
            <p:cNvSpPr txBox="1"/>
            <p:nvPr/>
          </p:nvSpPr>
          <p:spPr>
            <a:xfrm rot="18795356">
              <a:off x="716216" y="1992609"/>
              <a:ext cx="1479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Fertilization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FF2DA10-6CA5-8E4A-92F0-D8ED78BF250D}"/>
                </a:ext>
              </a:extLst>
            </p:cNvPr>
            <p:cNvSpPr txBox="1"/>
            <p:nvPr/>
          </p:nvSpPr>
          <p:spPr>
            <a:xfrm rot="18709986">
              <a:off x="1473766" y="1954898"/>
              <a:ext cx="1556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Implantation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7EF2A5E-0948-9F40-9F59-F306C11BE26A}"/>
                </a:ext>
              </a:extLst>
            </p:cNvPr>
            <p:cNvSpPr txBox="1"/>
            <p:nvPr/>
          </p:nvSpPr>
          <p:spPr>
            <a:xfrm>
              <a:off x="4995098" y="2362376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Birth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0EAE2A1-0820-EB4E-A1CA-AAC523C084FF}"/>
                </a:ext>
              </a:extLst>
            </p:cNvPr>
            <p:cNvSpPr txBox="1"/>
            <p:nvPr/>
          </p:nvSpPr>
          <p:spPr>
            <a:xfrm>
              <a:off x="9198326" y="2210985"/>
              <a:ext cx="14494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Lifespan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11FF97E-F0A0-E041-8D4F-BE294E862A49}"/>
                </a:ext>
              </a:extLst>
            </p:cNvPr>
            <p:cNvSpPr txBox="1"/>
            <p:nvPr/>
          </p:nvSpPr>
          <p:spPr>
            <a:xfrm>
              <a:off x="8066141" y="2105818"/>
              <a:ext cx="9412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Sexual</a:t>
              </a:r>
            </a:p>
            <a:p>
              <a:r>
                <a:rPr lang="en-US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Mature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8C6ACC-4C20-1943-B348-75AE14E177B9}"/>
                </a:ext>
              </a:extLst>
            </p:cNvPr>
            <p:cNvSpPr txBox="1"/>
            <p:nvPr/>
          </p:nvSpPr>
          <p:spPr>
            <a:xfrm>
              <a:off x="908798" y="3342989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3980687-27B2-8F49-9BE5-8B3B24C7135A}"/>
                </a:ext>
              </a:extLst>
            </p:cNvPr>
            <p:cNvSpPr txBox="1"/>
            <p:nvPr/>
          </p:nvSpPr>
          <p:spPr>
            <a:xfrm>
              <a:off x="1475400" y="3351996"/>
              <a:ext cx="7841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e4.5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B759C90-CF95-4240-8DF6-5EE1DACD6E6B}"/>
                </a:ext>
              </a:extLst>
            </p:cNvPr>
            <p:cNvSpPr txBox="1"/>
            <p:nvPr/>
          </p:nvSpPr>
          <p:spPr>
            <a:xfrm>
              <a:off x="4821641" y="3221491"/>
              <a:ext cx="12554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e21=P0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BDB9049-A194-F64B-AF13-D0ADC849231F}"/>
                </a:ext>
              </a:extLst>
            </p:cNvPr>
            <p:cNvSpPr txBox="1"/>
            <p:nvPr/>
          </p:nvSpPr>
          <p:spPr>
            <a:xfrm>
              <a:off x="7834873" y="3232829"/>
              <a:ext cx="13837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P42-P49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78F6688-2F5A-954D-9FE2-7EBAEB4B5A6B}"/>
                </a:ext>
              </a:extLst>
            </p:cNvPr>
            <p:cNvSpPr txBox="1"/>
            <p:nvPr/>
          </p:nvSpPr>
          <p:spPr>
            <a:xfrm>
              <a:off x="1850047" y="3641617"/>
              <a:ext cx="13308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Embryo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BD07620-1287-774E-9FF7-B0E25B8C5104}"/>
                </a:ext>
              </a:extLst>
            </p:cNvPr>
            <p:cNvSpPr txBox="1"/>
            <p:nvPr/>
          </p:nvSpPr>
          <p:spPr>
            <a:xfrm>
              <a:off x="5490262" y="3641617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Juvenile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E0CAB08-25CB-7947-BD5C-6DE9ACEA2458}"/>
                </a:ext>
              </a:extLst>
            </p:cNvPr>
            <p:cNvSpPr txBox="1"/>
            <p:nvPr/>
          </p:nvSpPr>
          <p:spPr>
            <a:xfrm>
              <a:off x="8269091" y="3641617"/>
              <a:ext cx="9701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Adult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EBC8128-65BC-0C42-ABCA-82DA00AA0849}"/>
                </a:ext>
              </a:extLst>
            </p:cNvPr>
            <p:cNvCxnSpPr>
              <a:cxnSpLocks/>
            </p:cNvCxnSpPr>
            <p:nvPr/>
          </p:nvCxnSpPr>
          <p:spPr>
            <a:xfrm>
              <a:off x="2994634" y="2703717"/>
              <a:ext cx="0" cy="52240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ABE5A83-A5BD-404F-9FDA-8DF62E065039}"/>
                </a:ext>
              </a:extLst>
            </p:cNvPr>
            <p:cNvSpPr txBox="1"/>
            <p:nvPr/>
          </p:nvSpPr>
          <p:spPr>
            <a:xfrm rot="18709986">
              <a:off x="2610037" y="1959676"/>
              <a:ext cx="1544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Gastrulation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E033D09-8CB3-F24C-8180-F4E3791AD8C6}"/>
                </a:ext>
              </a:extLst>
            </p:cNvPr>
            <p:cNvSpPr txBox="1"/>
            <p:nvPr/>
          </p:nvSpPr>
          <p:spPr>
            <a:xfrm>
              <a:off x="2515454" y="3305033"/>
              <a:ext cx="14863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e6.5-e9.5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2CA7D0E-52FE-D844-A2BC-E399846D2BB0}"/>
                </a:ext>
              </a:extLst>
            </p:cNvPr>
            <p:cNvSpPr txBox="1"/>
            <p:nvPr/>
          </p:nvSpPr>
          <p:spPr>
            <a:xfrm>
              <a:off x="6305910" y="2399751"/>
              <a:ext cx="11423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Weaning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5D53D95-2445-B440-B4F1-E2B15593EB4E}"/>
                </a:ext>
              </a:extLst>
            </p:cNvPr>
            <p:cNvSpPr txBox="1"/>
            <p:nvPr/>
          </p:nvSpPr>
          <p:spPr>
            <a:xfrm>
              <a:off x="6550815" y="3219409"/>
              <a:ext cx="7328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P21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5FAD998-A5B6-9B4B-A26C-A302105D88AA}"/>
                </a:ext>
              </a:extLst>
            </p:cNvPr>
            <p:cNvSpPr txBox="1"/>
            <p:nvPr/>
          </p:nvSpPr>
          <p:spPr>
            <a:xfrm>
              <a:off x="9308134" y="3226119"/>
              <a:ext cx="129554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18-24</a:t>
              </a:r>
            </a:p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months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398FAA6-C30D-F146-B437-22B2948A1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261" y="1628192"/>
            <a:ext cx="7646324" cy="425554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011D8038-611E-5646-B400-CA0AAF755502}"/>
              </a:ext>
            </a:extLst>
          </p:cNvPr>
          <p:cNvSpPr/>
          <p:nvPr/>
        </p:nvSpPr>
        <p:spPr>
          <a:xfrm>
            <a:off x="4034536" y="1363851"/>
            <a:ext cx="2042577" cy="6575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4DF5214-4EAA-6745-B35C-F11F97762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6960"/>
            <a:ext cx="10515600" cy="784543"/>
          </a:xfrm>
        </p:spPr>
        <p:txBody>
          <a:bodyPr/>
          <a:lstStyle/>
          <a:p>
            <a:pPr algn="ctr"/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The Mouse Genetic Toolbox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C78CF9-691D-8745-AA33-CC13B56C522D}"/>
              </a:ext>
            </a:extLst>
          </p:cNvPr>
          <p:cNvSpPr txBox="1"/>
          <p:nvPr/>
        </p:nvSpPr>
        <p:spPr>
          <a:xfrm>
            <a:off x="4462074" y="1086485"/>
            <a:ext cx="2578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Transgenic Mice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117DBC-CB1D-9446-9EFD-E29F9B564F17}"/>
              </a:ext>
            </a:extLst>
          </p:cNvPr>
          <p:cNvSpPr txBox="1"/>
          <p:nvPr/>
        </p:nvSpPr>
        <p:spPr>
          <a:xfrm>
            <a:off x="197463" y="1590738"/>
            <a:ext cx="10333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Relatively fast way to generate mice.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Random integration, does not target endogenous gene (generally)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Can be used to overexpress genes or genes that make enzymes in specific tissues.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63DC85-207E-904D-B1D8-76666760F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94" y="2999161"/>
            <a:ext cx="3842310" cy="27795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D4EA4C-FDA4-DE40-863E-E668F6A722DC}"/>
              </a:ext>
            </a:extLst>
          </p:cNvPr>
          <p:cNvSpPr txBox="1"/>
          <p:nvPr/>
        </p:nvSpPr>
        <p:spPr>
          <a:xfrm>
            <a:off x="197463" y="6107454"/>
            <a:ext cx="2392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Molecular Biology of the Cell, Taylor &amp; Francis 2014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BE56AE-FAD2-684E-90BE-C41E0B811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799" y="2904531"/>
            <a:ext cx="7337793" cy="236489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D77E053-83A0-DA40-AE7C-8BB1F884F174}"/>
              </a:ext>
            </a:extLst>
          </p:cNvPr>
          <p:cNvCxnSpPr>
            <a:cxnSpLocks/>
          </p:cNvCxnSpPr>
          <p:nvPr/>
        </p:nvCxnSpPr>
        <p:spPr>
          <a:xfrm flipH="1" flipV="1">
            <a:off x="6540285" y="3673098"/>
            <a:ext cx="108488" cy="173581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4D2AC63-874A-6D42-AD9B-882715ECBDFE}"/>
              </a:ext>
            </a:extLst>
          </p:cNvPr>
          <p:cNvSpPr txBox="1"/>
          <p:nvPr/>
        </p:nvSpPr>
        <p:spPr>
          <a:xfrm>
            <a:off x="4369911" y="5391658"/>
            <a:ext cx="4557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Regulatory Segment = Promoter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DNA Sequences that promote transcription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AD87A8-EC02-A348-9578-9EE3A8229BCE}"/>
              </a:ext>
            </a:extLst>
          </p:cNvPr>
          <p:cNvSpPr txBox="1"/>
          <p:nvPr/>
        </p:nvSpPr>
        <p:spPr>
          <a:xfrm>
            <a:off x="9408741" y="5085743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Drosophila (fly)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Embryo</a:t>
            </a:r>
          </a:p>
        </p:txBody>
      </p:sp>
    </p:spTree>
    <p:extLst>
      <p:ext uri="{BB962C8B-B14F-4D97-AF65-F5344CB8AC3E}">
        <p14:creationId xmlns:p14="http://schemas.microsoft.com/office/powerpoint/2010/main" val="2824198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1453</Words>
  <Application>Microsoft Macintosh PowerPoint</Application>
  <PresentationFormat>Widescreen</PresentationFormat>
  <Paragraphs>255</Paragraphs>
  <Slides>29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Helvetica</vt:lpstr>
      <vt:lpstr>Office Theme</vt:lpstr>
      <vt:lpstr>How to Model  Disease in the Lab</vt:lpstr>
      <vt:lpstr>Goals for today’s class!</vt:lpstr>
      <vt:lpstr>How Does One Gene Make a Large Amount of Protein?</vt:lpstr>
      <vt:lpstr>PowerPoint Presentation</vt:lpstr>
      <vt:lpstr>PowerPoint Presentation</vt:lpstr>
      <vt:lpstr>Goals for today’s class!</vt:lpstr>
      <vt:lpstr>Are we all just a bag of cells?</vt:lpstr>
      <vt:lpstr>The Lab Mouse Developmental Timeline</vt:lpstr>
      <vt:lpstr>The Mouse Genetic Toolbox</vt:lpstr>
      <vt:lpstr>The Mouse Genetic Toolbox</vt:lpstr>
      <vt:lpstr>Goals for today’s class!</vt:lpstr>
      <vt:lpstr>PowerPoint Presentation</vt:lpstr>
      <vt:lpstr>PowerPoint Presentation</vt:lpstr>
      <vt:lpstr>PowerPoint Presentation</vt:lpstr>
      <vt:lpstr>The Mouse Genetic Toolbox</vt:lpstr>
      <vt:lpstr>The Mouse Genetic Toolbox</vt:lpstr>
      <vt:lpstr>Using a Conditional Nf2 knockout to Study Skin Biology</vt:lpstr>
      <vt:lpstr>The Mouse Genetic Toolbox</vt:lpstr>
      <vt:lpstr>Goals for today’s class!</vt:lpstr>
      <vt:lpstr>PowerPoint Presentation</vt:lpstr>
      <vt:lpstr>PowerPoint Presentation</vt:lpstr>
      <vt:lpstr>PowerPoint Presentation</vt:lpstr>
      <vt:lpstr>Goals for today’s class!</vt:lpstr>
      <vt:lpstr>What about the bag of cells?</vt:lpstr>
      <vt:lpstr>Clinical Testing Compound Attrition Rates</vt:lpstr>
      <vt:lpstr>How do we get a better view of potential efficacy?</vt:lpstr>
      <vt:lpstr>How Fast Can we Assess Drug Treatment?</vt:lpstr>
      <vt:lpstr>The Future of Humanized Mice</vt:lpstr>
      <vt:lpstr>Goals for today’s class!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Gladden, Andrew</dc:creator>
  <cp:lastModifiedBy>Gladden, Andrew</cp:lastModifiedBy>
  <cp:revision>14</cp:revision>
  <dcterms:created xsi:type="dcterms:W3CDTF">2021-10-04T01:18:43Z</dcterms:created>
  <dcterms:modified xsi:type="dcterms:W3CDTF">2021-10-04T19:23:47Z</dcterms:modified>
</cp:coreProperties>
</file>