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5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6.xml" ContentType="application/vnd.openxmlformats-officedocument.presentationml.tags+xml"/>
  <Override PartName="/ppt/notesSlides/notesSlide49.xml" ContentType="application/vnd.openxmlformats-officedocument.presentationml.notesSlide+xml"/>
  <Override PartName="/ppt/tags/tag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8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9" r:id="rId1"/>
    <p:sldMasterId id="2147484571" r:id="rId2"/>
    <p:sldMasterId id="2147484583" r:id="rId3"/>
  </p:sldMasterIdLst>
  <p:notesMasterIdLst>
    <p:notesMasterId r:id="rId64"/>
  </p:notesMasterIdLst>
  <p:sldIdLst>
    <p:sldId id="430" r:id="rId4"/>
    <p:sldId id="431" r:id="rId5"/>
    <p:sldId id="432" r:id="rId6"/>
    <p:sldId id="433" r:id="rId7"/>
    <p:sldId id="434" r:id="rId8"/>
    <p:sldId id="435" r:id="rId9"/>
    <p:sldId id="437" r:id="rId10"/>
    <p:sldId id="436" r:id="rId11"/>
    <p:sldId id="258" r:id="rId12"/>
    <p:sldId id="286" r:id="rId13"/>
    <p:sldId id="276" r:id="rId14"/>
    <p:sldId id="368" r:id="rId15"/>
    <p:sldId id="338" r:id="rId16"/>
    <p:sldId id="257" r:id="rId17"/>
    <p:sldId id="339" r:id="rId18"/>
    <p:sldId id="444" r:id="rId19"/>
    <p:sldId id="375" r:id="rId20"/>
    <p:sldId id="384" r:id="rId21"/>
    <p:sldId id="259" r:id="rId22"/>
    <p:sldId id="279" r:id="rId23"/>
    <p:sldId id="374" r:id="rId24"/>
    <p:sldId id="370" r:id="rId25"/>
    <p:sldId id="341" r:id="rId26"/>
    <p:sldId id="364" r:id="rId27"/>
    <p:sldId id="373" r:id="rId28"/>
    <p:sldId id="353" r:id="rId29"/>
    <p:sldId id="355" r:id="rId30"/>
    <p:sldId id="354" r:id="rId31"/>
    <p:sldId id="356" r:id="rId32"/>
    <p:sldId id="357" r:id="rId33"/>
    <p:sldId id="427" r:id="rId34"/>
    <p:sldId id="426" r:id="rId35"/>
    <p:sldId id="340" r:id="rId36"/>
    <p:sldId id="372" r:id="rId37"/>
    <p:sldId id="379" r:id="rId38"/>
    <p:sldId id="380" r:id="rId39"/>
    <p:sldId id="381" r:id="rId40"/>
    <p:sldId id="445" r:id="rId41"/>
    <p:sldId id="335" r:id="rId42"/>
    <p:sldId id="347" r:id="rId43"/>
    <p:sldId id="348" r:id="rId44"/>
    <p:sldId id="349" r:id="rId45"/>
    <p:sldId id="350" r:id="rId46"/>
    <p:sldId id="351" r:id="rId47"/>
    <p:sldId id="428" r:id="rId48"/>
    <p:sldId id="429" r:id="rId49"/>
    <p:sldId id="264" r:id="rId50"/>
    <p:sldId id="421" r:id="rId51"/>
    <p:sldId id="260" r:id="rId52"/>
    <p:sldId id="261" r:id="rId53"/>
    <p:sldId id="425" r:id="rId54"/>
    <p:sldId id="289" r:id="rId55"/>
    <p:sldId id="359" r:id="rId56"/>
    <p:sldId id="346" r:id="rId57"/>
    <p:sldId id="377" r:id="rId58"/>
    <p:sldId id="443" r:id="rId59"/>
    <p:sldId id="439" r:id="rId60"/>
    <p:sldId id="440" r:id="rId61"/>
    <p:sldId id="441" r:id="rId62"/>
    <p:sldId id="442" r:id="rId6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kamura, Zev" initials="NZ" lastIdx="2" clrIdx="0">
    <p:extLst>
      <p:ext uri="{19B8F6BF-5375-455C-9EA6-DF929625EA0E}">
        <p15:presenceInfo xmlns:p15="http://schemas.microsoft.com/office/powerpoint/2012/main" userId="Nakamura, Zev" providerId="None"/>
      </p:ext>
    </p:extLst>
  </p:cmAuthor>
  <p:cmAuthor id="2" name="Nakamura, Zev" initials="NZ [2]" lastIdx="7" clrIdx="1">
    <p:extLst>
      <p:ext uri="{19B8F6BF-5375-455C-9EA6-DF929625EA0E}">
        <p15:presenceInfo xmlns:p15="http://schemas.microsoft.com/office/powerpoint/2012/main" userId="S::zev27@ad.unc.edu::ec69d126-ebdb-485a-b020-dda7ee545bf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E8C76-AF10-514A-AD95-D3072FB9EFEE}" v="29" dt="2021-07-14T13:35:42.923"/>
    <p1510:client id="{7D270388-260B-B641-8965-91A44CDEF781}" v="43" dt="2021-07-14T13:28:26.793"/>
    <p1510:client id="{EE5FB3A3-7886-4D1D-A487-322E8B066F59}" v="1" dt="2021-07-14T00:03:15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3061" autoAdjust="0"/>
  </p:normalViewPr>
  <p:slideViewPr>
    <p:cSldViewPr>
      <p:cViewPr varScale="1">
        <p:scale>
          <a:sx n="92" d="100"/>
          <a:sy n="92" d="100"/>
        </p:scale>
        <p:origin x="15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ll, Jon David" userId="9516893a-9bcf-4f7f-8849-eb1e721c6a63" providerId="ADAL" clId="{1F1E8C76-AF10-514A-AD95-D3072FB9EFEE}"/>
    <pc:docChg chg="custSel addSld delSld modSld">
      <pc:chgData name="Powell, Jon David" userId="9516893a-9bcf-4f7f-8849-eb1e721c6a63" providerId="ADAL" clId="{1F1E8C76-AF10-514A-AD95-D3072FB9EFEE}" dt="2021-07-14T13:38:30.121" v="33" actId="962"/>
      <pc:docMkLst>
        <pc:docMk/>
      </pc:docMkLst>
      <pc:sldChg chg="add setBg">
        <pc:chgData name="Powell, Jon David" userId="9516893a-9bcf-4f7f-8849-eb1e721c6a63" providerId="ADAL" clId="{1F1E8C76-AF10-514A-AD95-D3072FB9EFEE}" dt="2021-07-14T13:35:15.326" v="18"/>
        <pc:sldMkLst>
          <pc:docMk/>
          <pc:sldMk cId="1051467098" sldId="259"/>
        </pc:sldMkLst>
      </pc:sldChg>
      <pc:sldChg chg="del">
        <pc:chgData name="Powell, Jon David" userId="9516893a-9bcf-4f7f-8849-eb1e721c6a63" providerId="ADAL" clId="{1F1E8C76-AF10-514A-AD95-D3072FB9EFEE}" dt="2021-07-14T13:35:20.283" v="19" actId="2696"/>
        <pc:sldMkLst>
          <pc:docMk/>
          <pc:sldMk cId="3970479269" sldId="360"/>
        </pc:sldMkLst>
      </pc:sldChg>
      <pc:sldChg chg="del">
        <pc:chgData name="Powell, Jon David" userId="9516893a-9bcf-4f7f-8849-eb1e721c6a63" providerId="ADAL" clId="{1F1E8C76-AF10-514A-AD95-D3072FB9EFEE}" dt="2021-07-14T13:35:00.513" v="12" actId="2696"/>
        <pc:sldMkLst>
          <pc:docMk/>
          <pc:sldMk cId="4053967436" sldId="361"/>
        </pc:sldMkLst>
      </pc:sldChg>
      <pc:sldChg chg="del">
        <pc:chgData name="Powell, Jon David" userId="9516893a-9bcf-4f7f-8849-eb1e721c6a63" providerId="ADAL" clId="{1F1E8C76-AF10-514A-AD95-D3072FB9EFEE}" dt="2021-07-14T13:35:46.872" v="28" actId="2696"/>
        <pc:sldMkLst>
          <pc:docMk/>
          <pc:sldMk cId="1759490213" sldId="362"/>
        </pc:sldMkLst>
      </pc:sldChg>
      <pc:sldChg chg="addSp delSp modSp mod">
        <pc:chgData name="Powell, Jon David" userId="9516893a-9bcf-4f7f-8849-eb1e721c6a63" providerId="ADAL" clId="{1F1E8C76-AF10-514A-AD95-D3072FB9EFEE}" dt="2021-07-14T13:38:30.121" v="33" actId="962"/>
        <pc:sldMkLst>
          <pc:docMk/>
          <pc:sldMk cId="2900912400" sldId="437"/>
        </pc:sldMkLst>
        <pc:picChg chg="del">
          <ac:chgData name="Powell, Jon David" userId="9516893a-9bcf-4f7f-8849-eb1e721c6a63" providerId="ADAL" clId="{1F1E8C76-AF10-514A-AD95-D3072FB9EFEE}" dt="2021-07-14T13:38:26.754" v="29" actId="478"/>
          <ac:picMkLst>
            <pc:docMk/>
            <pc:sldMk cId="2900912400" sldId="437"/>
            <ac:picMk id="3" creationId="{56CC7520-745F-2945-94F3-158BE82D2CC3}"/>
          </ac:picMkLst>
        </pc:picChg>
        <pc:picChg chg="add mod">
          <ac:chgData name="Powell, Jon David" userId="9516893a-9bcf-4f7f-8849-eb1e721c6a63" providerId="ADAL" clId="{1F1E8C76-AF10-514A-AD95-D3072FB9EFEE}" dt="2021-07-14T13:38:30.121" v="33" actId="962"/>
          <ac:picMkLst>
            <pc:docMk/>
            <pc:sldMk cId="2900912400" sldId="437"/>
            <ac:picMk id="4" creationId="{77DC7670-50B4-2740-BA83-2AE08A70FC66}"/>
          </ac:picMkLst>
        </pc:picChg>
      </pc:sldChg>
      <pc:sldChg chg="add setBg">
        <pc:chgData name="Powell, Jon David" userId="9516893a-9bcf-4f7f-8849-eb1e721c6a63" providerId="ADAL" clId="{1F1E8C76-AF10-514A-AD95-D3072FB9EFEE}" dt="2021-07-14T13:34:55.934" v="11"/>
        <pc:sldMkLst>
          <pc:docMk/>
          <pc:sldMk cId="718781754" sldId="444"/>
        </pc:sldMkLst>
      </pc:sldChg>
      <pc:sldChg chg="add setBg">
        <pc:chgData name="Powell, Jon David" userId="9516893a-9bcf-4f7f-8849-eb1e721c6a63" providerId="ADAL" clId="{1F1E8C76-AF10-514A-AD95-D3072FB9EFEE}" dt="2021-07-14T13:35:42.923" v="27"/>
        <pc:sldMkLst>
          <pc:docMk/>
          <pc:sldMk cId="3840757601" sldId="445"/>
        </pc:sldMkLst>
      </pc:sldChg>
    </pc:docChg>
  </pc:docChgLst>
  <pc:docChgLst>
    <pc:chgData name="Nakamura, Zev" userId="ec69d126-ebdb-485a-b020-dda7ee545bf0" providerId="ADAL" clId="{EE5FB3A3-7886-4D1D-A487-322E8B066F59}"/>
    <pc:docChg chg="modSld">
      <pc:chgData name="Nakamura, Zev" userId="ec69d126-ebdb-485a-b020-dda7ee545bf0" providerId="ADAL" clId="{EE5FB3A3-7886-4D1D-A487-322E8B066F59}" dt="2021-07-14T00:05:45.354" v="21" actId="20577"/>
      <pc:docMkLst>
        <pc:docMk/>
      </pc:docMkLst>
      <pc:sldChg chg="modNotesTx">
        <pc:chgData name="Nakamura, Zev" userId="ec69d126-ebdb-485a-b020-dda7ee545bf0" providerId="ADAL" clId="{EE5FB3A3-7886-4D1D-A487-322E8B066F59}" dt="2021-07-14T00:04:09.289" v="5" actId="20577"/>
        <pc:sldMkLst>
          <pc:docMk/>
          <pc:sldMk cId="1478439302" sldId="257"/>
        </pc:sldMkLst>
      </pc:sldChg>
      <pc:sldChg chg="modAnim">
        <pc:chgData name="Nakamura, Zev" userId="ec69d126-ebdb-485a-b020-dda7ee545bf0" providerId="ADAL" clId="{EE5FB3A3-7886-4D1D-A487-322E8B066F59}" dt="2021-07-14T00:03:15.298" v="1"/>
        <pc:sldMkLst>
          <pc:docMk/>
          <pc:sldMk cId="195214633" sldId="260"/>
        </pc:sldMkLst>
      </pc:sldChg>
      <pc:sldChg chg="modNotesTx">
        <pc:chgData name="Nakamura, Zev" userId="ec69d126-ebdb-485a-b020-dda7ee545bf0" providerId="ADAL" clId="{EE5FB3A3-7886-4D1D-A487-322E8B066F59}" dt="2021-07-14T00:04:26.452" v="8" actId="20577"/>
        <pc:sldMkLst>
          <pc:docMk/>
          <pc:sldMk cId="321646297" sldId="279"/>
        </pc:sldMkLst>
      </pc:sldChg>
      <pc:sldChg chg="modNotesTx">
        <pc:chgData name="Nakamura, Zev" userId="ec69d126-ebdb-485a-b020-dda7ee545bf0" providerId="ADAL" clId="{EE5FB3A3-7886-4D1D-A487-322E8B066F59}" dt="2021-07-14T00:04:00.757" v="3" actId="20577"/>
        <pc:sldMkLst>
          <pc:docMk/>
          <pc:sldMk cId="1674195353" sldId="286"/>
        </pc:sldMkLst>
      </pc:sldChg>
      <pc:sldChg chg="modNotesTx">
        <pc:chgData name="Nakamura, Zev" userId="ec69d126-ebdb-485a-b020-dda7ee545bf0" providerId="ADAL" clId="{EE5FB3A3-7886-4D1D-A487-322E8B066F59}" dt="2021-07-14T00:04:06.790" v="4" actId="20577"/>
        <pc:sldMkLst>
          <pc:docMk/>
          <pc:sldMk cId="3076492621" sldId="338"/>
        </pc:sldMkLst>
      </pc:sldChg>
      <pc:sldChg chg="modNotesTx">
        <pc:chgData name="Nakamura, Zev" userId="ec69d126-ebdb-485a-b020-dda7ee545bf0" providerId="ADAL" clId="{EE5FB3A3-7886-4D1D-A487-322E8B066F59}" dt="2021-07-14T00:04:12.326" v="6" actId="20577"/>
        <pc:sldMkLst>
          <pc:docMk/>
          <pc:sldMk cId="1222137446" sldId="339"/>
        </pc:sldMkLst>
      </pc:sldChg>
      <pc:sldChg chg="modNotesTx">
        <pc:chgData name="Nakamura, Zev" userId="ec69d126-ebdb-485a-b020-dda7ee545bf0" providerId="ADAL" clId="{EE5FB3A3-7886-4D1D-A487-322E8B066F59}" dt="2021-07-14T00:05:13.058" v="13" actId="20577"/>
        <pc:sldMkLst>
          <pc:docMk/>
          <pc:sldMk cId="2683825944" sldId="340"/>
        </pc:sldMkLst>
      </pc:sldChg>
      <pc:sldChg chg="modNotesTx">
        <pc:chgData name="Nakamura, Zev" userId="ec69d126-ebdb-485a-b020-dda7ee545bf0" providerId="ADAL" clId="{EE5FB3A3-7886-4D1D-A487-322E8B066F59}" dt="2021-07-14T00:05:39.081" v="19" actId="20577"/>
        <pc:sldMkLst>
          <pc:docMk/>
          <pc:sldMk cId="3101388371" sldId="349"/>
        </pc:sldMkLst>
      </pc:sldChg>
      <pc:sldChg chg="modNotesTx">
        <pc:chgData name="Nakamura, Zev" userId="ec69d126-ebdb-485a-b020-dda7ee545bf0" providerId="ADAL" clId="{EE5FB3A3-7886-4D1D-A487-322E8B066F59}" dt="2021-07-14T00:05:41.635" v="20" actId="20577"/>
        <pc:sldMkLst>
          <pc:docMk/>
          <pc:sldMk cId="2339055265" sldId="350"/>
        </pc:sldMkLst>
      </pc:sldChg>
      <pc:sldChg chg="modNotesTx">
        <pc:chgData name="Nakamura, Zev" userId="ec69d126-ebdb-485a-b020-dda7ee545bf0" providerId="ADAL" clId="{EE5FB3A3-7886-4D1D-A487-322E8B066F59}" dt="2021-07-14T00:05:45.354" v="21" actId="20577"/>
        <pc:sldMkLst>
          <pc:docMk/>
          <pc:sldMk cId="155836615" sldId="351"/>
        </pc:sldMkLst>
      </pc:sldChg>
      <pc:sldChg chg="modNotesTx">
        <pc:chgData name="Nakamura, Zev" userId="ec69d126-ebdb-485a-b020-dda7ee545bf0" providerId="ADAL" clId="{EE5FB3A3-7886-4D1D-A487-322E8B066F59}" dt="2021-07-14T00:04:49.913" v="12" actId="20577"/>
        <pc:sldMkLst>
          <pc:docMk/>
          <pc:sldMk cId="1331855132" sldId="357"/>
        </pc:sldMkLst>
      </pc:sldChg>
      <pc:sldChg chg="modNotesTx">
        <pc:chgData name="Nakamura, Zev" userId="ec69d126-ebdb-485a-b020-dda7ee545bf0" providerId="ADAL" clId="{EE5FB3A3-7886-4D1D-A487-322E8B066F59}" dt="2021-07-14T00:04:40.411" v="11" actId="20577"/>
        <pc:sldMkLst>
          <pc:docMk/>
          <pc:sldMk cId="484829989" sldId="364"/>
        </pc:sldMkLst>
      </pc:sldChg>
      <pc:sldChg chg="modNotesTx">
        <pc:chgData name="Nakamura, Zev" userId="ec69d126-ebdb-485a-b020-dda7ee545bf0" providerId="ADAL" clId="{EE5FB3A3-7886-4D1D-A487-322E8B066F59}" dt="2021-07-14T00:04:35.331" v="10" actId="20577"/>
        <pc:sldMkLst>
          <pc:docMk/>
          <pc:sldMk cId="2786918645" sldId="370"/>
        </pc:sldMkLst>
      </pc:sldChg>
      <pc:sldChg chg="modNotesTx">
        <pc:chgData name="Nakamura, Zev" userId="ec69d126-ebdb-485a-b020-dda7ee545bf0" providerId="ADAL" clId="{EE5FB3A3-7886-4D1D-A487-322E8B066F59}" dt="2021-07-14T00:05:16.038" v="14" actId="20577"/>
        <pc:sldMkLst>
          <pc:docMk/>
          <pc:sldMk cId="2192829323" sldId="372"/>
        </pc:sldMkLst>
      </pc:sldChg>
      <pc:sldChg chg="modNotesTx">
        <pc:chgData name="Nakamura, Zev" userId="ec69d126-ebdb-485a-b020-dda7ee545bf0" providerId="ADAL" clId="{EE5FB3A3-7886-4D1D-A487-322E8B066F59}" dt="2021-07-14T00:04:33.222" v="9" actId="20577"/>
        <pc:sldMkLst>
          <pc:docMk/>
          <pc:sldMk cId="3076162184" sldId="374"/>
        </pc:sldMkLst>
      </pc:sldChg>
      <pc:sldChg chg="modNotesTx">
        <pc:chgData name="Nakamura, Zev" userId="ec69d126-ebdb-485a-b020-dda7ee545bf0" providerId="ADAL" clId="{EE5FB3A3-7886-4D1D-A487-322E8B066F59}" dt="2021-07-14T00:05:19.629" v="15" actId="20577"/>
        <pc:sldMkLst>
          <pc:docMk/>
          <pc:sldMk cId="3592185740" sldId="379"/>
        </pc:sldMkLst>
      </pc:sldChg>
      <pc:sldChg chg="modNotesTx">
        <pc:chgData name="Nakamura, Zev" userId="ec69d126-ebdb-485a-b020-dda7ee545bf0" providerId="ADAL" clId="{EE5FB3A3-7886-4D1D-A487-322E8B066F59}" dt="2021-07-14T00:05:27.693" v="17" actId="20577"/>
        <pc:sldMkLst>
          <pc:docMk/>
          <pc:sldMk cId="4243087930" sldId="380"/>
        </pc:sldMkLst>
      </pc:sldChg>
      <pc:sldChg chg="modNotesTx">
        <pc:chgData name="Nakamura, Zev" userId="ec69d126-ebdb-485a-b020-dda7ee545bf0" providerId="ADAL" clId="{EE5FB3A3-7886-4D1D-A487-322E8B066F59}" dt="2021-07-14T00:05:30.930" v="18" actId="20577"/>
        <pc:sldMkLst>
          <pc:docMk/>
          <pc:sldMk cId="3825261152" sldId="381"/>
        </pc:sldMkLst>
      </pc:sldChg>
      <pc:sldChg chg="modNotesTx">
        <pc:chgData name="Nakamura, Zev" userId="ec69d126-ebdb-485a-b020-dda7ee545bf0" providerId="ADAL" clId="{EE5FB3A3-7886-4D1D-A487-322E8B066F59}" dt="2021-07-14T00:04:19.778" v="7" actId="20577"/>
        <pc:sldMkLst>
          <pc:docMk/>
          <pc:sldMk cId="3024732776" sldId="384"/>
        </pc:sldMkLst>
      </pc:sldChg>
      <pc:sldChg chg="modNotesTx">
        <pc:chgData name="Nakamura, Zev" userId="ec69d126-ebdb-485a-b020-dda7ee545bf0" providerId="ADAL" clId="{EE5FB3A3-7886-4D1D-A487-322E8B066F59}" dt="2021-07-14T00:02:29.931" v="0" actId="6549"/>
        <pc:sldMkLst>
          <pc:docMk/>
          <pc:sldMk cId="3736434468" sldId="421"/>
        </pc:sldMkLst>
      </pc:sldChg>
    </pc:docChg>
  </pc:docChgLst>
  <pc:docChgLst>
    <pc:chgData name="Powell, Jon David" userId="9516893a-9bcf-4f7f-8849-eb1e721c6a63" providerId="ADAL" clId="{7D270388-260B-B641-8965-91A44CDEF781}"/>
    <pc:docChg chg="custSel addSld delSld modSld sldOrd">
      <pc:chgData name="Powell, Jon David" userId="9516893a-9bcf-4f7f-8849-eb1e721c6a63" providerId="ADAL" clId="{7D270388-260B-B641-8965-91A44CDEF781}" dt="2021-07-14T13:32:12.195" v="100" actId="2696"/>
      <pc:docMkLst>
        <pc:docMk/>
      </pc:docMkLst>
      <pc:sldChg chg="add setBg">
        <pc:chgData name="Powell, Jon David" userId="9516893a-9bcf-4f7f-8849-eb1e721c6a63" providerId="ADAL" clId="{7D270388-260B-B641-8965-91A44CDEF781}" dt="2021-07-14T13:28:26.792" v="94"/>
        <pc:sldMkLst>
          <pc:docMk/>
          <pc:sldMk cId="1947451617" sldId="258"/>
        </pc:sldMkLst>
      </pc:sldChg>
      <pc:sldChg chg="addSp delSp modSp new mod ord setBg">
        <pc:chgData name="Powell, Jon David" userId="9516893a-9bcf-4f7f-8849-eb1e721c6a63" providerId="ADAL" clId="{7D270388-260B-B641-8965-91A44CDEF781}" dt="2021-07-14T13:22:23.621" v="21" actId="27614"/>
        <pc:sldMkLst>
          <pc:docMk/>
          <pc:sldMk cId="1846004773" sldId="430"/>
        </pc:sldMkLst>
        <pc:spChg chg="del">
          <ac:chgData name="Powell, Jon David" userId="9516893a-9bcf-4f7f-8849-eb1e721c6a63" providerId="ADAL" clId="{7D270388-260B-B641-8965-91A44CDEF781}" dt="2021-07-14T13:21:59.749" v="10" actId="478"/>
          <ac:spMkLst>
            <pc:docMk/>
            <pc:sldMk cId="1846004773" sldId="430"/>
            <ac:spMk id="2" creationId="{16109F78-2EDD-0649-820F-39D8548F67BE}"/>
          </ac:spMkLst>
        </pc:spChg>
        <pc:spChg chg="del">
          <ac:chgData name="Powell, Jon David" userId="9516893a-9bcf-4f7f-8849-eb1e721c6a63" providerId="ADAL" clId="{7D270388-260B-B641-8965-91A44CDEF781}" dt="2021-07-14T13:21:59.749" v="10" actId="478"/>
          <ac:spMkLst>
            <pc:docMk/>
            <pc:sldMk cId="1846004773" sldId="430"/>
            <ac:spMk id="3" creationId="{DBE10137-3156-B24E-A430-A27504719EEC}"/>
          </ac:spMkLst>
        </pc:spChg>
        <pc:picChg chg="add mod">
          <ac:chgData name="Powell, Jon David" userId="9516893a-9bcf-4f7f-8849-eb1e721c6a63" providerId="ADAL" clId="{7D270388-260B-B641-8965-91A44CDEF781}" dt="2021-07-14T13:22:23.621" v="21" actId="27614"/>
          <ac:picMkLst>
            <pc:docMk/>
            <pc:sldMk cId="1846004773" sldId="430"/>
            <ac:picMk id="5" creationId="{D7559028-59B0-F345-A0B0-BA5C460A6AD1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2:27.842" v="24" actId="27614"/>
        <pc:sldMkLst>
          <pc:docMk/>
          <pc:sldMk cId="1850372481" sldId="431"/>
        </pc:sldMkLst>
        <pc:picChg chg="add mod">
          <ac:chgData name="Powell, Jon David" userId="9516893a-9bcf-4f7f-8849-eb1e721c6a63" providerId="ADAL" clId="{7D270388-260B-B641-8965-91A44CDEF781}" dt="2021-07-14T13:22:27.842" v="24" actId="27614"/>
          <ac:picMkLst>
            <pc:docMk/>
            <pc:sldMk cId="1850372481" sldId="431"/>
            <ac:picMk id="3" creationId="{CB458D8F-F9BF-2749-B2FF-576E72726625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2:30.687" v="27" actId="27614"/>
        <pc:sldMkLst>
          <pc:docMk/>
          <pc:sldMk cId="583140167" sldId="432"/>
        </pc:sldMkLst>
        <pc:picChg chg="add mod">
          <ac:chgData name="Powell, Jon David" userId="9516893a-9bcf-4f7f-8849-eb1e721c6a63" providerId="ADAL" clId="{7D270388-260B-B641-8965-91A44CDEF781}" dt="2021-07-14T13:22:30.687" v="27" actId="27614"/>
          <ac:picMkLst>
            <pc:docMk/>
            <pc:sldMk cId="583140167" sldId="432"/>
            <ac:picMk id="3" creationId="{69A4F20D-291C-BE47-8D78-E6F980E343F1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2:34.471" v="31" actId="962"/>
        <pc:sldMkLst>
          <pc:docMk/>
          <pc:sldMk cId="1546573220" sldId="433"/>
        </pc:sldMkLst>
        <pc:picChg chg="add mod">
          <ac:chgData name="Powell, Jon David" userId="9516893a-9bcf-4f7f-8849-eb1e721c6a63" providerId="ADAL" clId="{7D270388-260B-B641-8965-91A44CDEF781}" dt="2021-07-14T13:22:34.471" v="31" actId="962"/>
          <ac:picMkLst>
            <pc:docMk/>
            <pc:sldMk cId="1546573220" sldId="433"/>
            <ac:picMk id="3" creationId="{04B19EEF-13C8-A740-B1ED-CB4B410F0423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2:42.672" v="35" actId="962"/>
        <pc:sldMkLst>
          <pc:docMk/>
          <pc:sldMk cId="1481293461" sldId="434"/>
        </pc:sldMkLst>
        <pc:picChg chg="add mod">
          <ac:chgData name="Powell, Jon David" userId="9516893a-9bcf-4f7f-8849-eb1e721c6a63" providerId="ADAL" clId="{7D270388-260B-B641-8965-91A44CDEF781}" dt="2021-07-14T13:22:42.672" v="35" actId="962"/>
          <ac:picMkLst>
            <pc:docMk/>
            <pc:sldMk cId="1481293461" sldId="434"/>
            <ac:picMk id="3" creationId="{D16A47D5-A874-784C-99CA-79BCA632ED40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2:46.824" v="39" actId="962"/>
        <pc:sldMkLst>
          <pc:docMk/>
          <pc:sldMk cId="1895729957" sldId="435"/>
        </pc:sldMkLst>
        <pc:picChg chg="add mod">
          <ac:chgData name="Powell, Jon David" userId="9516893a-9bcf-4f7f-8849-eb1e721c6a63" providerId="ADAL" clId="{7D270388-260B-B641-8965-91A44CDEF781}" dt="2021-07-14T13:22:46.824" v="39" actId="962"/>
          <ac:picMkLst>
            <pc:docMk/>
            <pc:sldMk cId="1895729957" sldId="435"/>
            <ac:picMk id="3" creationId="{C99B4A9A-2E54-D04F-9F03-396B731DEC98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2:51.066" v="43" actId="962"/>
        <pc:sldMkLst>
          <pc:docMk/>
          <pc:sldMk cId="319882184" sldId="436"/>
        </pc:sldMkLst>
        <pc:picChg chg="add mod">
          <ac:chgData name="Powell, Jon David" userId="9516893a-9bcf-4f7f-8849-eb1e721c6a63" providerId="ADAL" clId="{7D270388-260B-B641-8965-91A44CDEF781}" dt="2021-07-14T13:22:51.066" v="43" actId="962"/>
          <ac:picMkLst>
            <pc:docMk/>
            <pc:sldMk cId="319882184" sldId="436"/>
            <ac:picMk id="3" creationId="{FCE3A23B-3EED-E94E-9315-4C9883E5892B}"/>
          </ac:picMkLst>
        </pc:picChg>
      </pc:sldChg>
      <pc:sldChg chg="addSp modSp add mod ord">
        <pc:chgData name="Powell, Jon David" userId="9516893a-9bcf-4f7f-8849-eb1e721c6a63" providerId="ADAL" clId="{7D270388-260B-B641-8965-91A44CDEF781}" dt="2021-07-14T13:32:06.717" v="99" actId="962"/>
        <pc:sldMkLst>
          <pc:docMk/>
          <pc:sldMk cId="2900912400" sldId="437"/>
        </pc:sldMkLst>
        <pc:picChg chg="add mod">
          <ac:chgData name="Powell, Jon David" userId="9516893a-9bcf-4f7f-8849-eb1e721c6a63" providerId="ADAL" clId="{7D270388-260B-B641-8965-91A44CDEF781}" dt="2021-07-14T13:32:06.717" v="99" actId="962"/>
          <ac:picMkLst>
            <pc:docMk/>
            <pc:sldMk cId="2900912400" sldId="437"/>
            <ac:picMk id="3" creationId="{56CC7520-745F-2945-94F3-158BE82D2CC3}"/>
          </ac:picMkLst>
        </pc:picChg>
      </pc:sldChg>
      <pc:sldChg chg="add del">
        <pc:chgData name="Powell, Jon David" userId="9516893a-9bcf-4f7f-8849-eb1e721c6a63" providerId="ADAL" clId="{7D270388-260B-B641-8965-91A44CDEF781}" dt="2021-07-14T13:32:12.195" v="100" actId="2696"/>
        <pc:sldMkLst>
          <pc:docMk/>
          <pc:sldMk cId="1170658108" sldId="438"/>
        </pc:sldMkLst>
      </pc:sldChg>
      <pc:sldChg chg="addSp modSp new mod setBg">
        <pc:chgData name="Powell, Jon David" userId="9516893a-9bcf-4f7f-8849-eb1e721c6a63" providerId="ADAL" clId="{7D270388-260B-B641-8965-91A44CDEF781}" dt="2021-07-14T13:23:43.665" v="61" actId="962"/>
        <pc:sldMkLst>
          <pc:docMk/>
          <pc:sldMk cId="3370067190" sldId="439"/>
        </pc:sldMkLst>
        <pc:picChg chg="add mod">
          <ac:chgData name="Powell, Jon David" userId="9516893a-9bcf-4f7f-8849-eb1e721c6a63" providerId="ADAL" clId="{7D270388-260B-B641-8965-91A44CDEF781}" dt="2021-07-14T13:23:43.665" v="61" actId="962"/>
          <ac:picMkLst>
            <pc:docMk/>
            <pc:sldMk cId="3370067190" sldId="439"/>
            <ac:picMk id="3" creationId="{D90D89E4-A9E3-F641-824F-29CA3DDBA565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3:48.956" v="64" actId="27614"/>
        <pc:sldMkLst>
          <pc:docMk/>
          <pc:sldMk cId="966671123" sldId="440"/>
        </pc:sldMkLst>
        <pc:picChg chg="add mod">
          <ac:chgData name="Powell, Jon David" userId="9516893a-9bcf-4f7f-8849-eb1e721c6a63" providerId="ADAL" clId="{7D270388-260B-B641-8965-91A44CDEF781}" dt="2021-07-14T13:23:48.956" v="64" actId="27614"/>
          <ac:picMkLst>
            <pc:docMk/>
            <pc:sldMk cId="966671123" sldId="440"/>
            <ac:picMk id="3" creationId="{A5CE519F-9E9B-8749-83A5-910B11306EA8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3:52.934" v="67" actId="27614"/>
        <pc:sldMkLst>
          <pc:docMk/>
          <pc:sldMk cId="199458691" sldId="441"/>
        </pc:sldMkLst>
        <pc:picChg chg="add mod">
          <ac:chgData name="Powell, Jon David" userId="9516893a-9bcf-4f7f-8849-eb1e721c6a63" providerId="ADAL" clId="{7D270388-260B-B641-8965-91A44CDEF781}" dt="2021-07-14T13:23:52.934" v="67" actId="27614"/>
          <ac:picMkLst>
            <pc:docMk/>
            <pc:sldMk cId="199458691" sldId="441"/>
            <ac:picMk id="3" creationId="{4ACE80D1-6DDB-9649-9C68-F5AEB2CDC512}"/>
          </ac:picMkLst>
        </pc:picChg>
      </pc:sldChg>
      <pc:sldChg chg="addSp modSp add mod">
        <pc:chgData name="Powell, Jon David" userId="9516893a-9bcf-4f7f-8849-eb1e721c6a63" providerId="ADAL" clId="{7D270388-260B-B641-8965-91A44CDEF781}" dt="2021-07-14T13:23:55.819" v="71" actId="962"/>
        <pc:sldMkLst>
          <pc:docMk/>
          <pc:sldMk cId="4088591723" sldId="442"/>
        </pc:sldMkLst>
        <pc:picChg chg="add mod">
          <ac:chgData name="Powell, Jon David" userId="9516893a-9bcf-4f7f-8849-eb1e721c6a63" providerId="ADAL" clId="{7D270388-260B-B641-8965-91A44CDEF781}" dt="2021-07-14T13:23:55.819" v="71" actId="962"/>
          <ac:picMkLst>
            <pc:docMk/>
            <pc:sldMk cId="4088591723" sldId="442"/>
            <ac:picMk id="3" creationId="{C4A714DA-0873-B448-8AE6-655400BC4D2E}"/>
          </ac:picMkLst>
        </pc:picChg>
      </pc:sldChg>
      <pc:sldChg chg="add setBg">
        <pc:chgData name="Powell, Jon David" userId="9516893a-9bcf-4f7f-8849-eb1e721c6a63" providerId="ADAL" clId="{7D270388-260B-B641-8965-91A44CDEF781}" dt="2021-07-14T13:28:05.553" v="82"/>
        <pc:sldMkLst>
          <pc:docMk/>
          <pc:sldMk cId="426286825" sldId="443"/>
        </pc:sldMkLst>
      </pc:sldChg>
      <pc:sldChg chg="add del">
        <pc:chgData name="Powell, Jon David" userId="9516893a-9bcf-4f7f-8849-eb1e721c6a63" providerId="ADAL" clId="{7D270388-260B-B641-8965-91A44CDEF781}" dt="2021-07-14T13:24:00.185" v="72" actId="2696"/>
        <pc:sldMkLst>
          <pc:docMk/>
          <pc:sldMk cId="3662840307" sldId="4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FDE6DF6-64AE-4A31-8916-7371B5E1D53E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241BA6E-0D24-49DF-B773-0034893C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9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8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07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2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75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69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9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2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of these are consequences of cancer-related cognitive impairment?
http://www.polleverywhere.com/multiple_choice_polls/TU9Av6gVFJyZb2wgGxhXp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21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53A31-CC07-4500-871B-9FE885BCAF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75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causes of cancer-related cognitive impairment?
http://www.polleverywhere.com/multiple_choice_polls/wmrSSpDzlBFma9d7ZlZoI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3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E25C3-D725-432C-822F-0576C2F57B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40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5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80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71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25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4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10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83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6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86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5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1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70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15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66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323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39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E25C3-D725-432C-822F-0576C2F57B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33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269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of these Does NOT have at least some evidence for Treatment of CRCI?
http://www.polleverywhere.com/multiple_choice_polls/Pw7yrRyXgLYEXfpePNZUF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AD1D3-D314-42C8-8A42-F782561E4B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5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0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738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2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71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23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37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6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79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69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1BA6E-0D24-49DF-B773-0034893CF5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137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108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62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53A31-CC07-4500-871B-9FE885BCA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589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286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829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49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0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
http://www.polleverywhere.com/free_text_polls/4apTUqlVtGLdU4QV6saKI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57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32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3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59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10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1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BA6E-0D24-49DF-B773-0034893CF5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Cancer-related cognitive dysfunction (CRCD) can cause impairments in attention and memory for cancer patients and survivors.
http://www.polleverywhere.com/multiple_choice_polls/aGEyZQ5k9COk2zum9QbAi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66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0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97395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937260"/>
            <a:ext cx="4648867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89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6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51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9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09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68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06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smtClean="0"/>
              <a:pPr/>
              <a:t>7/14/21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3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9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7/14/21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4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8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67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2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7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28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78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8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2386744"/>
            <a:ext cx="67437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1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30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1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90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638044"/>
            <a:ext cx="3203828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02685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4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3143250"/>
            <a:ext cx="3202686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190113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0268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7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1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2243829"/>
            <a:ext cx="3364992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3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2243828"/>
            <a:ext cx="337124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6236208"/>
            <a:ext cx="3843598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9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964692"/>
            <a:ext cx="5797296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638045"/>
            <a:ext cx="579729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99E85F9-8455-4A4F-B8F8-6150B8CEB910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6236208"/>
            <a:ext cx="442589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6217920"/>
            <a:ext cx="27432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BDB7BDA5-48D4-440F-AA7D-1D9B1D13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5309E84-2603-47DE-A68C-C5AE465B566C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59FBB8-3C42-49FF-B0DA-24DA3675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hyperlink" Target="http://www.polleverywhere.com/multiple_choice_polls/TU9Av6gVFJyZb2wgGxhXp" TargetMode="External"/><Relationship Id="rId4" Type="http://schemas.openxmlformats.org/officeDocument/2006/relationships/hyperlink" Target="https://www.liveslides.com/downloa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hyperlink" Target="http://www.polleverywhere.com/multiple_choice_polls/wmrSSpDzlBFma9d7ZlZoI" TargetMode="External"/><Relationship Id="rId4" Type="http://schemas.openxmlformats.org/officeDocument/2006/relationships/hyperlink" Target="https://www.liveslides.com/downloa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hyperlink" Target="http://www.polleverywhere.com/multiple_choice_polls/Pw7yrRyXgLYEXfpePNZUF" TargetMode="External"/><Relationship Id="rId4" Type="http://schemas.openxmlformats.org/officeDocument/2006/relationships/hyperlink" Target="https://www.liveslides.com/downloa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hyperlink" Target="http://www.polleverywhere.com/free_text_polls/4apTUqlVtGLdU4QV6saKI" TargetMode="External"/><Relationship Id="rId4" Type="http://schemas.openxmlformats.org/officeDocument/2006/relationships/hyperlink" Target="https://www.liveslides.com/downloa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hyperlink" Target="http://www.polleverywhere.com/multiple_choice_polls/aGEyZQ5k9COk2zum9QbAi" TargetMode="External"/><Relationship Id="rId4" Type="http://schemas.openxmlformats.org/officeDocument/2006/relationships/hyperlink" Target="https://www.liveslides.com/downlo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D7559028-59B0-F345-A0B0-BA5C460A6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0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02240" y="2209800"/>
            <a:ext cx="6939520" cy="1822864"/>
          </a:xfrm>
        </p:spPr>
        <p:txBody>
          <a:bodyPr>
            <a:normAutofit/>
          </a:bodyPr>
          <a:lstStyle/>
          <a:p>
            <a:r>
              <a:rPr lang="en-US"/>
              <a:t>Addressing Cognitive dysfunction in patients with cancer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8228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Zev Nakamura, MD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Assistant Professor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Department of Psychiatry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Lineberger Comprehensive Cancer Center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Patient Centered Care Series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7/14/2021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9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/>
              <a:t>Background </a:t>
            </a:r>
          </a:p>
          <a:p>
            <a:r>
              <a:rPr lang="en-US" sz="2400"/>
              <a:t>Causes and underlying mechanisms</a:t>
            </a:r>
          </a:p>
          <a:p>
            <a:r>
              <a:rPr lang="en-US" sz="2400"/>
              <a:t>Screening and diagnosis</a:t>
            </a:r>
          </a:p>
          <a:p>
            <a:r>
              <a:rPr lang="en-US" sz="2400"/>
              <a:t>Treatment</a:t>
            </a:r>
          </a:p>
          <a:p>
            <a:r>
              <a:rPr lang="en-US" sz="2400"/>
              <a:t>LCCC 1921: Memantine for prevention of cognitive decline in patients with breast cancer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018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Identify causes of cancer-related cognitive dysfunction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Describe the impact of cognitive problems in cancer patients on quality of life and medical outcomes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Recognize available treatments for patients with cancer experiencing cognitive dysfunction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355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638045"/>
            <a:ext cx="7620000" cy="3686555"/>
          </a:xfrm>
        </p:spPr>
        <p:txBody>
          <a:bodyPr>
            <a:noAutofit/>
          </a:bodyPr>
          <a:lstStyle/>
          <a:p>
            <a:r>
              <a:rPr lang="en-US" sz="2400"/>
              <a:t>Awareness since 1970s - “Serial Cognitive Testing in Cancer Patients Receiving Chemotherapy” (Oxman 1980)</a:t>
            </a:r>
          </a:p>
          <a:p>
            <a:r>
              <a:rPr lang="en-US" sz="2400"/>
              <a:t>“Chemobrain” defined in late 1990s in cross-sectional studies in breast CA </a:t>
            </a:r>
          </a:p>
          <a:p>
            <a:r>
              <a:rPr lang="en-US" sz="2400"/>
              <a:t>2002 – Ahles et al. showed long-term effects of chemo</a:t>
            </a:r>
          </a:p>
          <a:p>
            <a:r>
              <a:rPr lang="en-US" sz="2400"/>
              <a:t>2004 – Wefel et al. first prospective longitudinal study</a:t>
            </a:r>
          </a:p>
          <a:p>
            <a:r>
              <a:rPr lang="en-US" sz="2400"/>
              <a:t>Growing appreciation for cognitive difficulties resulting from cancer </a:t>
            </a:r>
            <a:r>
              <a:rPr lang="en-US" sz="2400" b="1"/>
              <a:t>and </a:t>
            </a:r>
            <a:r>
              <a:rPr lang="en-US" sz="2400"/>
              <a:t>its treatments over the last 15-20 years (i.e. CRCD, CRCI, “Tumor brain”)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649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CRCI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514601"/>
            <a:ext cx="6090155" cy="3505200"/>
          </a:xfrm>
        </p:spPr>
        <p:txBody>
          <a:bodyPr>
            <a:normAutofit/>
          </a:bodyPr>
          <a:lstStyle/>
          <a:p>
            <a:r>
              <a:rPr lang="en-US" sz="2400" dirty="0"/>
              <a:t>Up to 30% with cognitive impairment before treatment</a:t>
            </a:r>
          </a:p>
          <a:p>
            <a:r>
              <a:rPr lang="en-US" sz="2400" dirty="0"/>
              <a:t>75% report cognitive deficits during treatment</a:t>
            </a:r>
          </a:p>
          <a:p>
            <a:r>
              <a:rPr lang="en-US" sz="2400" dirty="0"/>
              <a:t>15-50% exhibit objective impairment for years after treatment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6172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Janelsins</a:t>
            </a:r>
            <a:r>
              <a:rPr lang="en-US" dirty="0"/>
              <a:t> 2014, Ahles 2018</a:t>
            </a:r>
          </a:p>
        </p:txBody>
      </p:sp>
    </p:spTree>
    <p:extLst>
      <p:ext uri="{BB962C8B-B14F-4D97-AF65-F5344CB8AC3E}">
        <p14:creationId xmlns:p14="http://schemas.microsoft.com/office/powerpoint/2010/main" val="147843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Quality of Cognitive Problems Reported Post-treatment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638045"/>
            <a:ext cx="6705600" cy="3101983"/>
          </a:xfrm>
        </p:spPr>
        <p:txBody>
          <a:bodyPr>
            <a:normAutofit/>
          </a:bodyPr>
          <a:lstStyle/>
          <a:p>
            <a:r>
              <a:rPr lang="en-US" sz="2400"/>
              <a:t>Memory </a:t>
            </a:r>
          </a:p>
          <a:p>
            <a:r>
              <a:rPr lang="en-US" sz="2400"/>
              <a:t>Concentration</a:t>
            </a:r>
          </a:p>
          <a:p>
            <a:r>
              <a:rPr lang="en-US" sz="2400"/>
              <a:t>Executive function</a:t>
            </a:r>
          </a:p>
          <a:p>
            <a:r>
              <a:rPr lang="en-US" sz="2400"/>
              <a:t>Ability to learn new material</a:t>
            </a:r>
          </a:p>
          <a:p>
            <a:r>
              <a:rPr lang="en-US" sz="2400"/>
              <a:t>Subtle (usually) or dramatic</a:t>
            </a:r>
          </a:p>
          <a:p>
            <a:r>
              <a:rPr lang="en-US" sz="2400"/>
              <a:t>Variable course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2137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/>
          </p:cNvPr>
          <p:cNvSpPr/>
          <p:nvPr/>
        </p:nvSpPr>
        <p:spPr>
          <a:xfrm>
            <a:off x="3314700" y="4876799"/>
            <a:ext cx="2625367" cy="6256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39900" y="622300"/>
            <a:ext cx="5638800" cy="3911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42521D-837B-7843-8B21-C40A8F0498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8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Significance of </a:t>
            </a:r>
            <a:r>
              <a:rPr lang="en-US" dirty="0" err="1"/>
              <a:t>crci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32017"/>
            <a:ext cx="7772400" cy="310198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Associations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adverse mental health 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inability to return to work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worse emotional and social well-being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impaired physical function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increased mortality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Greater influence on chemotherapy prescribing than age or functional status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Worsens medication compliance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One of the most feared problems among cancer survivors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336268"/>
            <a:ext cx="876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Janelsins</a:t>
            </a:r>
            <a:r>
              <a:rPr lang="en-US" sz="1400" dirty="0"/>
              <a:t> 2014,  Yang 2018, Von Ah 2021, Von Ah 2015, </a:t>
            </a:r>
            <a:r>
              <a:rPr lang="en-US" sz="1400" dirty="0" err="1"/>
              <a:t>Klaver</a:t>
            </a:r>
            <a:r>
              <a:rPr lang="en-US" sz="1400" dirty="0"/>
              <a:t> 2020, Nakamura 2020, </a:t>
            </a:r>
            <a:r>
              <a:rPr lang="en-US" sz="1400" dirty="0" err="1"/>
              <a:t>Hshieh</a:t>
            </a:r>
            <a:r>
              <a:rPr lang="en-US" sz="1400" dirty="0"/>
              <a:t> 2018, </a:t>
            </a:r>
            <a:r>
              <a:rPr lang="en-US" sz="1400" dirty="0" err="1"/>
              <a:t>Mohile</a:t>
            </a:r>
            <a:r>
              <a:rPr lang="en-US" sz="14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924835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DB12C-E531-44F9-8EED-91C4FFA56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9EB90-04A2-4316-AA09-6D4444A2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7" y="348002"/>
            <a:ext cx="8240386" cy="275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399F6-E588-4F05-A5E0-3407A5EE9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07" y="3367259"/>
            <a:ext cx="8217280" cy="27540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05F4E6-797F-435E-8A91-9528DFA524C4}"/>
              </a:ext>
            </a:extLst>
          </p:cNvPr>
          <p:cNvSpPr/>
          <p:nvPr/>
        </p:nvSpPr>
        <p:spPr>
          <a:xfrm>
            <a:off x="381000" y="6315986"/>
            <a:ext cx="9813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Hsieh 2018</a:t>
            </a:r>
          </a:p>
        </p:txBody>
      </p:sp>
    </p:spTree>
    <p:extLst>
      <p:ext uri="{BB962C8B-B14F-4D97-AF65-F5344CB8AC3E}">
        <p14:creationId xmlns:p14="http://schemas.microsoft.com/office/powerpoint/2010/main" val="3024732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/>
          </p:cNvPr>
          <p:cNvSpPr/>
          <p:nvPr/>
        </p:nvSpPr>
        <p:spPr>
          <a:xfrm>
            <a:off x="3314700" y="4876799"/>
            <a:ext cx="2625367" cy="6256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39900" y="622300"/>
            <a:ext cx="5638800" cy="3911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42521D-837B-7843-8B21-C40A8F0498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6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458D8F-F9BF-2749-B2FF-576E72726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2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Overarching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67000"/>
            <a:ext cx="7924800" cy="4114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Direct toxicity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Cytokine-mediated </a:t>
            </a:r>
            <a:r>
              <a:rPr lang="en-US" sz="2400" dirty="0" err="1">
                <a:solidFill>
                  <a:schemeClr val="tx1"/>
                </a:solidFill>
              </a:rPr>
              <a:t>neuroinflammation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Oxidative stress</a:t>
            </a:r>
          </a:p>
          <a:p>
            <a:r>
              <a:rPr lang="en-US" sz="2400" dirty="0">
                <a:solidFill>
                  <a:schemeClr val="tx1"/>
                </a:solidFill>
              </a:rPr>
              <a:t>Genetic risk factors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Survivors w/ APOEe4 with worse cognitive problems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Breast CA survivors treated w/ chemotherapy with COMTVal158Met had greater decline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BDNF Met/Met genotype protective against chemo-induced cognitive changes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6200" y="6477000"/>
            <a:ext cx="528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Ahles 2018, Ahles 2014, </a:t>
            </a:r>
            <a:r>
              <a:rPr lang="en-US" dirty="0" err="1"/>
              <a:t>Wefel</a:t>
            </a:r>
            <a:r>
              <a:rPr lang="en-US" dirty="0"/>
              <a:t> 2015, </a:t>
            </a:r>
            <a:r>
              <a:rPr lang="en-US" dirty="0" err="1"/>
              <a:t>Mandelblatt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2164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Figure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019175"/>
            <a:ext cx="8677275" cy="4819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049" y="6172200"/>
            <a:ext cx="328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Ferguson 2007 (Landmark Study)</a:t>
            </a:r>
          </a:p>
        </p:txBody>
      </p:sp>
    </p:spTree>
    <p:extLst>
      <p:ext uri="{BB962C8B-B14F-4D97-AF65-F5344CB8AC3E}">
        <p14:creationId xmlns:p14="http://schemas.microsoft.com/office/powerpoint/2010/main" val="3076162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↓gray matter volume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↓white matter connectivity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Altered functional brain activation and connectivity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Decreased volume and connectivity correlate with worse function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14048" y="6400800"/>
            <a:ext cx="751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Sousa 2020, Kaiser 2014, Kesler 2020, Kesler 2014,  </a:t>
            </a:r>
            <a:r>
              <a:rPr lang="en-US" dirty="0" err="1"/>
              <a:t>Deprez</a:t>
            </a:r>
            <a:r>
              <a:rPr lang="en-US" dirty="0"/>
              <a:t> 2018,  </a:t>
            </a:r>
            <a:r>
              <a:rPr lang="en-US" dirty="0" err="1"/>
              <a:t>Amidi</a:t>
            </a:r>
            <a:r>
              <a:rPr lang="en-US" dirty="0"/>
              <a:t> 2019 </a:t>
            </a:r>
          </a:p>
        </p:txBody>
      </p:sp>
    </p:spTree>
    <p:extLst>
      <p:ext uri="{BB962C8B-B14F-4D97-AF65-F5344CB8AC3E}">
        <p14:creationId xmlns:p14="http://schemas.microsoft.com/office/powerpoint/2010/main" val="278691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Inflammation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1"/>
            <a:ext cx="7848599" cy="4038600"/>
          </a:xfrm>
        </p:spPr>
        <p:txBody>
          <a:bodyPr>
            <a:normAutofit/>
          </a:bodyPr>
          <a:lstStyle/>
          <a:p>
            <a:r>
              <a:rPr lang="en-US" sz="2400" dirty="0"/>
              <a:t>Associated with ↑ risk for cancer and neurocognitive disorders</a:t>
            </a:r>
          </a:p>
          <a:p>
            <a:r>
              <a:rPr lang="en-US" sz="2400" dirty="0"/>
              <a:t>↑ cytokine levels in CA pts at baseline relative to controls</a:t>
            </a:r>
          </a:p>
          <a:p>
            <a:r>
              <a:rPr lang="en-US" sz="2400" dirty="0"/>
              <a:t>↑ during chemo and </a:t>
            </a:r>
            <a:r>
              <a:rPr lang="en-US" sz="2400" dirty="0">
                <a:latin typeface="Calibri" panose="020F0502020204030204" pitchFamily="34" charset="0"/>
              </a:rPr>
              <a:t>↓</a:t>
            </a:r>
            <a:r>
              <a:rPr lang="en-US" sz="2400" dirty="0"/>
              <a:t> (but stay elevated) with time</a:t>
            </a:r>
          </a:p>
          <a:p>
            <a:r>
              <a:rPr lang="en-US" sz="2400" dirty="0"/>
              <a:t>Correlate with self-reported and objective cognitive </a:t>
            </a:r>
          </a:p>
          <a:p>
            <a:r>
              <a:rPr lang="en-US" sz="2400" dirty="0"/>
              <a:t>Strongest data for TNF</a:t>
            </a:r>
            <a:r>
              <a:rPr lang="el-GR" sz="2400" dirty="0">
                <a:ea typeface="Gulim" panose="020B0600000101010101" pitchFamily="34" charset="-127"/>
              </a:rPr>
              <a:t>α</a:t>
            </a:r>
            <a:r>
              <a:rPr lang="en-US" sz="2400" dirty="0">
                <a:ea typeface="Gulim" panose="020B0600000101010101" pitchFamily="34" charset="-127"/>
              </a:rPr>
              <a:t>, IL-6, and IL-1</a:t>
            </a:r>
            <a:r>
              <a:rPr lang="el-GR" sz="2400" dirty="0">
                <a:ea typeface="Gulim" panose="020B0600000101010101" pitchFamily="34" charset="-127"/>
              </a:rPr>
              <a:t>β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368" y="6324601"/>
            <a:ext cx="779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Patel 2015, Wang 2016, Kesler 2013 (Landmark Study), Lyon 2016, Hoogland 2019</a:t>
            </a:r>
          </a:p>
        </p:txBody>
      </p:sp>
    </p:spTree>
    <p:extLst>
      <p:ext uri="{BB962C8B-B14F-4D97-AF65-F5344CB8AC3E}">
        <p14:creationId xmlns:p14="http://schemas.microsoft.com/office/powerpoint/2010/main" val="418954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22" y="990600"/>
            <a:ext cx="6166355" cy="1188720"/>
          </a:xfrm>
        </p:spPr>
        <p:txBody>
          <a:bodyPr/>
          <a:lstStyle/>
          <a:p>
            <a:r>
              <a:rPr lang="en-US" dirty="0"/>
              <a:t>Cancer Treatment and 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638045"/>
            <a:ext cx="7620000" cy="310198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Chronic inflammation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Increased oxidative stress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Accumulation of DNA damage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Shortening of telomeres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Increased cell senescence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Increased expression of p16</a:t>
            </a:r>
            <a:r>
              <a:rPr lang="en-US" sz="2400" baseline="30000" dirty="0"/>
              <a:t>INK4a</a:t>
            </a:r>
            <a:r>
              <a:rPr lang="en-US" sz="2400" dirty="0"/>
              <a:t> and ARF in breast cancer patients (estimated 10 </a:t>
            </a:r>
            <a:r>
              <a:rPr lang="en-US" sz="2400" dirty="0" err="1"/>
              <a:t>yrs</a:t>
            </a:r>
            <a:r>
              <a:rPr lang="en-US" sz="2400" dirty="0"/>
              <a:t> of aging)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Increased activation of ERK and AKT signaling pathways in rats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1200" y="6336268"/>
            <a:ext cx="31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Sanoff</a:t>
            </a:r>
            <a:r>
              <a:rPr lang="en-US" dirty="0"/>
              <a:t> 2014, Salas-Ramirez 2015</a:t>
            </a:r>
          </a:p>
        </p:txBody>
      </p:sp>
    </p:spTree>
    <p:extLst>
      <p:ext uri="{BB962C8B-B14F-4D97-AF65-F5344CB8AC3E}">
        <p14:creationId xmlns:p14="http://schemas.microsoft.com/office/powerpoint/2010/main" val="48482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6" y="2057400"/>
            <a:ext cx="843140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6096000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Ahles 2012 (Landmark)</a:t>
            </a:r>
          </a:p>
        </p:txBody>
      </p:sp>
    </p:spTree>
    <p:extLst>
      <p:ext uri="{BB962C8B-B14F-4D97-AF65-F5344CB8AC3E}">
        <p14:creationId xmlns:p14="http://schemas.microsoft.com/office/powerpoint/2010/main" val="71359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Cancer/tumor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638045"/>
            <a:ext cx="7619999" cy="376275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Non-CNS Cancers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Immune system dysfunction  disrupt brain structure and function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Feeling physically ill, fatigued, depressed, etc.</a:t>
            </a:r>
          </a:p>
          <a:p>
            <a:r>
              <a:rPr lang="en-US" sz="2800" dirty="0"/>
              <a:t>Primary brain tumors and brain metastases</a:t>
            </a:r>
          </a:p>
          <a:p>
            <a:pPr lvl="1"/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↑ Intracranial pressure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Edema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Displacement of brain tissue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↓ blood supply</a:t>
            </a:r>
          </a:p>
        </p:txBody>
      </p:sp>
    </p:spTree>
    <p:extLst>
      <p:ext uri="{BB962C8B-B14F-4D97-AF65-F5344CB8AC3E}">
        <p14:creationId xmlns:p14="http://schemas.microsoft.com/office/powerpoint/2010/main" val="2506505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638045"/>
            <a:ext cx="7772400" cy="3762755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US" sz="2000" dirty="0"/>
              <a:t>Most chemo cannot cross the BBB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CA increases BBB permeability 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Even small amounts can cause significant damage 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Toxic to neural progenitor cells 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Increases levels of pro-inflammatory cytokines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Cytokines increase BBB permeability 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Elevated cytokines can lead to damage through oxidative stress and DNA damage 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Diminution of neurogenesis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Disruption of myelin and oligodendrocyte precursors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Mitochondrial dysfunction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6400800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Hodgson 2013 (Landmark), El-Agamy 2019, Ren 2019, Lange 2019</a:t>
            </a:r>
          </a:p>
        </p:txBody>
      </p:sp>
    </p:spTree>
    <p:extLst>
      <p:ext uri="{BB962C8B-B14F-4D97-AF65-F5344CB8AC3E}">
        <p14:creationId xmlns:p14="http://schemas.microsoft.com/office/powerpoint/2010/main" val="3905148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Mastectomy implicated in cognitive effects</a:t>
            </a:r>
          </a:p>
          <a:p>
            <a:r>
              <a:rPr lang="en-US" sz="2400" dirty="0"/>
              <a:t>May be 2/2 increased inflammation, pain, psychological effects</a:t>
            </a:r>
          </a:p>
          <a:p>
            <a:r>
              <a:rPr lang="en-US" sz="2400" dirty="0"/>
              <a:t>Impact of anesthesia (especially in elderly)</a:t>
            </a:r>
          </a:p>
          <a:p>
            <a:r>
              <a:rPr lang="en-US" sz="2400" dirty="0"/>
              <a:t>In pts w/ brain tumors, can improve or worsen cognitive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6224661"/>
            <a:ext cx="632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Reid-Arndt 2012 (Landmark), </a:t>
            </a:r>
            <a:r>
              <a:rPr lang="en-US" dirty="0" err="1"/>
              <a:t>Cimprich</a:t>
            </a:r>
            <a:r>
              <a:rPr lang="en-US" dirty="0"/>
              <a:t> 2010 (Landmark), </a:t>
            </a:r>
            <a:r>
              <a:rPr lang="en-US" dirty="0" err="1"/>
              <a:t>Su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68479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638045"/>
            <a:ext cx="7620000" cy="3534155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Cranial, Head &amp; Neck 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Radiation necrosis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Disrupts creation of new neurons in the hippocampus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Local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Some evidence for adverse cognitive effects 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Mechanisms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Chronic oxidative stress and inflammation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Neuronal damage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Changes to BBB, ischemia, oligodendrocyte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6287501"/>
            <a:ext cx="386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Wilke 2018, Dong 2015, Carvalho 2018</a:t>
            </a:r>
          </a:p>
        </p:txBody>
      </p:sp>
    </p:spTree>
    <p:extLst>
      <p:ext uri="{BB962C8B-B14F-4D97-AF65-F5344CB8AC3E}">
        <p14:creationId xmlns:p14="http://schemas.microsoft.com/office/powerpoint/2010/main" val="225220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A4F20D-291C-BE47-8D78-E6F980E34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438400"/>
            <a:ext cx="7620000" cy="3810000"/>
          </a:xfrm>
        </p:spPr>
        <p:txBody>
          <a:bodyPr>
            <a:noAutofit/>
          </a:bodyPr>
          <a:lstStyle/>
          <a:p>
            <a:r>
              <a:rPr lang="en-US" sz="2400" dirty="0"/>
              <a:t>Estrogen and testosterone support brain function</a:t>
            </a:r>
          </a:p>
          <a:p>
            <a:r>
              <a:rPr lang="en-US" sz="2400" dirty="0"/>
              <a:t>Tamoxifen and aromatase inhibitors</a:t>
            </a:r>
          </a:p>
          <a:p>
            <a:pPr lvl="1"/>
            <a:r>
              <a:rPr lang="en-US" sz="2000" dirty="0"/>
              <a:t>Smaller hippocampal size</a:t>
            </a:r>
          </a:p>
          <a:p>
            <a:pPr lvl="1"/>
            <a:r>
              <a:rPr lang="en-US" sz="2000" dirty="0"/>
              <a:t>Combination with chemo may lead to greater cognitive difficulties</a:t>
            </a:r>
          </a:p>
          <a:p>
            <a:pPr lvl="1"/>
            <a:r>
              <a:rPr lang="en-US" sz="2000" dirty="0"/>
              <a:t>Other studies show no association</a:t>
            </a:r>
          </a:p>
          <a:p>
            <a:r>
              <a:rPr lang="en-US" sz="2400" dirty="0"/>
              <a:t>ADT with adverse cognitive consequences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1" y="640080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Ganz 2014, Van Dyk 2019, Le </a:t>
            </a:r>
            <a:r>
              <a:rPr lang="en-US" sz="1600" dirty="0" err="1"/>
              <a:t>Rhun</a:t>
            </a:r>
            <a:r>
              <a:rPr lang="en-US" sz="1600" dirty="0"/>
              <a:t> 2015, </a:t>
            </a:r>
            <a:r>
              <a:rPr lang="en-US" sz="1600" dirty="0" err="1"/>
              <a:t>Morote</a:t>
            </a:r>
            <a:r>
              <a:rPr lang="en-US" sz="1600" dirty="0"/>
              <a:t> 2017, Bender 2015, Gonzalez 2015</a:t>
            </a:r>
          </a:p>
        </p:txBody>
      </p:sp>
    </p:spTree>
    <p:extLst>
      <p:ext uri="{BB962C8B-B14F-4D97-AF65-F5344CB8AC3E}">
        <p14:creationId xmlns:p14="http://schemas.microsoft.com/office/powerpoint/2010/main" val="1331855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35DD-B245-48ED-8287-F7AD6790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6631-3CD0-4ABF-A6BB-C1C8A788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638045"/>
            <a:ext cx="7848600" cy="310198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Checkpoint inhibitors increasingly important treatment for many cancers</a:t>
            </a:r>
          </a:p>
          <a:p>
            <a:pPr lvl="1"/>
            <a:r>
              <a:rPr lang="en-US" sz="2000" dirty="0"/>
              <a:t>May lead to neuroinflammation, which in combination with radiation or other immunotherapies could cause cognitive impairment</a:t>
            </a:r>
          </a:p>
          <a:p>
            <a:pPr lvl="1"/>
            <a:r>
              <a:rPr lang="en-US" sz="2000" dirty="0"/>
              <a:t>Reports of cognitive impairment in clinical trials, but further research needed</a:t>
            </a:r>
          </a:p>
          <a:p>
            <a:r>
              <a:rPr lang="en-US" sz="2400" dirty="0"/>
              <a:t>CAR T cell therapy associated with a profound, immune-mediated encephalopathy in ~30%, but long-term effects not known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7921-F255-4291-B819-1B922F58801A}"/>
              </a:ext>
            </a:extLst>
          </p:cNvPr>
          <p:cNvSpPr txBox="1"/>
          <p:nvPr/>
        </p:nvSpPr>
        <p:spPr>
          <a:xfrm>
            <a:off x="1606045" y="6367046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Topalian</a:t>
            </a:r>
            <a:r>
              <a:rPr lang="en-US" sz="1600" dirty="0"/>
              <a:t> 2012 (Landmark), McGinnis 2017, Goldberg 2016, Joly 2020</a:t>
            </a:r>
          </a:p>
        </p:txBody>
      </p:sp>
    </p:spTree>
    <p:extLst>
      <p:ext uri="{BB962C8B-B14F-4D97-AF65-F5344CB8AC3E}">
        <p14:creationId xmlns:p14="http://schemas.microsoft.com/office/powerpoint/2010/main" val="816776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8DCD-4012-483D-BC51-58F253EF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therapies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AFF0-AA9D-4D9E-BCC0-7C95C0E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638045"/>
            <a:ext cx="7696199" cy="3686555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Monoclonal antibodies and small-molecule tyrosine kinase inhibitors also increasingly common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Anti-VEGF antibody bevacizumab associated with objective global cognitive decline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Improvement in cognitive function in patients with metastatic RCC or GIST tumors receiving sorafenib or </a:t>
            </a:r>
            <a:r>
              <a:rPr lang="en-US" sz="2400" dirty="0" err="1"/>
              <a:t>sunitinb</a:t>
            </a:r>
            <a:endParaRPr lang="en-US" sz="2400" dirty="0"/>
          </a:p>
          <a:p>
            <a:pPr>
              <a:spcBef>
                <a:spcPts val="400"/>
              </a:spcBef>
            </a:pPr>
            <a:r>
              <a:rPr lang="en-US" sz="2400" dirty="0"/>
              <a:t>Chronic encephalopathy in some MM patients exposed to proteasome inhibitors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Long-term sequelae not studied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F35FA-54AE-4B61-AC35-CDB9A2E4935D}"/>
              </a:ext>
            </a:extLst>
          </p:cNvPr>
          <p:cNvSpPr txBox="1"/>
          <p:nvPr/>
        </p:nvSpPr>
        <p:spPr>
          <a:xfrm>
            <a:off x="1143000" y="6519446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Fathpour</a:t>
            </a:r>
            <a:r>
              <a:rPr lang="en-US" sz="1600" dirty="0"/>
              <a:t> 2014, Gilbert 2014, Ng 2018, Mulder 2014, Wick 2016</a:t>
            </a:r>
          </a:p>
        </p:txBody>
      </p:sp>
    </p:spTree>
    <p:extLst>
      <p:ext uri="{BB962C8B-B14F-4D97-AF65-F5344CB8AC3E}">
        <p14:creationId xmlns:p14="http://schemas.microsoft.com/office/powerpoint/2010/main" val="257483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Comorbidities affecting cognitive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Sleep disorders (insomnia, sleep apnea)</a:t>
            </a:r>
          </a:p>
          <a:p>
            <a:r>
              <a:rPr lang="en-US" sz="2400" dirty="0"/>
              <a:t>Depression, anxiety, distress</a:t>
            </a:r>
          </a:p>
          <a:p>
            <a:r>
              <a:rPr lang="en-US" sz="2400" dirty="0"/>
              <a:t>Pain and pain medications</a:t>
            </a:r>
          </a:p>
          <a:p>
            <a:r>
              <a:rPr lang="en-US" sz="2400" dirty="0"/>
              <a:t>Other physical illnesses</a:t>
            </a:r>
          </a:p>
          <a:p>
            <a:r>
              <a:rPr lang="en-US" sz="2400" dirty="0"/>
              <a:t>Fatigue</a:t>
            </a:r>
          </a:p>
          <a:p>
            <a:r>
              <a:rPr lang="en-US" sz="2400" dirty="0"/>
              <a:t>Anemia</a:t>
            </a:r>
          </a:p>
        </p:txBody>
      </p:sp>
    </p:spTree>
    <p:extLst>
      <p:ext uri="{BB962C8B-B14F-4D97-AF65-F5344CB8AC3E}">
        <p14:creationId xmlns:p14="http://schemas.microsoft.com/office/powerpoint/2010/main" val="2683825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85800"/>
            <a:ext cx="926957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32460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Ahles and Root 2018</a:t>
            </a:r>
          </a:p>
        </p:txBody>
      </p:sp>
    </p:spTree>
    <p:extLst>
      <p:ext uri="{BB962C8B-B14F-4D97-AF65-F5344CB8AC3E}">
        <p14:creationId xmlns:p14="http://schemas.microsoft.com/office/powerpoint/2010/main" val="2192829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Self-report vs. Objective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8045"/>
            <a:ext cx="7467599" cy="3101983"/>
          </a:xfrm>
        </p:spPr>
        <p:txBody>
          <a:bodyPr>
            <a:noAutofit/>
          </a:bodyPr>
          <a:lstStyle/>
          <a:p>
            <a:r>
              <a:rPr lang="en-US" sz="2800" dirty="0"/>
              <a:t>Self-reported problems more common</a:t>
            </a:r>
          </a:p>
          <a:p>
            <a:r>
              <a:rPr lang="en-US" sz="2800" dirty="0"/>
              <a:t>Self-report limitations</a:t>
            </a:r>
          </a:p>
          <a:p>
            <a:pPr lvl="1"/>
            <a:r>
              <a:rPr lang="en-US" sz="2400" dirty="0"/>
              <a:t>Is it really measuring cognitive impairment?</a:t>
            </a:r>
          </a:p>
          <a:p>
            <a:r>
              <a:rPr lang="en-US" sz="2800" dirty="0"/>
              <a:t>Objective measurement limitations</a:t>
            </a:r>
          </a:p>
          <a:p>
            <a:pPr lvl="1"/>
            <a:r>
              <a:rPr lang="en-US" sz="2400" dirty="0"/>
              <a:t>Is it sensitive enough?</a:t>
            </a:r>
          </a:p>
          <a:p>
            <a:pPr lvl="1"/>
            <a:r>
              <a:rPr lang="en-US" sz="2400" dirty="0"/>
              <a:t>Logistically feasible?</a:t>
            </a:r>
          </a:p>
        </p:txBody>
      </p:sp>
    </p:spTree>
    <p:extLst>
      <p:ext uri="{BB962C8B-B14F-4D97-AF65-F5344CB8AC3E}">
        <p14:creationId xmlns:p14="http://schemas.microsoft.com/office/powerpoint/2010/main" val="3592185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CRCI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8077200" cy="4191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No standard for screening, monitoring</a:t>
            </a:r>
          </a:p>
          <a:p>
            <a:r>
              <a:rPr lang="en-US" sz="2800" dirty="0"/>
              <a:t>Self-report measures: </a:t>
            </a:r>
            <a:r>
              <a:rPr lang="en-US" sz="2400" dirty="0">
                <a:solidFill>
                  <a:schemeClr val="accent3"/>
                </a:solidFill>
              </a:rPr>
              <a:t>PROMIS Cognitive Function, FACT-Cog, EORTC-QLQ-30, PRO-CTCAE</a:t>
            </a:r>
            <a:endParaRPr lang="en-US" sz="2400" dirty="0"/>
          </a:p>
          <a:p>
            <a:r>
              <a:rPr lang="en-US" sz="2800" dirty="0"/>
              <a:t>Objective screening instruments: </a:t>
            </a:r>
            <a:r>
              <a:rPr lang="en-US" sz="2400" dirty="0">
                <a:solidFill>
                  <a:schemeClr val="accent3"/>
                </a:solidFill>
              </a:rPr>
              <a:t>MMSE, MOCA, RBANS, BOMC</a:t>
            </a:r>
          </a:p>
          <a:p>
            <a:r>
              <a:rPr lang="en-US" sz="2800" dirty="0"/>
              <a:t>Neuropsychological Assessment (NPA) </a:t>
            </a:r>
            <a:r>
              <a:rPr lang="en-US" sz="2800" i="1" dirty="0"/>
              <a:t>* Gold Standard </a:t>
            </a:r>
          </a:p>
          <a:p>
            <a:pPr lvl="1"/>
            <a:r>
              <a:rPr lang="en-US" sz="2600" dirty="0"/>
              <a:t>ICCTF recommends: </a:t>
            </a:r>
            <a:r>
              <a:rPr lang="en-US" sz="2200" dirty="0">
                <a:solidFill>
                  <a:schemeClr val="accent3"/>
                </a:solidFill>
              </a:rPr>
              <a:t>Hopkins Verbal Learning Test, </a:t>
            </a:r>
            <a:r>
              <a:rPr lang="en-US" sz="2400" dirty="0">
                <a:solidFill>
                  <a:schemeClr val="accent3"/>
                </a:solidFill>
              </a:rPr>
              <a:t>Trail Making Test, Controlled Oral Word Association Test</a:t>
            </a:r>
          </a:p>
          <a:p>
            <a:endParaRPr lang="en-US" sz="2400" dirty="0">
              <a:solidFill>
                <a:schemeClr val="accent3"/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87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in the Clinic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638045"/>
            <a:ext cx="7467600" cy="3686555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US" sz="2800" dirty="0"/>
              <a:t>Self-report screeners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solidFill>
                  <a:schemeClr val="accent3"/>
                </a:solidFill>
              </a:rPr>
              <a:t>Primary care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solidFill>
                  <a:schemeClr val="accent3"/>
                </a:solidFill>
              </a:rPr>
              <a:t>Oncology</a:t>
            </a:r>
          </a:p>
          <a:p>
            <a:pPr>
              <a:spcBef>
                <a:spcPts val="400"/>
              </a:spcBef>
            </a:pPr>
            <a:r>
              <a:rPr lang="en-US" sz="2800" dirty="0">
                <a:solidFill>
                  <a:schemeClr val="tx1"/>
                </a:solidFill>
              </a:rPr>
              <a:t>Objective Screening Instruments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solidFill>
                  <a:schemeClr val="accent3"/>
                </a:solidFill>
              </a:rPr>
              <a:t>Psychiatry, Psychology, Neurology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solidFill>
                  <a:schemeClr val="accent3"/>
                </a:solidFill>
              </a:rPr>
              <a:t>Occupational Therapy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solidFill>
                  <a:schemeClr val="accent3"/>
                </a:solidFill>
              </a:rPr>
              <a:t>Speech Therapy</a:t>
            </a:r>
          </a:p>
          <a:p>
            <a:pPr>
              <a:spcBef>
                <a:spcPts val="400"/>
              </a:spcBef>
            </a:pPr>
            <a:r>
              <a:rPr lang="en-US" sz="2800" dirty="0"/>
              <a:t>Neuropsychological Assessment</a:t>
            </a:r>
          </a:p>
          <a:p>
            <a:pPr lvl="1">
              <a:spcBef>
                <a:spcPts val="400"/>
              </a:spcBef>
            </a:pPr>
            <a:r>
              <a:rPr lang="en-US" sz="2400" dirty="0">
                <a:solidFill>
                  <a:schemeClr val="accent3"/>
                </a:solidFill>
              </a:rPr>
              <a:t>Neuropsychology</a:t>
            </a:r>
          </a:p>
        </p:txBody>
      </p:sp>
    </p:spTree>
    <p:extLst>
      <p:ext uri="{BB962C8B-B14F-4D97-AF65-F5344CB8AC3E}">
        <p14:creationId xmlns:p14="http://schemas.microsoft.com/office/powerpoint/2010/main" val="3825261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/>
          </p:cNvPr>
          <p:cNvSpPr/>
          <p:nvPr/>
        </p:nvSpPr>
        <p:spPr>
          <a:xfrm>
            <a:off x="3314700" y="4876799"/>
            <a:ext cx="2625367" cy="6256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39900" y="622300"/>
            <a:ext cx="5638800" cy="3911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42521D-837B-7843-8B21-C40A8F0498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022" y="990600"/>
            <a:ext cx="6775955" cy="1188720"/>
          </a:xfrm>
        </p:spPr>
        <p:txBody>
          <a:bodyPr/>
          <a:lstStyle/>
          <a:p>
            <a:r>
              <a:rPr lang="en-US" dirty="0"/>
              <a:t>Interventions studied for CRCI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048000"/>
          </a:xfrm>
        </p:spPr>
        <p:txBody>
          <a:bodyPr>
            <a:normAutofit/>
          </a:bodyPr>
          <a:lstStyle/>
          <a:p>
            <a:r>
              <a:rPr lang="en-US" sz="2400" dirty="0"/>
              <a:t>Behavioral: </a:t>
            </a:r>
            <a:r>
              <a:rPr lang="en-US" sz="2400" dirty="0">
                <a:solidFill>
                  <a:schemeClr val="accent3"/>
                </a:solidFill>
              </a:rPr>
              <a:t>Cognitive rehabilitation, Cognitive Training, Combination</a:t>
            </a:r>
          </a:p>
          <a:p>
            <a:r>
              <a:rPr lang="en-US" sz="2400" dirty="0"/>
              <a:t>Physical activity: </a:t>
            </a:r>
            <a:r>
              <a:rPr lang="en-US" sz="2400" dirty="0">
                <a:solidFill>
                  <a:schemeClr val="accent3"/>
                </a:solidFill>
              </a:rPr>
              <a:t>Yoga, Exercise programs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Mind-Body: </a:t>
            </a:r>
            <a:r>
              <a:rPr lang="en-US" sz="2400" dirty="0">
                <a:solidFill>
                  <a:schemeClr val="accent3"/>
                </a:solidFill>
              </a:rPr>
              <a:t>Meditation, Mindfulness, Acupuncture </a:t>
            </a:r>
          </a:p>
          <a:p>
            <a:r>
              <a:rPr lang="en-US" sz="2400" dirty="0"/>
              <a:t>Pharmacotherapies: </a:t>
            </a:r>
            <a:r>
              <a:rPr lang="en-US" sz="2400" dirty="0">
                <a:solidFill>
                  <a:schemeClr val="accent3"/>
                </a:solidFill>
              </a:rPr>
              <a:t>Donepezil, Memantine, Modafinil, Methylphenidate, </a:t>
            </a:r>
            <a:r>
              <a:rPr lang="en-US" sz="2400" dirty="0" err="1">
                <a:solidFill>
                  <a:schemeClr val="accent3"/>
                </a:solidFill>
              </a:rPr>
              <a:t>Epo</a:t>
            </a:r>
            <a:r>
              <a:rPr lang="en-US" sz="2400" dirty="0">
                <a:solidFill>
                  <a:schemeClr val="accent3"/>
                </a:solidFill>
              </a:rPr>
              <a:t>-stimulating agents, Vitamin E, Ginkgo biloba, SSRIs</a:t>
            </a:r>
          </a:p>
        </p:txBody>
      </p:sp>
    </p:spTree>
    <p:extLst>
      <p:ext uri="{BB962C8B-B14F-4D97-AF65-F5344CB8AC3E}">
        <p14:creationId xmlns:p14="http://schemas.microsoft.com/office/powerpoint/2010/main" val="303852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4B19EEF-13C8-A740-B1ED-CB4B410F0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3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3635180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Repetitive, increasing challenging tasks (often via computer) to improve, maintain, or restore cognitive function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Start out with 4-5, 30-60 min sessions per week for at least 6 weeks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Research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~ 10 studies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Primarily in early stage breast CA survivors 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Completed adjuvant therapy and were reporting cognitive concerns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6273225"/>
            <a:ext cx="249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Fernandez 2019, Mayo 2020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5389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rehabilitation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438401"/>
            <a:ext cx="7620000" cy="388620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200" dirty="0">
                <a:latin typeface="Calibri" panose="020F0502020204030204" pitchFamily="34" charset="0"/>
              </a:rPr>
              <a:t>↑ </a:t>
            </a:r>
            <a:r>
              <a:rPr lang="en-US" sz="2200" dirty="0"/>
              <a:t>self-awareness to support problem-solving and compensatory strategies</a:t>
            </a:r>
          </a:p>
          <a:p>
            <a:pPr>
              <a:spcBef>
                <a:spcPts val="400"/>
              </a:spcBef>
            </a:pPr>
            <a:r>
              <a:rPr lang="en-US" sz="2200" dirty="0"/>
              <a:t>Initially developed in TBI and stroke populations</a:t>
            </a:r>
          </a:p>
          <a:p>
            <a:pPr>
              <a:spcBef>
                <a:spcPts val="400"/>
              </a:spcBef>
            </a:pPr>
            <a:r>
              <a:rPr lang="en-US" sz="2200" dirty="0"/>
              <a:t>Usually weekly therapy for 30-60 min with neuropsychologist, occupational therapist, speech/language pathologist</a:t>
            </a:r>
          </a:p>
          <a:p>
            <a:pPr>
              <a:spcBef>
                <a:spcPts val="400"/>
              </a:spcBef>
            </a:pPr>
            <a:r>
              <a:rPr lang="en-US" sz="2200" dirty="0"/>
              <a:t>Research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~10 studies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Individual and group delivery (in person or online)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4-7 sessions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Improve cognitive symptoms &gt; neuropsychological performance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18366" y="6324601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Fernandez 2019, Mayo 2020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3984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122" y="763489"/>
            <a:ext cx="5937755" cy="1188720"/>
          </a:xfrm>
        </p:spPr>
        <p:txBody>
          <a:bodyPr/>
          <a:lstStyle/>
          <a:p>
            <a:r>
              <a:rPr lang="en-US" dirty="0"/>
              <a:t>Physical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8153399" cy="3657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</a:rPr>
              <a:t>↑ </a:t>
            </a:r>
            <a:r>
              <a:rPr lang="en-US" sz="2400" dirty="0"/>
              <a:t>new neurons in the hippocampus, BDNF levels, reduces inflammation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</a:rPr>
              <a:t>↓</a:t>
            </a:r>
            <a:r>
              <a:rPr lang="en-US" sz="2400" dirty="0"/>
              <a:t> risk of Alzheimer’s and slows age-related cognitive decline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/>
              <a:t>Moderate intensity exercise at least 150 min/week </a:t>
            </a:r>
            <a:r>
              <a:rPr lang="en-US" sz="2400" u="sng" dirty="0"/>
              <a:t>OR</a:t>
            </a:r>
            <a:r>
              <a:rPr lang="en-US" sz="2400" dirty="0"/>
              <a:t> vigorous exercise at least 120 min/week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Local Resources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Get REAL &amp; HEEL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Health Coaching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LIVESTRONG at the YMCA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000" dirty="0"/>
              <a:t>Yoga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39244" y="6403665"/>
            <a:ext cx="443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Campbell 2018, Zimmer 2016, Myers 2018, Campbell 2020</a:t>
            </a:r>
          </a:p>
        </p:txBody>
      </p:sp>
    </p:spTree>
    <p:extLst>
      <p:ext uri="{BB962C8B-B14F-4D97-AF65-F5344CB8AC3E}">
        <p14:creationId xmlns:p14="http://schemas.microsoft.com/office/powerpoint/2010/main" val="3101388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Mind-Body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7772399" cy="3962399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Bring an awareness of individual potential for healing or restoration</a:t>
            </a:r>
          </a:p>
          <a:p>
            <a:r>
              <a:rPr lang="en-US" sz="2100" dirty="0"/>
              <a:t>Guided imagery, meditation, mindfulness-based stress reduction, neuro/biofeedback, and acupuncture</a:t>
            </a:r>
          </a:p>
          <a:p>
            <a:r>
              <a:rPr lang="en-US" sz="2100" dirty="0"/>
              <a:t>Mindfulness</a:t>
            </a:r>
          </a:p>
          <a:p>
            <a:pPr lvl="1"/>
            <a:r>
              <a:rPr lang="en-US" sz="2100" dirty="0"/>
              <a:t>UCLA MAPS classes </a:t>
            </a:r>
          </a:p>
          <a:p>
            <a:pPr lvl="1"/>
            <a:r>
              <a:rPr lang="en-US" sz="2100" dirty="0"/>
              <a:t>Apps: The Mindfulness App (1&amp;II), Sitting Still, Headspace, Insight Timer, Mindfulness Bell</a:t>
            </a:r>
          </a:p>
          <a:p>
            <a:pPr lvl="1"/>
            <a:r>
              <a:rPr lang="en-US" sz="2100" dirty="0"/>
              <a:t>Local courses through UNC-Chapel Hill Program on Integrative Medicine and Duke Integrative Medicine</a:t>
            </a:r>
          </a:p>
          <a:p>
            <a:r>
              <a:rPr lang="en-US" sz="2100" dirty="0"/>
              <a:t>Acupuncture</a:t>
            </a:r>
          </a:p>
          <a:p>
            <a:pPr lvl="1"/>
            <a:r>
              <a:rPr lang="en-US" sz="2100" dirty="0"/>
              <a:t>UNC Family Medicine Acupuncture Clinic</a:t>
            </a:r>
          </a:p>
          <a:p>
            <a:pPr lvl="1"/>
            <a:r>
              <a:rPr lang="en-US" sz="2100" dirty="0"/>
              <a:t>NC Society of Acupuncture and Asian Medicine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211669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Freeman 2014, </a:t>
            </a:r>
            <a:r>
              <a:rPr lang="en-US" sz="1400" dirty="0" err="1"/>
              <a:t>Milbury</a:t>
            </a:r>
            <a:r>
              <a:rPr lang="en-US" sz="1400" dirty="0"/>
              <a:t> 2013, Hoffman 2012, Johns 2016, Alvarez 2013, Johnston 2011, </a:t>
            </a:r>
            <a:r>
              <a:rPr lang="en-US" sz="1400" dirty="0" err="1"/>
              <a:t>Cimprich</a:t>
            </a:r>
            <a:r>
              <a:rPr lang="en-US" sz="1400" dirty="0"/>
              <a:t> 1993, </a:t>
            </a:r>
            <a:r>
              <a:rPr lang="en-US" sz="1400" dirty="0" err="1"/>
              <a:t>Cimprich</a:t>
            </a:r>
            <a:r>
              <a:rPr lang="en-US" sz="1400" dirty="0"/>
              <a:t> and </a:t>
            </a:r>
            <a:r>
              <a:rPr lang="en-US" sz="1400" dirty="0" err="1"/>
              <a:t>Ronis</a:t>
            </a:r>
            <a:r>
              <a:rPr lang="en-US" sz="1400" dirty="0"/>
              <a:t> 2003, Van der Gucht 2020</a:t>
            </a:r>
          </a:p>
        </p:txBody>
      </p:sp>
    </p:spTree>
    <p:extLst>
      <p:ext uri="{BB962C8B-B14F-4D97-AF65-F5344CB8AC3E}">
        <p14:creationId xmlns:p14="http://schemas.microsoft.com/office/powerpoint/2010/main" val="2339055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3592712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Stimulants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(methylphenidate and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modafinil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Alzheimer’s drugs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(donepezil and memantine)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SSRIs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(sertraline and paroxetine)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Ginkgo </a:t>
            </a:r>
            <a:r>
              <a:rPr lang="en-US" sz="2400" dirty="0" err="1"/>
              <a:t>biloba</a:t>
            </a:r>
            <a:endParaRPr lang="en-US" sz="2400" dirty="0"/>
          </a:p>
          <a:p>
            <a:pPr>
              <a:spcBef>
                <a:spcPts val="400"/>
              </a:spcBef>
            </a:pPr>
            <a:r>
              <a:rPr lang="en-US" sz="2400" dirty="0"/>
              <a:t>Vitamin E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Erythropoietin-Stimulating agents*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Weigh risk/benefit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6230757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Karschnia</a:t>
            </a:r>
            <a:r>
              <a:rPr lang="en-US" sz="1400" dirty="0"/>
              <a:t> 2019, </a:t>
            </a:r>
            <a:r>
              <a:rPr lang="en-US" sz="1400" dirty="0" err="1"/>
              <a:t>Miladi</a:t>
            </a:r>
            <a:r>
              <a:rPr lang="en-US" sz="1400" dirty="0"/>
              <a:t> 2019, Mayo 2020</a:t>
            </a:r>
          </a:p>
        </p:txBody>
      </p:sp>
    </p:spTree>
    <p:extLst>
      <p:ext uri="{BB962C8B-B14F-4D97-AF65-F5344CB8AC3E}">
        <p14:creationId xmlns:p14="http://schemas.microsoft.com/office/powerpoint/2010/main" val="155836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8145-9A41-4236-A47F-7868D048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14C3-79F9-4C9F-AD2A-7C086E9D3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Fewer than 10 published RCTs</a:t>
            </a:r>
          </a:p>
          <a:p>
            <a:r>
              <a:rPr lang="en-US" sz="2400" dirty="0"/>
              <a:t>Only 3 agents that have been studied as prevention</a:t>
            </a:r>
          </a:p>
          <a:p>
            <a:pPr lvl="1"/>
            <a:r>
              <a:rPr lang="en-US" sz="2400" dirty="0" err="1"/>
              <a:t>Epo</a:t>
            </a:r>
            <a:r>
              <a:rPr lang="en-US" sz="2400" dirty="0"/>
              <a:t>-stimulating agents: not effective + adverse effects</a:t>
            </a:r>
          </a:p>
          <a:p>
            <a:pPr lvl="1"/>
            <a:r>
              <a:rPr lang="en-US" sz="2400" dirty="0"/>
              <a:t>Methylphenidate: closed prematurely due poor recruitment</a:t>
            </a:r>
          </a:p>
          <a:p>
            <a:pPr lvl="1"/>
            <a:r>
              <a:rPr lang="en-US" sz="2400" dirty="0"/>
              <a:t>Ginkgo Biloba: Large study, not effective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66D4E-DF07-457B-861C-F7FE8858ACC0}"/>
              </a:ext>
            </a:extLst>
          </p:cNvPr>
          <p:cNvSpPr txBox="1"/>
          <p:nvPr/>
        </p:nvSpPr>
        <p:spPr>
          <a:xfrm>
            <a:off x="6781800" y="6372641"/>
            <a:ext cx="215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400" dirty="0" err="1">
                <a:solidFill>
                  <a:srgbClr val="000000"/>
                </a:solidFill>
                <a:latin typeface="Gill Sans MT" panose="020B0502020104020203"/>
              </a:rPr>
              <a:t>Karschnia</a:t>
            </a:r>
            <a:r>
              <a:rPr lang="en-US" sz="1400" dirty="0">
                <a:solidFill>
                  <a:srgbClr val="000000"/>
                </a:solidFill>
                <a:latin typeface="Gill Sans MT" panose="020B0502020104020203"/>
              </a:rPr>
              <a:t> 2019, Mayo 2020</a:t>
            </a:r>
          </a:p>
        </p:txBody>
      </p:sp>
    </p:spTree>
    <p:extLst>
      <p:ext uri="{BB962C8B-B14F-4D97-AF65-F5344CB8AC3E}">
        <p14:creationId xmlns:p14="http://schemas.microsoft.com/office/powerpoint/2010/main" val="757335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2D9E33-82F0-41B2-8CC7-C9B985DF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24" y="2209800"/>
            <a:ext cx="6940296" cy="1822864"/>
          </a:xfrm>
        </p:spPr>
        <p:txBody>
          <a:bodyPr>
            <a:normAutofit fontScale="90000"/>
          </a:bodyPr>
          <a:lstStyle/>
          <a:p>
            <a:r>
              <a:rPr lang="en-US" dirty="0"/>
              <a:t>LCCC 1921: Memantine for prevention of cognitive decline in patients with breast cancer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851EE-20B9-4C54-8426-B614E7130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74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1141269"/>
            <a:ext cx="5797296" cy="1331041"/>
          </a:xfrm>
        </p:spPr>
        <p:txBody>
          <a:bodyPr/>
          <a:lstStyle/>
          <a:p>
            <a:r>
              <a:rPr lang="en-US" dirty="0"/>
              <a:t>Can memantine help?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262875" y="3089802"/>
            <a:ext cx="1550621" cy="15506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667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dirty="0">
                <a:solidFill>
                  <a:srgbClr val="FFFFFF"/>
                </a:solidFill>
                <a:latin typeface="Gill Sans MT" panose="020B0502020104020203"/>
              </a:rPr>
              <a:t>What is it?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572000" y="3089802"/>
            <a:ext cx="1550621" cy="15506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6667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Why for  Chemo Brain?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03549" y="2767221"/>
            <a:ext cx="2405213" cy="495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A pill taken by mouth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8041" y="2767221"/>
            <a:ext cx="2124844" cy="1049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Blocks harmful inflammation in the brain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68042" y="3905406"/>
            <a:ext cx="2405213" cy="7350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Helpful for patients during brain radiation</a:t>
            </a:r>
          </a:p>
        </p:txBody>
      </p:sp>
      <p:pic>
        <p:nvPicPr>
          <p:cNvPr id="6" name="Picture 5" descr="Medicine outli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8908" y="1288824"/>
            <a:ext cx="944686" cy="944686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A5871696-BB89-4EF9-9D8A-9B50CC04884B}"/>
              </a:ext>
            </a:extLst>
          </p:cNvPr>
          <p:cNvSpPr/>
          <p:nvPr/>
        </p:nvSpPr>
        <p:spPr>
          <a:xfrm>
            <a:off x="1903549" y="4004219"/>
            <a:ext cx="2405213" cy="12661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Most studied for </a:t>
            </a:r>
            <a:r>
              <a:rPr lang="en-US" dirty="0" err="1">
                <a:solidFill>
                  <a:srgbClr val="404040"/>
                </a:solidFill>
                <a:latin typeface="Gill Sans MT" panose="020B0502020104020203"/>
              </a:rPr>
              <a:t>Alzheimer’s</a:t>
            </a: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 disease, but effective in many medical conditions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B7CFE62F-123E-4480-9A2B-E10EB9CD0703}"/>
              </a:ext>
            </a:extLst>
          </p:cNvPr>
          <p:cNvSpPr/>
          <p:nvPr/>
        </p:nvSpPr>
        <p:spPr>
          <a:xfrm>
            <a:off x="1887651" y="3385720"/>
            <a:ext cx="2405213" cy="495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Decades of safety data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B8A35CDA-ACE9-4588-8BA4-8A8B9154FD57}"/>
              </a:ext>
            </a:extLst>
          </p:cNvPr>
          <p:cNvSpPr/>
          <p:nvPr/>
        </p:nvSpPr>
        <p:spPr>
          <a:xfrm>
            <a:off x="6268042" y="4729242"/>
            <a:ext cx="2405213" cy="7350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Prevented chemo brain in animal studies</a:t>
            </a:r>
          </a:p>
        </p:txBody>
      </p:sp>
      <p:pic>
        <p:nvPicPr>
          <p:cNvPr id="15" name="Graphic 14" descr="Rat with solid fill">
            <a:extLst>
              <a:ext uri="{FF2B5EF4-FFF2-40B4-BE49-F238E27FC236}">
                <a16:creationId xmlns:a16="http://schemas.microsoft.com/office/drawing/2014/main" id="{18CA4A5B-2BE6-487D-A9A2-E3292448B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7454" y="4936303"/>
            <a:ext cx="685800" cy="685800"/>
          </a:xfrm>
          <a:prstGeom prst="rect">
            <a:avLst/>
          </a:prstGeom>
        </p:spPr>
      </p:pic>
      <p:pic>
        <p:nvPicPr>
          <p:cNvPr id="17" name="Graphic 16" descr="Fire with solid fill">
            <a:extLst>
              <a:ext uri="{FF2B5EF4-FFF2-40B4-BE49-F238E27FC236}">
                <a16:creationId xmlns:a16="http://schemas.microsoft.com/office/drawing/2014/main" id="{4EC70A03-4400-4ED2-8E93-76B8741F4B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3551" y="2952595"/>
            <a:ext cx="685800" cy="685800"/>
          </a:xfrm>
          <a:prstGeom prst="rect">
            <a:avLst/>
          </a:prstGeom>
        </p:spPr>
      </p:pic>
      <p:pic>
        <p:nvPicPr>
          <p:cNvPr id="19" name="Graphic 18" descr="No sign outline">
            <a:extLst>
              <a:ext uri="{FF2B5EF4-FFF2-40B4-BE49-F238E27FC236}">
                <a16:creationId xmlns:a16="http://schemas.microsoft.com/office/drawing/2014/main" id="{89A012A3-70E5-4E9D-8D9C-3DB109A38D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01498" y="2857654"/>
            <a:ext cx="889907" cy="889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87D74E-7AA8-467E-8C2F-A5B47443D051}"/>
              </a:ext>
            </a:extLst>
          </p:cNvPr>
          <p:cNvSpPr txBox="1"/>
          <p:nvPr/>
        </p:nvSpPr>
        <p:spPr>
          <a:xfrm>
            <a:off x="952500" y="6230757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McShane 2006 (Landmark), Brown 2013 (Landmark), Cole 2013 (Landmark)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07"/>
    </mc:Choice>
    <mc:Fallback xmlns="">
      <p:transition spd="slow" advTm="7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84" y="1288697"/>
            <a:ext cx="4744324" cy="602875"/>
          </a:xfrm>
        </p:spPr>
        <p:txBody>
          <a:bodyPr>
            <a:normAutofit/>
          </a:bodyPr>
          <a:lstStyle/>
          <a:p>
            <a:r>
              <a:rPr lang="en-US" sz="1500" dirty="0"/>
              <a:t>Inflammatory Hypothesis of CRCI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18" y="2002088"/>
            <a:ext cx="4606445" cy="3429000"/>
          </a:xfrm>
        </p:spPr>
        <p:txBody>
          <a:bodyPr>
            <a:normAutofit/>
          </a:bodyPr>
          <a:lstStyle/>
          <a:p>
            <a:pPr marL="171450" lvl="1" indent="0">
              <a:spcBef>
                <a:spcPts val="0"/>
              </a:spcBef>
              <a:buNone/>
            </a:pPr>
            <a:r>
              <a:rPr lang="en-US" sz="2100" dirty="0"/>
              <a:t>Inflammatory cytokines: </a:t>
            </a:r>
          </a:p>
          <a:p>
            <a:pPr marL="445770" lvl="2" indent="0">
              <a:spcBef>
                <a:spcPts val="0"/>
              </a:spcBef>
              <a:buNone/>
            </a:pPr>
            <a:r>
              <a:rPr lang="en-US" sz="1800" dirty="0"/>
              <a:t>1.) elevated in cancer</a:t>
            </a:r>
          </a:p>
          <a:p>
            <a:pPr marL="445770" lvl="2" indent="0">
              <a:spcBef>
                <a:spcPts val="0"/>
              </a:spcBef>
              <a:buNone/>
            </a:pPr>
            <a:r>
              <a:rPr lang="en-US" sz="1800" dirty="0"/>
              <a:t>2.) increase during chemotherapy</a:t>
            </a:r>
          </a:p>
          <a:p>
            <a:pPr marL="445770" lvl="2" indent="0">
              <a:spcBef>
                <a:spcPts val="0"/>
              </a:spcBef>
              <a:buNone/>
            </a:pPr>
            <a:r>
              <a:rPr lang="en-US" sz="1800" dirty="0"/>
              <a:t>3.) correlate with cognitive deficits</a:t>
            </a:r>
          </a:p>
        </p:txBody>
      </p:sp>
      <p:pic>
        <p:nvPicPr>
          <p:cNvPr id="6" name="Picture 2" descr="861231.fig.001">
            <a:extLst>
              <a:ext uri="{FF2B5EF4-FFF2-40B4-BE49-F238E27FC236}">
                <a16:creationId xmlns:a16="http://schemas.microsoft.com/office/drawing/2014/main" id="{76F98A3A-26E7-4824-8FFB-FD48D906A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23" r="14471" b="1923"/>
          <a:stretch/>
        </p:blipFill>
        <p:spPr bwMode="auto">
          <a:xfrm>
            <a:off x="5029191" y="946971"/>
            <a:ext cx="4050945" cy="503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2.bp.blogspot.com/-hZ8EVNuKCj8/WceY0JKe1NI/AAAAAAAAAf0/0pyJttjDyK4f3uWktzT4S_-v2wMEDtmlACLcBGAs/s640/Dementia%2Bresearch%2Bnetwork.%2Btransintegra.%2B9.16.2017%2BHow%2BMemantine%2Bhelps%2Bpatient%2Bwith%2BAlzhimers.png">
            <a:extLst>
              <a:ext uri="{FF2B5EF4-FFF2-40B4-BE49-F238E27FC236}">
                <a16:creationId xmlns:a16="http://schemas.microsoft.com/office/drawing/2014/main" id="{23FF5357-5713-4128-88BA-8A30EA790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0"/>
          <a:stretch/>
        </p:blipFill>
        <p:spPr bwMode="auto">
          <a:xfrm>
            <a:off x="63864" y="3973967"/>
            <a:ext cx="5077695" cy="19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8552" y="5702227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erpetua"/>
              </a:rPr>
              <a:t>Olmos and </a:t>
            </a:r>
            <a:r>
              <a:rPr lang="en-US" sz="1200" dirty="0" err="1">
                <a:solidFill>
                  <a:prstClr val="black"/>
                </a:solidFill>
                <a:latin typeface="Perpetua"/>
              </a:rPr>
              <a:t>Llado</a:t>
            </a:r>
            <a:r>
              <a:rPr lang="en-US" sz="1200" dirty="0">
                <a:solidFill>
                  <a:prstClr val="black"/>
                </a:solidFill>
                <a:latin typeface="Perpetua"/>
              </a:rPr>
              <a:t> 2014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9F3FF-85CC-4D98-8FCB-65743E601C27}"/>
              </a:ext>
            </a:extLst>
          </p:cNvPr>
          <p:cNvSpPr/>
          <p:nvPr/>
        </p:nvSpPr>
        <p:spPr>
          <a:xfrm>
            <a:off x="6200383" y="3973968"/>
            <a:ext cx="695195" cy="434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CB5B60-058A-4D3C-9C83-049024C35A04}"/>
              </a:ext>
            </a:extLst>
          </p:cNvPr>
          <p:cNvCxnSpPr>
            <a:stCxn id="8" idx="1"/>
          </p:cNvCxnSpPr>
          <p:nvPr/>
        </p:nvCxnSpPr>
        <p:spPr>
          <a:xfrm flipH="1">
            <a:off x="5213959" y="4191173"/>
            <a:ext cx="986425" cy="433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50592" y="2478241"/>
            <a:ext cx="8571736" cy="678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We want to learn if giving memantine can prevent cognitive changes in people with breast cancer who are receiving chemotherapy.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873" y="2215829"/>
            <a:ext cx="4495800" cy="342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b="1" dirty="0">
                <a:solidFill>
                  <a:srgbClr val="FFFFFF"/>
                </a:solidFill>
                <a:latin typeface="Gill Sans MT" panose="020B0502020104020203"/>
              </a:rPr>
              <a:t>What is the purpose of the study?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1051266"/>
            <a:ext cx="5797296" cy="891540"/>
          </a:xfrm>
        </p:spPr>
        <p:txBody>
          <a:bodyPr/>
          <a:lstStyle/>
          <a:p>
            <a:r>
              <a:rPr lang="en-US" dirty="0"/>
              <a:t>About the study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0592" y="3703156"/>
            <a:ext cx="8571736" cy="2155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Patients will be given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/>
              </a:rPr>
              <a:t>memantine</a:t>
            </a: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 during chemotherapy.  This is a pill taken two times each day.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Cognition will be tested with cognitive tasks and surveys over ~1 hour.</a:t>
            </a:r>
          </a:p>
          <a:p>
            <a:pPr marL="600075" lvl="1" indent="-257175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Before starting chemotherapy </a:t>
            </a:r>
          </a:p>
          <a:p>
            <a:pPr marL="600075" lvl="1" indent="-257175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4 weeks after ending chemotherapy.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Gill Sans MT" panose="020B0502020104020203"/>
              </a:rPr>
              <a:t>Patients will receive a $25 gift card for each survey.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873" y="3496539"/>
            <a:ext cx="4495800" cy="342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b="1" dirty="0">
                <a:solidFill>
                  <a:srgbClr val="FFFFFF"/>
                </a:solidFill>
                <a:latin typeface="Gill Sans MT" panose="020B0502020104020203"/>
              </a:rPr>
              <a:t>What will be done?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uiExpand="1" build="p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16A47D5-A874-784C-99CA-79BCA632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93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1130499"/>
            <a:ext cx="5797296" cy="89154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information if you are interested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8817" y="3108614"/>
            <a:ext cx="4211783" cy="25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Are 18 years old or older</a:t>
            </a:r>
          </a:p>
          <a:p>
            <a:pPr marL="214313" indent="-214313" defTabSz="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Have stage I, II, or III breast cancer </a:t>
            </a:r>
          </a:p>
          <a:p>
            <a:pPr marL="214313" indent="-214313" defTabSz="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Are s</a:t>
            </a:r>
            <a:r>
              <a:rPr lang="en-US" dirty="0" err="1">
                <a:solidFill>
                  <a:srgbClr val="404040"/>
                </a:solidFill>
                <a:latin typeface="Gill Sans MT" panose="020B0502020104020203"/>
              </a:rPr>
              <a:t>cheduled</a:t>
            </a: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 to begin chemotherapy at </a:t>
            </a:r>
          </a:p>
          <a:p>
            <a:pPr marL="557213" lvl="1" indent="-214313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UNC Chapel Hill, </a:t>
            </a:r>
          </a:p>
          <a:p>
            <a:pPr marL="557213" lvl="1" indent="-214313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UNC Hillsborough, or </a:t>
            </a:r>
          </a:p>
          <a:p>
            <a:pPr marL="557213" lvl="1" indent="-214313" defTabSz="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UNC REX</a:t>
            </a:r>
          </a:p>
          <a:p>
            <a:pPr marL="214313" indent="-214313" defTabSz="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04040"/>
                </a:solidFill>
                <a:latin typeface="Gill Sans MT" panose="020B0502020104020203"/>
              </a:rPr>
              <a:t>Speak English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074" y="2270417"/>
            <a:ext cx="2736272" cy="7412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2700" dirty="0">
                <a:solidFill>
                  <a:srgbClr val="FFFFFF"/>
                </a:solidFill>
                <a:latin typeface="Gill Sans MT" panose="020B0502020104020203"/>
              </a:rPr>
              <a:t>Eligibility Criteria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79273" y="2422817"/>
            <a:ext cx="2008909" cy="46412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50974" y="2284271"/>
            <a:ext cx="2736272" cy="7412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2700" dirty="0">
                <a:solidFill>
                  <a:srgbClr val="FFFFFF"/>
                </a:solidFill>
                <a:latin typeface="Gill Sans MT" panose="020B0502020104020203"/>
              </a:rPr>
              <a:t>Contact us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96ACA8-8B95-4726-A9E4-01E77A9DC407}"/>
              </a:ext>
            </a:extLst>
          </p:cNvPr>
          <p:cNvSpPr txBox="1">
            <a:spLocks/>
          </p:cNvSpPr>
          <p:nvPr/>
        </p:nvSpPr>
        <p:spPr>
          <a:xfrm>
            <a:off x="6259657" y="4057323"/>
            <a:ext cx="2613314" cy="18218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Zev Nakamura, MD </a:t>
            </a:r>
            <a:r>
              <a:rPr lang="en-US" sz="15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zev_nakamura@med.unc.edu</a:t>
            </a: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Or</a:t>
            </a:r>
          </a:p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  <a:defRPr/>
            </a:pPr>
            <a:r>
              <a:rPr lang="en-US" dirty="0" err="1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Yesy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 Lopez, BA</a:t>
            </a:r>
          </a:p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  <a:defRPr/>
            </a:pPr>
            <a:r>
              <a:rPr lang="en-US" sz="15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yesy_lopez@med.unc.edu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47683" y="2960667"/>
            <a:ext cx="845957" cy="959748"/>
            <a:chOff x="8463478" y="2797608"/>
            <a:chExt cx="1127942" cy="1279664"/>
          </a:xfrm>
        </p:grpSpPr>
        <p:pic>
          <p:nvPicPr>
            <p:cNvPr id="8" name="Graphic 42" descr="Laptop with solid fill">
              <a:extLst>
                <a:ext uri="{FF2B5EF4-FFF2-40B4-BE49-F238E27FC236}">
                  <a16:creationId xmlns:a16="http://schemas.microsoft.com/office/drawing/2014/main" id="{EA00E0DC-8A00-1143-80A4-89A21CC4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63478" y="2797608"/>
              <a:ext cx="1066718" cy="10667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24462" y="3584829"/>
              <a:ext cx="10669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dirty="0">
                  <a:solidFill>
                    <a:srgbClr val="000000"/>
                  </a:solidFill>
                  <a:latin typeface="Gill Sans MT" panose="020B0502020104020203"/>
                </a:rPr>
                <a:t>e-mail: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38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1"/>
    </mc:Choice>
    <mc:Fallback xmlns="">
      <p:transition spd="slow" advTm="2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41E75-3520-4740-B11A-65FC6B37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0A592-B8FA-443F-AADE-DDA595375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Complete single-arm, pre-post study of memantine</a:t>
            </a:r>
          </a:p>
          <a:p>
            <a:r>
              <a:rPr lang="en-US" sz="2400" dirty="0"/>
              <a:t>RCT of memantine vs. placebo to mitigate chemotherapy-related cognitive changes</a:t>
            </a:r>
          </a:p>
          <a:p>
            <a:r>
              <a:rPr lang="en-US" sz="2400" dirty="0"/>
              <a:t>Other cancers, cancer treatments</a:t>
            </a:r>
          </a:p>
        </p:txBody>
      </p:sp>
    </p:spTree>
    <p:extLst>
      <p:ext uri="{BB962C8B-B14F-4D97-AF65-F5344CB8AC3E}">
        <p14:creationId xmlns:p14="http://schemas.microsoft.com/office/powerpoint/2010/main" val="3868156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5009-CE72-4ADD-8427-D18B941B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F34E87-4A5F-48EB-A486-94DFE7AA8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69" y="457464"/>
            <a:ext cx="6477462" cy="59430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73ADA5-25C8-4F4B-B531-00AE08847E4E}"/>
              </a:ext>
            </a:extLst>
          </p:cNvPr>
          <p:cNvSpPr txBox="1"/>
          <p:nvPr/>
        </p:nvSpPr>
        <p:spPr>
          <a:xfrm>
            <a:off x="574768" y="6492239"/>
            <a:ext cx="1126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Cramer 2019</a:t>
            </a:r>
          </a:p>
        </p:txBody>
      </p:sp>
    </p:spTree>
    <p:extLst>
      <p:ext uri="{BB962C8B-B14F-4D97-AF65-F5344CB8AC3E}">
        <p14:creationId xmlns:p14="http://schemas.microsoft.com/office/powerpoint/2010/main" val="1470866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all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362200"/>
            <a:ext cx="5937755" cy="310198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Active journaling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Describe an experience, why it was important, what it meant for you, what you learned from it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Goal to increase “idea-density”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External aids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Day planner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Alerts/reminders on smart phone or tablet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Sticky notes, whiteboards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Routine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Workplace accommodations</a:t>
            </a:r>
          </a:p>
          <a:p>
            <a:pPr lvl="1">
              <a:spcBef>
                <a:spcPts val="400"/>
              </a:spcBef>
            </a:pPr>
            <a:r>
              <a:rPr lang="en-US" sz="2000" dirty="0"/>
              <a:t>Examples and procedural information available at www.eeoc.gov/policy/docs/accommodation.html</a:t>
            </a:r>
          </a:p>
        </p:txBody>
      </p:sp>
    </p:spTree>
    <p:extLst>
      <p:ext uri="{BB962C8B-B14F-4D97-AF65-F5344CB8AC3E}">
        <p14:creationId xmlns:p14="http://schemas.microsoft.com/office/powerpoint/2010/main" val="1499477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proving cognitive function after cancer shelli kes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171825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1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 Comprehensive cancer support program (</a:t>
            </a:r>
            <a:r>
              <a:rPr lang="en-US" dirty="0" err="1"/>
              <a:t>Ccsp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6067045"/>
            <a:ext cx="2965955" cy="3337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https://unclineberger.org/ccsp/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743200"/>
            <a:ext cx="8058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89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/>
          </p:cNvPr>
          <p:cNvSpPr/>
          <p:nvPr/>
        </p:nvSpPr>
        <p:spPr>
          <a:xfrm>
            <a:off x="3314700" y="4876799"/>
            <a:ext cx="2625367" cy="6256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39900" y="622300"/>
            <a:ext cx="5638800" cy="3911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42521D-837B-7843-8B21-C40A8F0498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6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0D89E4-A9E3-F641-824F-29CA3DDBA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67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A5CE519F-9E9B-8749-83A5-910B11306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71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4ACE80D1-6DDB-9649-9C68-F5AEB2CDC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8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9B4A9A-2E54-D04F-9F03-396B731DE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99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A714DA-0873-B448-8AE6-655400BC4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9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DC7670-50B4-2740-BA83-2AE08A70F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2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CE3A23B-3EED-E94E-9315-4C9883E58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/>
          </p:cNvPr>
          <p:cNvSpPr/>
          <p:nvPr/>
        </p:nvSpPr>
        <p:spPr>
          <a:xfrm>
            <a:off x="3314700" y="4876799"/>
            <a:ext cx="2625367" cy="6256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39900" y="622300"/>
            <a:ext cx="5638800" cy="3911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42521D-837B-7843-8B21-C40A8F0498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16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2|1.5|5.6|7.3|5.1|11.7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9.3|1.9|7.9|1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0.3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heme/theme1.xml><?xml version="1.0" encoding="utf-8"?>
<a:theme xmlns:a="http://schemas.openxmlformats.org/drawingml/2006/main" name="2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9502</TotalTime>
  <Words>2048</Words>
  <Application>Microsoft Macintosh PowerPoint</Application>
  <PresentationFormat>On-screen Show (4:3)</PresentationFormat>
  <Paragraphs>354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Corbel</vt:lpstr>
      <vt:lpstr>Gill Sans MT</vt:lpstr>
      <vt:lpstr>Perpetua</vt:lpstr>
      <vt:lpstr>2_Parcel</vt:lpstr>
      <vt:lpstr>1_Parcel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Addressing Cognitive dysfunction in patients with cancer</vt:lpstr>
      <vt:lpstr>Outline</vt:lpstr>
      <vt:lpstr>Learning objectives</vt:lpstr>
      <vt:lpstr>Historical Perspective</vt:lpstr>
      <vt:lpstr>Prevalence of CRCI</vt:lpstr>
      <vt:lpstr>Quality of Cognitive Problems Reported Post-treatment</vt:lpstr>
      <vt:lpstr>PowerPoint Presentation</vt:lpstr>
      <vt:lpstr>Significance of crci</vt:lpstr>
      <vt:lpstr>PowerPoint Presentation</vt:lpstr>
      <vt:lpstr>PowerPoint Presentation</vt:lpstr>
      <vt:lpstr>Overarching Mechanisms</vt:lpstr>
      <vt:lpstr>PowerPoint Presentation</vt:lpstr>
      <vt:lpstr>Imaging findings</vt:lpstr>
      <vt:lpstr>Inflammation </vt:lpstr>
      <vt:lpstr>Cancer Treatment and Aging</vt:lpstr>
      <vt:lpstr>PowerPoint Presentation</vt:lpstr>
      <vt:lpstr>Cancer/tumor</vt:lpstr>
      <vt:lpstr>Chemotherapy</vt:lpstr>
      <vt:lpstr>Surgery</vt:lpstr>
      <vt:lpstr>Radiation</vt:lpstr>
      <vt:lpstr>Hormonal therapy</vt:lpstr>
      <vt:lpstr>immunotherapy</vt:lpstr>
      <vt:lpstr>Targeted therapies</vt:lpstr>
      <vt:lpstr>Comorbidities affecting cognitive function</vt:lpstr>
      <vt:lpstr>PowerPoint Presentation</vt:lpstr>
      <vt:lpstr>Self-report vs. Objective Measurement</vt:lpstr>
      <vt:lpstr>Measurement of CRCI</vt:lpstr>
      <vt:lpstr>Measurement in the Clinic</vt:lpstr>
      <vt:lpstr>PowerPoint Presentation</vt:lpstr>
      <vt:lpstr>Interventions studied for CRCI</vt:lpstr>
      <vt:lpstr>Cognitive Training</vt:lpstr>
      <vt:lpstr>Cognitive rehabilitation</vt:lpstr>
      <vt:lpstr>Physical activity</vt:lpstr>
      <vt:lpstr>Mind-Body</vt:lpstr>
      <vt:lpstr>medications</vt:lpstr>
      <vt:lpstr>medications</vt:lpstr>
      <vt:lpstr>LCCC 1921: Memantine for prevention of cognitive decline in patients with breast cancer</vt:lpstr>
      <vt:lpstr>Can memantine help?</vt:lpstr>
      <vt:lpstr>Inflammatory Hypothesis of CRCI</vt:lpstr>
      <vt:lpstr>About the study</vt:lpstr>
      <vt:lpstr>More information if you are interested</vt:lpstr>
      <vt:lpstr>Future directions</vt:lpstr>
      <vt:lpstr>PowerPoint Presentation</vt:lpstr>
      <vt:lpstr>For all patients</vt:lpstr>
      <vt:lpstr>PowerPoint Presentation</vt:lpstr>
      <vt:lpstr>UNC Comprehensive cancer support program (Ccsp)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UNC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Associations of functional, psychosocial, medical, and socio-demographic factors with cognitive screening in chemotherapy naïve patients with breast cancer</dc:title>
  <dc:creator>Nakamura, Zev</dc:creator>
  <cp:lastModifiedBy>Powell, Jon David</cp:lastModifiedBy>
  <cp:revision>374</cp:revision>
  <cp:lastPrinted>2018-10-29T13:34:07Z</cp:lastPrinted>
  <dcterms:created xsi:type="dcterms:W3CDTF">2018-10-16T14:28:51Z</dcterms:created>
  <dcterms:modified xsi:type="dcterms:W3CDTF">2021-07-14T13:38:32Z</dcterms:modified>
</cp:coreProperties>
</file>